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6647" r:id="rId2"/>
    <p:sldId id="259" r:id="rId3"/>
    <p:sldId id="6616" r:id="rId4"/>
    <p:sldId id="6617" r:id="rId5"/>
    <p:sldId id="6648" r:id="rId6"/>
    <p:sldId id="6620" r:id="rId7"/>
    <p:sldId id="6619" r:id="rId8"/>
    <p:sldId id="6621" r:id="rId9"/>
    <p:sldId id="6622" r:id="rId10"/>
    <p:sldId id="6623" r:id="rId11"/>
    <p:sldId id="6624" r:id="rId12"/>
    <p:sldId id="6649" r:id="rId13"/>
    <p:sldId id="6626" r:id="rId14"/>
    <p:sldId id="6645" r:id="rId15"/>
    <p:sldId id="6636" r:id="rId16"/>
    <p:sldId id="6628" r:id="rId17"/>
    <p:sldId id="6629" r:id="rId18"/>
    <p:sldId id="6630" r:id="rId19"/>
    <p:sldId id="6637" r:id="rId20"/>
    <p:sldId id="6638" r:id="rId21"/>
    <p:sldId id="6639" r:id="rId22"/>
    <p:sldId id="6643" r:id="rId23"/>
    <p:sldId id="6644" r:id="rId24"/>
    <p:sldId id="6642" r:id="rId25"/>
    <p:sldId id="6650" r:id="rId26"/>
  </p:sldIdLst>
  <p:sldSz cx="11491913" cy="64643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00" userDrawn="1">
          <p15:clr>
            <a:srgbClr val="A4A3A4"/>
          </p15:clr>
        </p15:guide>
        <p15:guide id="2" orient="horz" pos="2422" userDrawn="1">
          <p15:clr>
            <a:srgbClr val="A4A3A4"/>
          </p15:clr>
        </p15:guide>
        <p15:guide id="3" pos="364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qca" initials="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457F"/>
    <a:srgbClr val="30CBCD"/>
    <a:srgbClr val="0B457F"/>
    <a:srgbClr val="FFFFFF"/>
    <a:srgbClr val="7F7F7F"/>
    <a:srgbClr val="BFBFBF"/>
    <a:srgbClr val="A5A5A5"/>
    <a:srgbClr val="D8D8D8"/>
    <a:srgbClr val="E5E5E5"/>
    <a:srgbClr val="32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06" autoAdjust="0"/>
    <p:restoredTop sz="95814" autoAdjust="0"/>
  </p:normalViewPr>
  <p:slideViewPr>
    <p:cSldViewPr snapToGrid="0" showGuides="1">
      <p:cViewPr varScale="1">
        <p:scale>
          <a:sx n="116" d="100"/>
          <a:sy n="116" d="100"/>
        </p:scale>
        <p:origin x="798" y="114"/>
      </p:cViewPr>
      <p:guideLst>
        <p:guide orient="horz" pos="1900"/>
        <p:guide orient="horz" pos="2422"/>
        <p:guide pos="3642"/>
      </p:guideLst>
    </p:cSldViewPr>
  </p:slideViewPr>
  <p:notesTextViewPr>
    <p:cViewPr>
      <p:scale>
        <a:sx n="1" d="1"/>
        <a:sy n="1" d="1"/>
      </p:scale>
      <p:origin x="0" y="0"/>
    </p:cViewPr>
  </p:notesTextViewPr>
  <p:sorterViewPr>
    <p:cViewPr varScale="1">
      <p:scale>
        <a:sx n="100" d="100"/>
        <a:sy n="100" d="100"/>
      </p:scale>
      <p:origin x="0" y="-1734"/>
    </p:cViewPr>
  </p:sorterViewPr>
  <p:gridSpacing cx="76319" cy="76319"/>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an Xianghe" userId="f7167d6adb4c6960" providerId="LiveId" clId="{B99BD7DD-EE99-489B-B95D-657CB511648C}"/>
    <pc:docChg chg="undo custSel delSld modSld sldOrd">
      <pc:chgData name="Pan Xianghe" userId="f7167d6adb4c6960" providerId="LiveId" clId="{B99BD7DD-EE99-489B-B95D-657CB511648C}" dt="2021-10-12T03:48:23.399" v="1249" actId="20577"/>
      <pc:docMkLst>
        <pc:docMk/>
      </pc:docMkLst>
      <pc:sldChg chg="modSp mod">
        <pc:chgData name="Pan Xianghe" userId="f7167d6adb4c6960" providerId="LiveId" clId="{B99BD7DD-EE99-489B-B95D-657CB511648C}" dt="2021-10-12T03:22:28.427" v="1196" actId="20577"/>
        <pc:sldMkLst>
          <pc:docMk/>
          <pc:sldMk cId="1158186114" sldId="6629"/>
        </pc:sldMkLst>
        <pc:spChg chg="mod">
          <ac:chgData name="Pan Xianghe" userId="f7167d6adb4c6960" providerId="LiveId" clId="{B99BD7DD-EE99-489B-B95D-657CB511648C}" dt="2021-10-12T02:51:11.267" v="1002" actId="20577"/>
          <ac:spMkLst>
            <pc:docMk/>
            <pc:sldMk cId="1158186114" sldId="6629"/>
            <ac:spMk id="6" creationId="{8ACD90EA-5FA1-467E-8DFF-7A03FE659DEE}"/>
          </ac:spMkLst>
        </pc:spChg>
        <pc:spChg chg="mod">
          <ac:chgData name="Pan Xianghe" userId="f7167d6adb4c6960" providerId="LiveId" clId="{B99BD7DD-EE99-489B-B95D-657CB511648C}" dt="2021-10-12T03:22:28.427" v="1196" actId="20577"/>
          <ac:spMkLst>
            <pc:docMk/>
            <pc:sldMk cId="1158186114" sldId="6629"/>
            <ac:spMk id="19" creationId="{26662165-2171-4CCD-B928-1BAD7B4CB9DF}"/>
          </ac:spMkLst>
        </pc:spChg>
      </pc:sldChg>
      <pc:sldChg chg="modSp mod">
        <pc:chgData name="Pan Xianghe" userId="f7167d6adb4c6960" providerId="LiveId" clId="{B99BD7DD-EE99-489B-B95D-657CB511648C}" dt="2021-10-12T03:16:29.898" v="1145" actId="20577"/>
        <pc:sldMkLst>
          <pc:docMk/>
          <pc:sldMk cId="3062240034" sldId="6654"/>
        </pc:sldMkLst>
        <pc:spChg chg="mod">
          <ac:chgData name="Pan Xianghe" userId="f7167d6adb4c6960" providerId="LiveId" clId="{B99BD7DD-EE99-489B-B95D-657CB511648C}" dt="2021-10-12T03:16:29.898" v="1145" actId="20577"/>
          <ac:spMkLst>
            <pc:docMk/>
            <pc:sldMk cId="3062240034" sldId="6654"/>
            <ac:spMk id="5" creationId="{C421E734-DD4F-4495-85C4-CBC09FBB445A}"/>
          </ac:spMkLst>
        </pc:spChg>
      </pc:sldChg>
      <pc:sldChg chg="addSp delSp modSp mod">
        <pc:chgData name="Pan Xianghe" userId="f7167d6adb4c6960" providerId="LiveId" clId="{B99BD7DD-EE99-489B-B95D-657CB511648C}" dt="2021-10-12T03:05:35.407" v="1070" actId="14100"/>
        <pc:sldMkLst>
          <pc:docMk/>
          <pc:sldMk cId="3941146099" sldId="6663"/>
        </pc:sldMkLst>
        <pc:spChg chg="add mod">
          <ac:chgData name="Pan Xianghe" userId="f7167d6adb4c6960" providerId="LiveId" clId="{B99BD7DD-EE99-489B-B95D-657CB511648C}" dt="2021-10-12T03:05:20.801" v="1053" actId="207"/>
          <ac:spMkLst>
            <pc:docMk/>
            <pc:sldMk cId="3941146099" sldId="6663"/>
            <ac:spMk id="2" creationId="{21EDB924-884F-45AE-AC37-6A7F4541747E}"/>
          </ac:spMkLst>
        </pc:spChg>
        <pc:spChg chg="add del">
          <ac:chgData name="Pan Xianghe" userId="f7167d6adb4c6960" providerId="LiveId" clId="{B99BD7DD-EE99-489B-B95D-657CB511648C}" dt="2021-10-12T03:05:04.114" v="1051" actId="478"/>
          <ac:spMkLst>
            <pc:docMk/>
            <pc:sldMk cId="3941146099" sldId="6663"/>
            <ac:spMk id="8" creationId="{A52B589D-2DC9-48EF-B80C-5FF1E1415EE0}"/>
          </ac:spMkLst>
        </pc:spChg>
        <pc:spChg chg="mod">
          <ac:chgData name="Pan Xianghe" userId="f7167d6adb4c6960" providerId="LiveId" clId="{B99BD7DD-EE99-489B-B95D-657CB511648C}" dt="2021-10-12T03:05:35.407" v="1070" actId="14100"/>
          <ac:spMkLst>
            <pc:docMk/>
            <pc:sldMk cId="3941146099" sldId="6663"/>
            <ac:spMk id="43" creationId="{5BF9ACA7-78EE-4CED-AD5E-E600E1EA7CF7}"/>
          </ac:spMkLst>
        </pc:spChg>
        <pc:spChg chg="mod">
          <ac:chgData name="Pan Xianghe" userId="f7167d6adb4c6960" providerId="LiveId" clId="{B99BD7DD-EE99-489B-B95D-657CB511648C}" dt="2021-10-12T00:06:42.168" v="9" actId="20577"/>
          <ac:spMkLst>
            <pc:docMk/>
            <pc:sldMk cId="3941146099" sldId="6663"/>
            <ac:spMk id="62" creationId="{49AC662B-97CE-4A8C-B7BD-B61F52BE0ADE}"/>
          </ac:spMkLst>
        </pc:spChg>
      </pc:sldChg>
      <pc:sldChg chg="modSp mod">
        <pc:chgData name="Pan Xianghe" userId="f7167d6adb4c6960" providerId="LiveId" clId="{B99BD7DD-EE99-489B-B95D-657CB511648C}" dt="2021-10-12T02:00:34.881" v="67" actId="20577"/>
        <pc:sldMkLst>
          <pc:docMk/>
          <pc:sldMk cId="1133776604" sldId="6667"/>
        </pc:sldMkLst>
        <pc:graphicFrameChg chg="modGraphic">
          <ac:chgData name="Pan Xianghe" userId="f7167d6adb4c6960" providerId="LiveId" clId="{B99BD7DD-EE99-489B-B95D-657CB511648C}" dt="2021-10-12T02:00:34.881" v="67" actId="20577"/>
          <ac:graphicFrameMkLst>
            <pc:docMk/>
            <pc:sldMk cId="1133776604" sldId="6667"/>
            <ac:graphicFrameMk id="5" creationId="{CBA8BE76-98C1-4657-AFCC-7017E43B4E1E}"/>
          </ac:graphicFrameMkLst>
        </pc:graphicFrameChg>
      </pc:sldChg>
      <pc:sldChg chg="addSp modSp mod">
        <pc:chgData name="Pan Xianghe" userId="f7167d6adb4c6960" providerId="LiveId" clId="{B99BD7DD-EE99-489B-B95D-657CB511648C}" dt="2021-10-12T02:32:43.035" v="807" actId="14100"/>
        <pc:sldMkLst>
          <pc:docMk/>
          <pc:sldMk cId="2128351488" sldId="6717"/>
        </pc:sldMkLst>
        <pc:spChg chg="add mod">
          <ac:chgData name="Pan Xianghe" userId="f7167d6adb4c6960" providerId="LiveId" clId="{B99BD7DD-EE99-489B-B95D-657CB511648C}" dt="2021-10-12T02:32:43.035" v="807" actId="14100"/>
          <ac:spMkLst>
            <pc:docMk/>
            <pc:sldMk cId="2128351488" sldId="6717"/>
            <ac:spMk id="2" creationId="{ADA7715F-1757-4025-ABB6-C9CD03BD8198}"/>
          </ac:spMkLst>
        </pc:spChg>
      </pc:sldChg>
      <pc:sldChg chg="modSp mod">
        <pc:chgData name="Pan Xianghe" userId="f7167d6adb4c6960" providerId="LiveId" clId="{B99BD7DD-EE99-489B-B95D-657CB511648C}" dt="2021-10-12T03:09:06.989" v="1087" actId="20577"/>
        <pc:sldMkLst>
          <pc:docMk/>
          <pc:sldMk cId="821182144" sldId="6720"/>
        </pc:sldMkLst>
        <pc:spChg chg="mod">
          <ac:chgData name="Pan Xianghe" userId="f7167d6adb4c6960" providerId="LiveId" clId="{B99BD7DD-EE99-489B-B95D-657CB511648C}" dt="2021-10-12T03:09:06.989" v="1087" actId="20577"/>
          <ac:spMkLst>
            <pc:docMk/>
            <pc:sldMk cId="821182144" sldId="6720"/>
            <ac:spMk id="25" creationId="{63586191-969B-49DF-AAE3-8FE5B5ABA9D1}"/>
          </ac:spMkLst>
        </pc:spChg>
      </pc:sldChg>
      <pc:sldChg chg="del">
        <pc:chgData name="Pan Xianghe" userId="f7167d6adb4c6960" providerId="LiveId" clId="{B99BD7DD-EE99-489B-B95D-657CB511648C}" dt="2021-10-12T00:04:41.847" v="4" actId="47"/>
        <pc:sldMkLst>
          <pc:docMk/>
          <pc:sldMk cId="1899284002" sldId="6721"/>
        </pc:sldMkLst>
      </pc:sldChg>
      <pc:sldChg chg="addSp delSp modSp mod">
        <pc:chgData name="Pan Xianghe" userId="f7167d6adb4c6960" providerId="LiveId" clId="{B99BD7DD-EE99-489B-B95D-657CB511648C}" dt="2021-10-12T03:48:23.399" v="1249" actId="20577"/>
        <pc:sldMkLst>
          <pc:docMk/>
          <pc:sldMk cId="1695360270" sldId="6723"/>
        </pc:sldMkLst>
        <pc:spChg chg="mod">
          <ac:chgData name="Pan Xianghe" userId="f7167d6adb4c6960" providerId="LiveId" clId="{B99BD7DD-EE99-489B-B95D-657CB511648C}" dt="2021-10-12T03:13:18.515" v="1130" actId="14100"/>
          <ac:spMkLst>
            <pc:docMk/>
            <pc:sldMk cId="1695360270" sldId="6723"/>
            <ac:spMk id="11" creationId="{6DCF9712-AA5D-46DF-9298-BE41D5F1E5EB}"/>
          </ac:spMkLst>
        </pc:spChg>
        <pc:spChg chg="mod">
          <ac:chgData name="Pan Xianghe" userId="f7167d6adb4c6960" providerId="LiveId" clId="{B99BD7DD-EE99-489B-B95D-657CB511648C}" dt="2021-10-12T03:48:23.399" v="1249" actId="20577"/>
          <ac:spMkLst>
            <pc:docMk/>
            <pc:sldMk cId="1695360270" sldId="6723"/>
            <ac:spMk id="12" creationId="{4E8F9762-225E-4448-8376-FF26EEEC7375}"/>
          </ac:spMkLst>
        </pc:spChg>
        <pc:spChg chg="add del">
          <ac:chgData name="Pan Xianghe" userId="f7167d6adb4c6960" providerId="LiveId" clId="{B99BD7DD-EE99-489B-B95D-657CB511648C}" dt="2021-10-12T03:13:36.477" v="1134" actId="478"/>
          <ac:spMkLst>
            <pc:docMk/>
            <pc:sldMk cId="1695360270" sldId="6723"/>
            <ac:spMk id="17" creationId="{00000000-0000-0000-0000-000000000000}"/>
          </ac:spMkLst>
        </pc:spChg>
        <pc:spChg chg="add del mod">
          <ac:chgData name="Pan Xianghe" userId="f7167d6adb4c6960" providerId="LiveId" clId="{B99BD7DD-EE99-489B-B95D-657CB511648C}" dt="2021-10-12T03:13:46.501" v="1135" actId="20577"/>
          <ac:spMkLst>
            <pc:docMk/>
            <pc:sldMk cId="1695360270" sldId="6723"/>
            <ac:spMk id="20" creationId="{00000000-0000-0000-0000-000000000000}"/>
          </ac:spMkLst>
        </pc:spChg>
        <pc:picChg chg="mod">
          <ac:chgData name="Pan Xianghe" userId="f7167d6adb4c6960" providerId="LiveId" clId="{B99BD7DD-EE99-489B-B95D-657CB511648C}" dt="2021-10-12T03:12:58.865" v="1128" actId="1076"/>
          <ac:picMkLst>
            <pc:docMk/>
            <pc:sldMk cId="1695360270" sldId="6723"/>
            <ac:picMk id="4" creationId="{7FEA64C7-062C-481D-A887-87B27F95AA41}"/>
          </ac:picMkLst>
        </pc:picChg>
        <pc:picChg chg="add del">
          <ac:chgData name="Pan Xianghe" userId="f7167d6adb4c6960" providerId="LiveId" clId="{B99BD7DD-EE99-489B-B95D-657CB511648C}" dt="2021-10-12T03:13:18.831" v="1131" actId="478"/>
          <ac:picMkLst>
            <pc:docMk/>
            <pc:sldMk cId="1695360270" sldId="6723"/>
            <ac:picMk id="15" creationId="{00000000-0000-0000-0000-000000000000}"/>
          </ac:picMkLst>
        </pc:picChg>
        <pc:picChg chg="add del">
          <ac:chgData name="Pan Xianghe" userId="f7167d6adb4c6960" providerId="LiveId" clId="{B99BD7DD-EE99-489B-B95D-657CB511648C}" dt="2021-10-12T03:13:36.477" v="1134" actId="478"/>
          <ac:picMkLst>
            <pc:docMk/>
            <pc:sldMk cId="1695360270" sldId="6723"/>
            <ac:picMk id="16" creationId="{00000000-0000-0000-0000-000000000000}"/>
          </ac:picMkLst>
        </pc:picChg>
      </pc:sldChg>
      <pc:sldChg chg="modSp mod">
        <pc:chgData name="Pan Xianghe" userId="f7167d6adb4c6960" providerId="LiveId" clId="{B99BD7DD-EE99-489B-B95D-657CB511648C}" dt="2021-10-12T02:02:40.880" v="162" actId="20577"/>
        <pc:sldMkLst>
          <pc:docMk/>
          <pc:sldMk cId="229531428" sldId="6726"/>
        </pc:sldMkLst>
        <pc:spChg chg="mod">
          <ac:chgData name="Pan Xianghe" userId="f7167d6adb4c6960" providerId="LiveId" clId="{B99BD7DD-EE99-489B-B95D-657CB511648C}" dt="2021-10-12T02:02:40.880" v="162" actId="20577"/>
          <ac:spMkLst>
            <pc:docMk/>
            <pc:sldMk cId="229531428" sldId="6726"/>
            <ac:spMk id="60" creationId="{4E8F9762-225E-4448-8376-FF26EEEC7375}"/>
          </ac:spMkLst>
        </pc:spChg>
      </pc:sldChg>
      <pc:sldChg chg="modSp mod">
        <pc:chgData name="Pan Xianghe" userId="f7167d6adb4c6960" providerId="LiveId" clId="{B99BD7DD-EE99-489B-B95D-657CB511648C}" dt="2021-10-12T02:12:54.435" v="163" actId="20577"/>
        <pc:sldMkLst>
          <pc:docMk/>
          <pc:sldMk cId="507711134" sldId="6727"/>
        </pc:sldMkLst>
        <pc:spChg chg="mod">
          <ac:chgData name="Pan Xianghe" userId="f7167d6adb4c6960" providerId="LiveId" clId="{B99BD7DD-EE99-489B-B95D-657CB511648C}" dt="2021-10-12T02:12:54.435" v="163" actId="20577"/>
          <ac:spMkLst>
            <pc:docMk/>
            <pc:sldMk cId="507711134" sldId="6727"/>
            <ac:spMk id="34" creationId="{E1534199-D0CB-4C7A-968F-A8A2AFDD89A9}"/>
          </ac:spMkLst>
        </pc:spChg>
      </pc:sldChg>
      <pc:sldChg chg="addSp modSp mod">
        <pc:chgData name="Pan Xianghe" userId="f7167d6adb4c6960" providerId="LiveId" clId="{B99BD7DD-EE99-489B-B95D-657CB511648C}" dt="2021-10-12T03:20:12.906" v="1179" actId="20577"/>
        <pc:sldMkLst>
          <pc:docMk/>
          <pc:sldMk cId="655620549" sldId="6729"/>
        </pc:sldMkLst>
        <pc:spChg chg="add mod">
          <ac:chgData name="Pan Xianghe" userId="f7167d6adb4c6960" providerId="LiveId" clId="{B99BD7DD-EE99-489B-B95D-657CB511648C}" dt="2021-10-12T03:20:04.751" v="1164" actId="207"/>
          <ac:spMkLst>
            <pc:docMk/>
            <pc:sldMk cId="655620549" sldId="6729"/>
            <ac:spMk id="21" creationId="{0702E984-1C39-4432-BA6F-92BDB2B724FA}"/>
          </ac:spMkLst>
        </pc:spChg>
        <pc:spChg chg="mod">
          <ac:chgData name="Pan Xianghe" userId="f7167d6adb4c6960" providerId="LiveId" clId="{B99BD7DD-EE99-489B-B95D-657CB511648C}" dt="2021-10-12T03:20:12.906" v="1179" actId="20577"/>
          <ac:spMkLst>
            <pc:docMk/>
            <pc:sldMk cId="655620549" sldId="6729"/>
            <ac:spMk id="43" creationId="{5BF9ACA7-78EE-4CED-AD5E-E600E1EA7CF7}"/>
          </ac:spMkLst>
        </pc:spChg>
      </pc:sldChg>
      <pc:sldChg chg="modSp mod">
        <pc:chgData name="Pan Xianghe" userId="f7167d6adb4c6960" providerId="LiveId" clId="{B99BD7DD-EE99-489B-B95D-657CB511648C}" dt="2021-10-12T03:09:29.677" v="1123" actId="20577"/>
        <pc:sldMkLst>
          <pc:docMk/>
          <pc:sldMk cId="2133453035" sldId="6731"/>
        </pc:sldMkLst>
        <pc:spChg chg="mod">
          <ac:chgData name="Pan Xianghe" userId="f7167d6adb4c6960" providerId="LiveId" clId="{B99BD7DD-EE99-489B-B95D-657CB511648C}" dt="2021-10-12T03:09:29.677" v="1123" actId="20577"/>
          <ac:spMkLst>
            <pc:docMk/>
            <pc:sldMk cId="2133453035" sldId="6731"/>
            <ac:spMk id="45" creationId="{9D06FDEF-1D44-4282-95B1-C432594B31E6}"/>
          </ac:spMkLst>
        </pc:spChg>
      </pc:sldChg>
      <pc:sldChg chg="modSp mod">
        <pc:chgData name="Pan Xianghe" userId="f7167d6adb4c6960" providerId="LiveId" clId="{B99BD7DD-EE99-489B-B95D-657CB511648C}" dt="2021-10-12T03:07:45.421" v="1084" actId="20577"/>
        <pc:sldMkLst>
          <pc:docMk/>
          <pc:sldMk cId="72597715" sldId="6736"/>
        </pc:sldMkLst>
        <pc:spChg chg="mod">
          <ac:chgData name="Pan Xianghe" userId="f7167d6adb4c6960" providerId="LiveId" clId="{B99BD7DD-EE99-489B-B95D-657CB511648C}" dt="2021-10-12T03:07:45.421" v="1084" actId="20577"/>
          <ac:spMkLst>
            <pc:docMk/>
            <pc:sldMk cId="72597715" sldId="6736"/>
            <ac:spMk id="8" creationId="{00000000-0000-0000-0000-000000000000}"/>
          </ac:spMkLst>
        </pc:spChg>
        <pc:graphicFrameChg chg="mod modGraphic">
          <ac:chgData name="Pan Xianghe" userId="f7167d6adb4c6960" providerId="LiveId" clId="{B99BD7DD-EE99-489B-B95D-657CB511648C}" dt="2021-10-12T02:27:08.566" v="405" actId="14100"/>
          <ac:graphicFrameMkLst>
            <pc:docMk/>
            <pc:sldMk cId="72597715" sldId="6736"/>
            <ac:graphicFrameMk id="3" creationId="{00000000-0000-0000-0000-000000000000}"/>
          </ac:graphicFrameMkLst>
        </pc:graphicFrameChg>
        <pc:graphicFrameChg chg="mod modGraphic">
          <ac:chgData name="Pan Xianghe" userId="f7167d6adb4c6960" providerId="LiveId" clId="{B99BD7DD-EE99-489B-B95D-657CB511648C}" dt="2021-10-12T02:27:08.566" v="405" actId="14100"/>
          <ac:graphicFrameMkLst>
            <pc:docMk/>
            <pc:sldMk cId="72597715" sldId="6736"/>
            <ac:graphicFrameMk id="6" creationId="{00000000-0000-0000-0000-000000000000}"/>
          </ac:graphicFrameMkLst>
        </pc:graphicFrameChg>
        <pc:graphicFrameChg chg="mod modGraphic">
          <ac:chgData name="Pan Xianghe" userId="f7167d6adb4c6960" providerId="LiveId" clId="{B99BD7DD-EE99-489B-B95D-657CB511648C}" dt="2021-10-12T02:27:08.566" v="405" actId="14100"/>
          <ac:graphicFrameMkLst>
            <pc:docMk/>
            <pc:sldMk cId="72597715" sldId="6736"/>
            <ac:graphicFrameMk id="7" creationId="{00000000-0000-0000-0000-000000000000}"/>
          </ac:graphicFrameMkLst>
        </pc:graphicFrameChg>
      </pc:sldChg>
      <pc:sldChg chg="addSp modSp mod">
        <pc:chgData name="Pan Xianghe" userId="f7167d6adb4c6960" providerId="LiveId" clId="{B99BD7DD-EE99-489B-B95D-657CB511648C}" dt="2021-10-12T03:20:29.731" v="1195" actId="20577"/>
        <pc:sldMkLst>
          <pc:docMk/>
          <pc:sldMk cId="1053160910" sldId="6741"/>
        </pc:sldMkLst>
        <pc:spChg chg="add mod">
          <ac:chgData name="Pan Xianghe" userId="f7167d6adb4c6960" providerId="LiveId" clId="{B99BD7DD-EE99-489B-B95D-657CB511648C}" dt="2021-10-12T03:20:23.840" v="1182" actId="207"/>
          <ac:spMkLst>
            <pc:docMk/>
            <pc:sldMk cId="1053160910" sldId="6741"/>
            <ac:spMk id="20" creationId="{5B00346D-AC7F-4824-B666-ACD4423D6077}"/>
          </ac:spMkLst>
        </pc:spChg>
        <pc:spChg chg="mod">
          <ac:chgData name="Pan Xianghe" userId="f7167d6adb4c6960" providerId="LiveId" clId="{B99BD7DD-EE99-489B-B95D-657CB511648C}" dt="2021-10-12T03:20:29.731" v="1195" actId="20577"/>
          <ac:spMkLst>
            <pc:docMk/>
            <pc:sldMk cId="1053160910" sldId="6741"/>
            <ac:spMk id="43" creationId="{5BF9ACA7-78EE-4CED-AD5E-E600E1EA7CF7}"/>
          </ac:spMkLst>
        </pc:spChg>
      </pc:sldChg>
      <pc:sldChg chg="addSp modSp mod ord">
        <pc:chgData name="Pan Xianghe" userId="f7167d6adb4c6960" providerId="LiveId" clId="{B99BD7DD-EE99-489B-B95D-657CB511648C}" dt="2021-10-12T02:24:33.160" v="402" actId="14100"/>
        <pc:sldMkLst>
          <pc:docMk/>
          <pc:sldMk cId="2031691369" sldId="6742"/>
        </pc:sldMkLst>
        <pc:spChg chg="add mod">
          <ac:chgData name="Pan Xianghe" userId="f7167d6adb4c6960" providerId="LiveId" clId="{B99BD7DD-EE99-489B-B95D-657CB511648C}" dt="2021-10-12T02:24:33.160" v="402" actId="14100"/>
          <ac:spMkLst>
            <pc:docMk/>
            <pc:sldMk cId="2031691369" sldId="6742"/>
            <ac:spMk id="5" creationId="{DE9A1F1C-2C58-448B-951C-8FCCA3FE08B4}"/>
          </ac:spMkLst>
        </pc:spChg>
      </pc:sldChg>
      <pc:sldChg chg="del">
        <pc:chgData name="Pan Xianghe" userId="f7167d6adb4c6960" providerId="LiveId" clId="{B99BD7DD-EE99-489B-B95D-657CB511648C}" dt="2021-10-12T00:04:04.701" v="3" actId="47"/>
        <pc:sldMkLst>
          <pc:docMk/>
          <pc:sldMk cId="1863632245" sldId="6743"/>
        </pc:sldMkLst>
      </pc:sldChg>
      <pc:sldChg chg="ord">
        <pc:chgData name="Pan Xianghe" userId="f7167d6adb4c6960" providerId="LiveId" clId="{B99BD7DD-EE99-489B-B95D-657CB511648C}" dt="2021-10-12T02:23:03.643" v="361" actId="20577"/>
        <pc:sldMkLst>
          <pc:docMk/>
          <pc:sldMk cId="1018150220" sldId="6744"/>
        </pc:sldMkLst>
      </pc:sldChg>
      <pc:sldChg chg="addSp modSp mod">
        <pc:chgData name="Pan Xianghe" userId="f7167d6adb4c6960" providerId="LiveId" clId="{B99BD7DD-EE99-489B-B95D-657CB511648C}" dt="2021-10-12T03:19:52.747" v="1161" actId="207"/>
        <pc:sldMkLst>
          <pc:docMk/>
          <pc:sldMk cId="1020641211" sldId="6749"/>
        </pc:sldMkLst>
        <pc:spChg chg="add mod">
          <ac:chgData name="Pan Xianghe" userId="f7167d6adb4c6960" providerId="LiveId" clId="{B99BD7DD-EE99-489B-B95D-657CB511648C}" dt="2021-10-12T03:19:52.747" v="1161" actId="207"/>
          <ac:spMkLst>
            <pc:docMk/>
            <pc:sldMk cId="1020641211" sldId="6749"/>
            <ac:spMk id="20" creationId="{FE8A5F68-708A-4F2C-ABC1-869F59B3FC35}"/>
          </ac:spMkLst>
        </pc:spChg>
        <pc:spChg chg="mod">
          <ac:chgData name="Pan Xianghe" userId="f7167d6adb4c6960" providerId="LiveId" clId="{B99BD7DD-EE99-489B-B95D-657CB511648C}" dt="2021-10-12T03:19:43.567" v="1158" actId="20577"/>
          <ac:spMkLst>
            <pc:docMk/>
            <pc:sldMk cId="1020641211" sldId="6749"/>
            <ac:spMk id="43" creationId="{5BF9ACA7-78EE-4CED-AD5E-E600E1EA7CF7}"/>
          </ac:spMkLst>
        </pc:spChg>
      </pc:sldChg>
      <pc:sldChg chg="modSp mod">
        <pc:chgData name="Pan Xianghe" userId="f7167d6adb4c6960" providerId="LiveId" clId="{B99BD7DD-EE99-489B-B95D-657CB511648C}" dt="2021-10-12T00:08:15.079" v="15" actId="20577"/>
        <pc:sldMkLst>
          <pc:docMk/>
          <pc:sldMk cId="2014093477" sldId="6750"/>
        </pc:sldMkLst>
        <pc:spChg chg="mod">
          <ac:chgData name="Pan Xianghe" userId="f7167d6adb4c6960" providerId="LiveId" clId="{B99BD7DD-EE99-489B-B95D-657CB511648C}" dt="2021-10-12T00:08:15.079" v="15" actId="20577"/>
          <ac:spMkLst>
            <pc:docMk/>
            <pc:sldMk cId="2014093477" sldId="6750"/>
            <ac:spMk id="12" creationId="{787A6422-92C1-4E8C-9C08-4922BB0F0670}"/>
          </ac:spMkLst>
        </pc:spChg>
      </pc:sldChg>
      <pc:sldChg chg="modSp mod">
        <pc:chgData name="Pan Xianghe" userId="f7167d6adb4c6960" providerId="LiveId" clId="{B99BD7DD-EE99-489B-B95D-657CB511648C}" dt="2021-10-12T03:35:14.235" v="1208" actId="20577"/>
        <pc:sldMkLst>
          <pc:docMk/>
          <pc:sldMk cId="2001902880" sldId="6752"/>
        </pc:sldMkLst>
        <pc:spChg chg="mod">
          <ac:chgData name="Pan Xianghe" userId="f7167d6adb4c6960" providerId="LiveId" clId="{B99BD7DD-EE99-489B-B95D-657CB511648C}" dt="2021-10-12T02:16:21.552" v="295" actId="1076"/>
          <ac:spMkLst>
            <pc:docMk/>
            <pc:sldMk cId="2001902880" sldId="6752"/>
            <ac:spMk id="16" creationId="{C44C7209-4E47-478D-B55E-4D572BCE2A02}"/>
          </ac:spMkLst>
        </pc:spChg>
        <pc:graphicFrameChg chg="modGraphic">
          <ac:chgData name="Pan Xianghe" userId="f7167d6adb4c6960" providerId="LiveId" clId="{B99BD7DD-EE99-489B-B95D-657CB511648C}" dt="2021-10-12T03:35:14.235" v="1208" actId="20577"/>
          <ac:graphicFrameMkLst>
            <pc:docMk/>
            <pc:sldMk cId="2001902880" sldId="6752"/>
            <ac:graphicFrameMk id="3" creationId="{5CD85CF5-1E61-4FA1-BED9-F1AC69A07295}"/>
          </ac:graphicFrameMkLst>
        </pc:graphicFrameChg>
      </pc:sldChg>
      <pc:sldChg chg="modSp mod">
        <pc:chgData name="Pan Xianghe" userId="f7167d6adb4c6960" providerId="LiveId" clId="{B99BD7DD-EE99-489B-B95D-657CB511648C}" dt="2021-10-12T03:35:21.857" v="1218" actId="20577"/>
        <pc:sldMkLst>
          <pc:docMk/>
          <pc:sldMk cId="1959867348" sldId="6753"/>
        </pc:sldMkLst>
        <pc:graphicFrameChg chg="modGraphic">
          <ac:chgData name="Pan Xianghe" userId="f7167d6adb4c6960" providerId="LiveId" clId="{B99BD7DD-EE99-489B-B95D-657CB511648C}" dt="2021-10-12T03:35:21.857" v="1218" actId="20577"/>
          <ac:graphicFrameMkLst>
            <pc:docMk/>
            <pc:sldMk cId="1959867348" sldId="6753"/>
            <ac:graphicFrameMk id="3" creationId="{5CD85CF5-1E61-4FA1-BED9-F1AC69A07295}"/>
          </ac:graphicFrameMkLst>
        </pc:graphicFrameChg>
      </pc:sldChg>
      <pc:sldChg chg="modSp mod">
        <pc:chgData name="Pan Xianghe" userId="f7167d6adb4c6960" providerId="LiveId" clId="{B99BD7DD-EE99-489B-B95D-657CB511648C}" dt="2021-10-12T03:35:28.522" v="1228" actId="20577"/>
        <pc:sldMkLst>
          <pc:docMk/>
          <pc:sldMk cId="21331100" sldId="6754"/>
        </pc:sldMkLst>
        <pc:spChg chg="mod">
          <ac:chgData name="Pan Xianghe" userId="f7167d6adb4c6960" providerId="LiveId" clId="{B99BD7DD-EE99-489B-B95D-657CB511648C}" dt="2021-10-12T02:16:30.321" v="297" actId="1076"/>
          <ac:spMkLst>
            <pc:docMk/>
            <pc:sldMk cId="21331100" sldId="6754"/>
            <ac:spMk id="2" creationId="{CC63A03B-48A7-49DA-8F25-E4CE321405DF}"/>
          </ac:spMkLst>
        </pc:spChg>
        <pc:spChg chg="mod">
          <ac:chgData name="Pan Xianghe" userId="f7167d6adb4c6960" providerId="LiveId" clId="{B99BD7DD-EE99-489B-B95D-657CB511648C}" dt="2021-10-12T02:16:33.471" v="298" actId="1076"/>
          <ac:spMkLst>
            <pc:docMk/>
            <pc:sldMk cId="21331100" sldId="6754"/>
            <ac:spMk id="17" creationId="{72306191-1575-4124-862D-1E445F8E4812}"/>
          </ac:spMkLst>
        </pc:spChg>
        <pc:graphicFrameChg chg="modGraphic">
          <ac:chgData name="Pan Xianghe" userId="f7167d6adb4c6960" providerId="LiveId" clId="{B99BD7DD-EE99-489B-B95D-657CB511648C}" dt="2021-10-12T03:35:28.522" v="1228" actId="20577"/>
          <ac:graphicFrameMkLst>
            <pc:docMk/>
            <pc:sldMk cId="21331100" sldId="6754"/>
            <ac:graphicFrameMk id="3" creationId="{5CD85CF5-1E61-4FA1-BED9-F1AC69A07295}"/>
          </ac:graphicFrameMkLst>
        </pc:graphicFrameChg>
      </pc:sldChg>
      <pc:sldChg chg="modSp mod">
        <pc:chgData name="Pan Xianghe" userId="f7167d6adb4c6960" providerId="LiveId" clId="{B99BD7DD-EE99-489B-B95D-657CB511648C}" dt="2021-10-12T03:35:34.703" v="1238" actId="20577"/>
        <pc:sldMkLst>
          <pc:docMk/>
          <pc:sldMk cId="1530427185" sldId="6755"/>
        </pc:sldMkLst>
        <pc:graphicFrameChg chg="modGraphic">
          <ac:chgData name="Pan Xianghe" userId="f7167d6adb4c6960" providerId="LiveId" clId="{B99BD7DD-EE99-489B-B95D-657CB511648C}" dt="2021-10-12T03:35:34.703" v="1238" actId="20577"/>
          <ac:graphicFrameMkLst>
            <pc:docMk/>
            <pc:sldMk cId="1530427185" sldId="6755"/>
            <ac:graphicFrameMk id="3" creationId="{5CD85CF5-1E61-4FA1-BED9-F1AC69A07295}"/>
          </ac:graphicFrameMkLst>
        </pc:graphicFrameChg>
      </pc:sldChg>
      <pc:sldChg chg="modSp mod">
        <pc:chgData name="Pan Xianghe" userId="f7167d6adb4c6960" providerId="LiveId" clId="{B99BD7DD-EE99-489B-B95D-657CB511648C}" dt="2021-10-12T03:35:40.950" v="1248" actId="20577"/>
        <pc:sldMkLst>
          <pc:docMk/>
          <pc:sldMk cId="1780419183" sldId="6756"/>
        </pc:sldMkLst>
        <pc:spChg chg="mod">
          <ac:chgData name="Pan Xianghe" userId="f7167d6adb4c6960" providerId="LiveId" clId="{B99BD7DD-EE99-489B-B95D-657CB511648C}" dt="2021-10-12T02:14:13.936" v="215" actId="20577"/>
          <ac:spMkLst>
            <pc:docMk/>
            <pc:sldMk cId="1780419183" sldId="6756"/>
            <ac:spMk id="14" creationId="{AC59F26B-0C1A-4232-A6FD-F87C609DF260}"/>
          </ac:spMkLst>
        </pc:spChg>
        <pc:spChg chg="mod">
          <ac:chgData name="Pan Xianghe" userId="f7167d6adb4c6960" providerId="LiveId" clId="{B99BD7DD-EE99-489B-B95D-657CB511648C}" dt="2021-10-12T02:16:09.486" v="293" actId="404"/>
          <ac:spMkLst>
            <pc:docMk/>
            <pc:sldMk cId="1780419183" sldId="6756"/>
            <ac:spMk id="20" creationId="{C36F17E3-4BB3-4F02-A2AE-0D0C555887FB}"/>
          </ac:spMkLst>
        </pc:spChg>
        <pc:graphicFrameChg chg="modGraphic">
          <ac:chgData name="Pan Xianghe" userId="f7167d6adb4c6960" providerId="LiveId" clId="{B99BD7DD-EE99-489B-B95D-657CB511648C}" dt="2021-10-12T03:35:40.950" v="1248" actId="20577"/>
          <ac:graphicFrameMkLst>
            <pc:docMk/>
            <pc:sldMk cId="1780419183" sldId="6756"/>
            <ac:graphicFrameMk id="3" creationId="{5CD85CF5-1E61-4FA1-BED9-F1AC69A07295}"/>
          </ac:graphicFrameMkLst>
        </pc:graphicFrameChg>
      </pc:sldChg>
      <pc:sldChg chg="modSp mod">
        <pc:chgData name="Pan Xianghe" userId="f7167d6adb4c6960" providerId="LiveId" clId="{B99BD7DD-EE99-489B-B95D-657CB511648C}" dt="2021-10-12T00:03:49.575" v="2" actId="20577"/>
        <pc:sldMkLst>
          <pc:docMk/>
          <pc:sldMk cId="1834746542" sldId="6758"/>
        </pc:sldMkLst>
        <pc:spChg chg="mod">
          <ac:chgData name="Pan Xianghe" userId="f7167d6adb4c6960" providerId="LiveId" clId="{B99BD7DD-EE99-489B-B95D-657CB511648C}" dt="2021-10-12T00:03:49.575" v="2" actId="20577"/>
          <ac:spMkLst>
            <pc:docMk/>
            <pc:sldMk cId="1834746542" sldId="6758"/>
            <ac:spMk id="34" creationId="{00000000-0000-0000-0000-000000000000}"/>
          </ac:spMkLst>
        </pc:spChg>
      </pc:sldChg>
      <pc:sldChg chg="modSp mod">
        <pc:chgData name="Pan Xianghe" userId="f7167d6adb4c6960" providerId="LiveId" clId="{B99BD7DD-EE99-489B-B95D-657CB511648C}" dt="2021-10-12T00:09:16.140" v="17" actId="1076"/>
        <pc:sldMkLst>
          <pc:docMk/>
          <pc:sldMk cId="221644911" sldId="6759"/>
        </pc:sldMkLst>
        <pc:picChg chg="mod">
          <ac:chgData name="Pan Xianghe" userId="f7167d6adb4c6960" providerId="LiveId" clId="{B99BD7DD-EE99-489B-B95D-657CB511648C}" dt="2021-10-12T00:09:16.140" v="17" actId="1076"/>
          <ac:picMkLst>
            <pc:docMk/>
            <pc:sldMk cId="221644911" sldId="6759"/>
            <ac:picMk id="2" creationId="{00000000-0000-0000-0000-000000000000}"/>
          </ac:picMkLst>
        </pc:picChg>
      </pc:sldChg>
      <pc:sldChg chg="modSp mod">
        <pc:chgData name="Pan Xianghe" userId="f7167d6adb4c6960" providerId="LiveId" clId="{B99BD7DD-EE99-489B-B95D-657CB511648C}" dt="2021-10-12T02:40:09.036" v="978" actId="20577"/>
        <pc:sldMkLst>
          <pc:docMk/>
          <pc:sldMk cId="1381928232" sldId="6762"/>
        </pc:sldMkLst>
        <pc:spChg chg="mod">
          <ac:chgData name="Pan Xianghe" userId="f7167d6adb4c6960" providerId="LiveId" clId="{B99BD7DD-EE99-489B-B95D-657CB511648C}" dt="2021-10-12T02:40:09.036" v="978" actId="20577"/>
          <ac:spMkLst>
            <pc:docMk/>
            <pc:sldMk cId="1381928232" sldId="6762"/>
            <ac:spMk id="8" creationId="{A748EF0B-8446-4D8A-AB25-95A8607048EB}"/>
          </ac:spMkLst>
        </pc:spChg>
        <pc:spChg chg="mod">
          <ac:chgData name="Pan Xianghe" userId="f7167d6adb4c6960" providerId="LiveId" clId="{B99BD7DD-EE99-489B-B95D-657CB511648C}" dt="2021-10-12T00:09:32.562" v="19" actId="20578"/>
          <ac:spMkLst>
            <pc:docMk/>
            <pc:sldMk cId="1381928232" sldId="6762"/>
            <ac:spMk id="9" creationId="{00000000-0000-0000-0000-000000000000}"/>
          </ac:spMkLst>
        </pc:spChg>
        <pc:spChg chg="mod">
          <ac:chgData name="Pan Xianghe" userId="f7167d6adb4c6960" providerId="LiveId" clId="{B99BD7DD-EE99-489B-B95D-657CB511648C}" dt="2021-10-12T00:09:32.562" v="19" actId="20578"/>
          <ac:spMkLst>
            <pc:docMk/>
            <pc:sldMk cId="1381928232" sldId="6762"/>
            <ac:spMk id="11" creationId="{00000000-0000-0000-0000-000000000000}"/>
          </ac:spMkLst>
        </pc:spChg>
        <pc:grpChg chg="mod">
          <ac:chgData name="Pan Xianghe" userId="f7167d6adb4c6960" providerId="LiveId" clId="{B99BD7DD-EE99-489B-B95D-657CB511648C}" dt="2021-10-12T00:09:32.562" v="19" actId="20578"/>
          <ac:grpSpMkLst>
            <pc:docMk/>
            <pc:sldMk cId="1381928232" sldId="6762"/>
            <ac:grpSpMk id="10" creationId="{00000000-0000-0000-0000-000000000000}"/>
          </ac:grpSpMkLst>
        </pc:grpChg>
        <pc:grpChg chg="mod">
          <ac:chgData name="Pan Xianghe" userId="f7167d6adb4c6960" providerId="LiveId" clId="{B99BD7DD-EE99-489B-B95D-657CB511648C}" dt="2021-10-12T02:40:04.878" v="976" actId="14100"/>
          <ac:grpSpMkLst>
            <pc:docMk/>
            <pc:sldMk cId="1381928232" sldId="6762"/>
            <ac:grpSpMk id="13" creationId="{88C79A35-2375-4FE3-897A-57A8EFB2A925}"/>
          </ac:grpSpMkLst>
        </pc:grpChg>
        <pc:grpChg chg="mod">
          <ac:chgData name="Pan Xianghe" userId="f7167d6adb4c6960" providerId="LiveId" clId="{B99BD7DD-EE99-489B-B95D-657CB511648C}" dt="2021-10-12T02:39:59.576" v="974" actId="14100"/>
          <ac:grpSpMkLst>
            <pc:docMk/>
            <pc:sldMk cId="1381928232" sldId="6762"/>
            <ac:grpSpMk id="18" creationId="{00000000-0000-0000-0000-000000000000}"/>
          </ac:grpSpMkLst>
        </pc:gr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D344DB2-09C0-47C0-B6E8-B41B71B762C1}" type="datetimeFigureOut">
              <a:rPr lang="zh-CN" altLang="en-US" smtClean="0"/>
              <a:t>2023/8/14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B921BBA-BD3B-4D22-8261-C2CDE59A9E51}" type="slidenum">
              <a:rPr lang="zh-CN" altLang="en-US" smtClean="0"/>
              <a:t>‹#›</a:t>
            </a:fld>
            <a:endParaRPr lang="zh-CN" altLang="en-US"/>
          </a:p>
        </p:txBody>
      </p:sp>
    </p:spTree>
    <p:extLst>
      <p:ext uri="{BB962C8B-B14F-4D97-AF65-F5344CB8AC3E}">
        <p14:creationId xmlns:p14="http://schemas.microsoft.com/office/powerpoint/2010/main" val="48124835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6ACA597-42A6-46D6-AD84-1DBF8312B858}" type="datetimeFigureOut">
              <a:rPr lang="zh-CN" altLang="en-US" smtClean="0"/>
              <a:t>2023/8/14</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21C446-62AD-4D75-AB92-58C631DF85BE}" type="slidenum">
              <a:rPr lang="zh-CN" altLang="en-US" smtClean="0"/>
              <a:t>‹#›</a:t>
            </a:fld>
            <a:endParaRPr lang="zh-CN" altLang="en-US"/>
          </a:p>
        </p:txBody>
      </p:sp>
    </p:spTree>
    <p:extLst>
      <p:ext uri="{BB962C8B-B14F-4D97-AF65-F5344CB8AC3E}">
        <p14:creationId xmlns:p14="http://schemas.microsoft.com/office/powerpoint/2010/main" val="100839807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52763" y="887413"/>
            <a:ext cx="4129087" cy="2395537"/>
          </a:xfrm>
          <a:prstGeom prst="rect">
            <a:avLst/>
          </a:prstGeom>
          <a:noFill/>
          <a:ln w="12700">
            <a:solidFill>
              <a:prstClr val="black"/>
            </a:solidFill>
          </a:ln>
        </p:spPr>
      </p:sp>
      <p:sp>
        <p:nvSpPr>
          <p:cNvPr id="3" name="备注占位符 2"/>
          <p:cNvSpPr>
            <a:spLocks noGrp="1"/>
          </p:cNvSpPr>
          <p:nvPr>
            <p:ph type="body" idx="1"/>
          </p:nvPr>
        </p:nvSpPr>
        <p:spPr>
          <a:xfrm>
            <a:off x="1023938" y="3416300"/>
            <a:ext cx="8186737" cy="2795588"/>
          </a:xfrm>
          <a:prstGeom prst="rect">
            <a:avLst/>
          </a:prstGeom>
        </p:spPr>
        <p:txBody>
          <a:bodyPr/>
          <a:lstStyle/>
          <a:p>
            <a:endParaRPr lang="zh-CN" altLang="en-US" dirty="0"/>
          </a:p>
        </p:txBody>
      </p:sp>
    </p:spTree>
    <p:extLst>
      <p:ext uri="{BB962C8B-B14F-4D97-AF65-F5344CB8AC3E}">
        <p14:creationId xmlns:p14="http://schemas.microsoft.com/office/powerpoint/2010/main" val="174085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052763" y="887413"/>
            <a:ext cx="4129087" cy="2395537"/>
          </a:xfrm>
          <a:prstGeom prst="rect">
            <a:avLst/>
          </a:prstGeom>
          <a:noFill/>
          <a:ln w="12700">
            <a:solidFill>
              <a:prstClr val="black"/>
            </a:solidFill>
          </a:ln>
        </p:spPr>
      </p:sp>
      <p:sp>
        <p:nvSpPr>
          <p:cNvPr id="3" name="备注占位符 2"/>
          <p:cNvSpPr>
            <a:spLocks noGrp="1"/>
          </p:cNvSpPr>
          <p:nvPr>
            <p:ph type="body" idx="1"/>
          </p:nvPr>
        </p:nvSpPr>
        <p:spPr>
          <a:xfrm>
            <a:off x="1023938" y="3416300"/>
            <a:ext cx="8186737" cy="2795588"/>
          </a:xfrm>
          <a:prstGeom prst="rect">
            <a:avLst/>
          </a:prstGeom>
        </p:spPr>
        <p:txBody>
          <a:bodyPr/>
          <a:lstStyle/>
          <a:p>
            <a:endParaRPr lang="zh-CN" altLang="en-US" dirty="0"/>
          </a:p>
        </p:txBody>
      </p:sp>
    </p:spTree>
    <p:extLst>
      <p:ext uri="{BB962C8B-B14F-4D97-AF65-F5344CB8AC3E}">
        <p14:creationId xmlns:p14="http://schemas.microsoft.com/office/powerpoint/2010/main" val="174085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封面">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960" b="1" i="0">
                <a:solidFill>
                  <a:schemeClr val="tx1"/>
                </a:solidFill>
                <a:latin typeface="微软雅黑"/>
                <a:cs typeface="微软雅黑"/>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4950523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内页">
    <p:spTree>
      <p:nvGrpSpPr>
        <p:cNvPr id="1" name=""/>
        <p:cNvGrpSpPr/>
        <p:nvPr/>
      </p:nvGrpSpPr>
      <p:grpSpPr>
        <a:xfrm>
          <a:off x="0" y="0"/>
          <a:ext cx="0" cy="0"/>
          <a:chOff x="0" y="0"/>
          <a:chExt cx="0" cy="0"/>
        </a:xfrm>
      </p:grpSpPr>
      <p:cxnSp>
        <p:nvCxnSpPr>
          <p:cNvPr id="6" name="直接连接符 5"/>
          <p:cNvCxnSpPr/>
          <p:nvPr userDrawn="1"/>
        </p:nvCxnSpPr>
        <p:spPr>
          <a:xfrm>
            <a:off x="-5450" y="480509"/>
            <a:ext cx="31505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2411896" y="480509"/>
            <a:ext cx="908001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grpSp>
        <p:nvGrpSpPr>
          <p:cNvPr id="6" name="组合 5"/>
          <p:cNvGrpSpPr/>
          <p:nvPr userDrawn="1"/>
        </p:nvGrpSpPr>
        <p:grpSpPr>
          <a:xfrm>
            <a:off x="421778" y="303860"/>
            <a:ext cx="1345579" cy="388836"/>
            <a:chOff x="304800" y="-3830638"/>
            <a:chExt cx="12442825" cy="3595687"/>
          </a:xfrm>
          <a:solidFill>
            <a:srgbClr val="0B457F">
              <a:alpha val="70000"/>
            </a:srgbClr>
          </a:solidFill>
        </p:grpSpPr>
        <p:sp>
          <p:nvSpPr>
            <p:cNvPr id="7" name="Freeform 12"/>
            <p:cNvSpPr/>
            <p:nvPr/>
          </p:nvSpPr>
          <p:spPr bwMode="auto">
            <a:xfrm>
              <a:off x="304800" y="-2368551"/>
              <a:ext cx="4221163" cy="203200"/>
            </a:xfrm>
            <a:custGeom>
              <a:avLst/>
              <a:gdLst>
                <a:gd name="T0" fmla="*/ 3526 w 3537"/>
                <a:gd name="T1" fmla="*/ 61 h 171"/>
                <a:gd name="T2" fmla="*/ 3092 w 3537"/>
                <a:gd name="T3" fmla="*/ 47 h 171"/>
                <a:gd name="T4" fmla="*/ 0 w 3537"/>
                <a:gd name="T5" fmla="*/ 22 h 171"/>
                <a:gd name="T6" fmla="*/ 3421 w 3537"/>
                <a:gd name="T7" fmla="*/ 171 h 171"/>
                <a:gd name="T8" fmla="*/ 3526 w 3537"/>
                <a:gd name="T9" fmla="*/ 61 h 171"/>
              </a:gdLst>
              <a:ahLst/>
              <a:cxnLst>
                <a:cxn ang="0">
                  <a:pos x="T0" y="T1"/>
                </a:cxn>
                <a:cxn ang="0">
                  <a:pos x="T2" y="T3"/>
                </a:cxn>
                <a:cxn ang="0">
                  <a:pos x="T4" y="T5"/>
                </a:cxn>
                <a:cxn ang="0">
                  <a:pos x="T6" y="T7"/>
                </a:cxn>
                <a:cxn ang="0">
                  <a:pos x="T8" y="T9"/>
                </a:cxn>
              </a:cxnLst>
              <a:rect l="0" t="0" r="r" b="b"/>
              <a:pathLst>
                <a:path w="3537" h="171">
                  <a:moveTo>
                    <a:pt x="3526" y="61"/>
                  </a:moveTo>
                  <a:cubicBezTo>
                    <a:pt x="3416" y="38"/>
                    <a:pt x="3244" y="53"/>
                    <a:pt x="3092" y="47"/>
                  </a:cubicBezTo>
                  <a:cubicBezTo>
                    <a:pt x="1984" y="0"/>
                    <a:pt x="0" y="22"/>
                    <a:pt x="0" y="22"/>
                  </a:cubicBezTo>
                  <a:cubicBezTo>
                    <a:pt x="0" y="22"/>
                    <a:pt x="2462" y="29"/>
                    <a:pt x="3421" y="171"/>
                  </a:cubicBezTo>
                  <a:cubicBezTo>
                    <a:pt x="3537" y="99"/>
                    <a:pt x="3526" y="61"/>
                    <a:pt x="3526" y="61"/>
                  </a:cubicBezTo>
                  <a:close/>
                </a:path>
              </a:pathLst>
            </a:custGeom>
            <a:gr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nvGrpSpPr>
            <p:cNvPr id="8" name="组合 7"/>
            <p:cNvGrpSpPr/>
            <p:nvPr/>
          </p:nvGrpSpPr>
          <p:grpSpPr>
            <a:xfrm>
              <a:off x="882650" y="-3830638"/>
              <a:ext cx="11864975" cy="3595687"/>
              <a:chOff x="882650" y="-3830638"/>
              <a:chExt cx="11864975" cy="3595687"/>
            </a:xfrm>
            <a:grpFill/>
          </p:grpSpPr>
          <p:sp>
            <p:nvSpPr>
              <p:cNvPr id="9" name="Freeform 5"/>
              <p:cNvSpPr>
                <a:spLocks noEditPoints="1"/>
              </p:cNvSpPr>
              <p:nvPr/>
            </p:nvSpPr>
            <p:spPr bwMode="auto">
              <a:xfrm>
                <a:off x="3676650" y="-1981201"/>
                <a:ext cx="1811338" cy="1746250"/>
              </a:xfrm>
              <a:custGeom>
                <a:avLst/>
                <a:gdLst>
                  <a:gd name="T0" fmla="*/ 742 w 1518"/>
                  <a:gd name="T1" fmla="*/ 9 h 1460"/>
                  <a:gd name="T2" fmla="*/ 9 w 1518"/>
                  <a:gd name="T3" fmla="*/ 747 h 1460"/>
                  <a:gd name="T4" fmla="*/ 775 w 1518"/>
                  <a:gd name="T5" fmla="*/ 1450 h 1460"/>
                  <a:gd name="T6" fmla="*/ 1509 w 1518"/>
                  <a:gd name="T7" fmla="*/ 712 h 1460"/>
                  <a:gd name="T8" fmla="*/ 742 w 1518"/>
                  <a:gd name="T9" fmla="*/ 9 h 1460"/>
                  <a:gd name="T10" fmla="*/ 770 w 1518"/>
                  <a:gd name="T11" fmla="*/ 1209 h 1460"/>
                  <a:gd name="T12" fmla="*/ 260 w 1518"/>
                  <a:gd name="T13" fmla="*/ 741 h 1460"/>
                  <a:gd name="T14" fmla="*/ 748 w 1518"/>
                  <a:gd name="T15" fmla="*/ 250 h 1460"/>
                  <a:gd name="T16" fmla="*/ 1258 w 1518"/>
                  <a:gd name="T17" fmla="*/ 718 h 1460"/>
                  <a:gd name="T18" fmla="*/ 770 w 1518"/>
                  <a:gd name="T19" fmla="*/ 1209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8" h="1460">
                    <a:moveTo>
                      <a:pt x="742" y="9"/>
                    </a:moveTo>
                    <a:cubicBezTo>
                      <a:pt x="328" y="19"/>
                      <a:pt x="0" y="349"/>
                      <a:pt x="9" y="747"/>
                    </a:cubicBezTo>
                    <a:cubicBezTo>
                      <a:pt x="18" y="1145"/>
                      <a:pt x="361" y="1460"/>
                      <a:pt x="775" y="1450"/>
                    </a:cubicBezTo>
                    <a:cubicBezTo>
                      <a:pt x="1189" y="1441"/>
                      <a:pt x="1518" y="1110"/>
                      <a:pt x="1509" y="712"/>
                    </a:cubicBezTo>
                    <a:cubicBezTo>
                      <a:pt x="1500" y="315"/>
                      <a:pt x="1156" y="0"/>
                      <a:pt x="742" y="9"/>
                    </a:cubicBezTo>
                    <a:close/>
                    <a:moveTo>
                      <a:pt x="770" y="1209"/>
                    </a:moveTo>
                    <a:cubicBezTo>
                      <a:pt x="494" y="1215"/>
                      <a:pt x="266" y="1006"/>
                      <a:pt x="260" y="741"/>
                    </a:cubicBezTo>
                    <a:cubicBezTo>
                      <a:pt x="254" y="476"/>
                      <a:pt x="472" y="257"/>
                      <a:pt x="748" y="250"/>
                    </a:cubicBezTo>
                    <a:cubicBezTo>
                      <a:pt x="1023" y="244"/>
                      <a:pt x="1252" y="453"/>
                      <a:pt x="1258" y="718"/>
                    </a:cubicBezTo>
                    <a:cubicBezTo>
                      <a:pt x="1264" y="983"/>
                      <a:pt x="1045" y="1203"/>
                      <a:pt x="770" y="12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0" name="Freeform 6"/>
              <p:cNvSpPr/>
              <p:nvPr/>
            </p:nvSpPr>
            <p:spPr bwMode="auto">
              <a:xfrm>
                <a:off x="6213475" y="-2273301"/>
                <a:ext cx="5900738" cy="1338263"/>
              </a:xfrm>
              <a:custGeom>
                <a:avLst/>
                <a:gdLst>
                  <a:gd name="T0" fmla="*/ 4691 w 4945"/>
                  <a:gd name="T1" fmla="*/ 1120 h 1120"/>
                  <a:gd name="T2" fmla="*/ 3561 w 4945"/>
                  <a:gd name="T3" fmla="*/ 52 h 1120"/>
                  <a:gd name="T4" fmla="*/ 0 w 4945"/>
                  <a:gd name="T5" fmla="*/ 26 h 1120"/>
                  <a:gd name="T6" fmla="*/ 4061 w 4945"/>
                  <a:gd name="T7" fmla="*/ 306 h 1120"/>
                  <a:gd name="T8" fmla="*/ 4691 w 4945"/>
                  <a:gd name="T9" fmla="*/ 1120 h 1120"/>
                </a:gdLst>
                <a:ahLst/>
                <a:cxnLst>
                  <a:cxn ang="0">
                    <a:pos x="T0" y="T1"/>
                  </a:cxn>
                  <a:cxn ang="0">
                    <a:pos x="T2" y="T3"/>
                  </a:cxn>
                  <a:cxn ang="0">
                    <a:pos x="T4" y="T5"/>
                  </a:cxn>
                  <a:cxn ang="0">
                    <a:pos x="T6" y="T7"/>
                  </a:cxn>
                  <a:cxn ang="0">
                    <a:pos x="T8" y="T9"/>
                  </a:cxn>
                </a:cxnLst>
                <a:rect l="0" t="0" r="r" b="b"/>
                <a:pathLst>
                  <a:path w="4945" h="1120">
                    <a:moveTo>
                      <a:pt x="4691" y="1120"/>
                    </a:moveTo>
                    <a:cubicBezTo>
                      <a:pt x="4716" y="807"/>
                      <a:pt x="4945" y="109"/>
                      <a:pt x="3561" y="52"/>
                    </a:cubicBezTo>
                    <a:cubicBezTo>
                      <a:pt x="2285" y="0"/>
                      <a:pt x="0" y="26"/>
                      <a:pt x="0" y="26"/>
                    </a:cubicBezTo>
                    <a:cubicBezTo>
                      <a:pt x="0" y="26"/>
                      <a:pt x="3556" y="88"/>
                      <a:pt x="4061" y="306"/>
                    </a:cubicBezTo>
                    <a:cubicBezTo>
                      <a:pt x="4566" y="524"/>
                      <a:pt x="4686" y="626"/>
                      <a:pt x="4691" y="1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1" name="Freeform 7"/>
              <p:cNvSpPr/>
              <p:nvPr/>
            </p:nvSpPr>
            <p:spPr bwMode="auto">
              <a:xfrm>
                <a:off x="5827713" y="-1808163"/>
                <a:ext cx="4270375" cy="781050"/>
              </a:xfrm>
              <a:custGeom>
                <a:avLst/>
                <a:gdLst>
                  <a:gd name="T0" fmla="*/ 3578 w 3578"/>
                  <a:gd name="T1" fmla="*/ 0 h 654"/>
                  <a:gd name="T2" fmla="*/ 2572 w 3578"/>
                  <a:gd name="T3" fmla="*/ 615 h 654"/>
                  <a:gd name="T4" fmla="*/ 0 w 3578"/>
                  <a:gd name="T5" fmla="*/ 508 h 654"/>
                  <a:gd name="T6" fmla="*/ 2376 w 3578"/>
                  <a:gd name="T7" fmla="*/ 429 h 654"/>
                  <a:gd name="T8" fmla="*/ 3578 w 3578"/>
                  <a:gd name="T9" fmla="*/ 0 h 654"/>
                </a:gdLst>
                <a:ahLst/>
                <a:cxnLst>
                  <a:cxn ang="0">
                    <a:pos x="T0" y="T1"/>
                  </a:cxn>
                  <a:cxn ang="0">
                    <a:pos x="T2" y="T3"/>
                  </a:cxn>
                  <a:cxn ang="0">
                    <a:pos x="T4" y="T5"/>
                  </a:cxn>
                  <a:cxn ang="0">
                    <a:pos x="T6" y="T7"/>
                  </a:cxn>
                  <a:cxn ang="0">
                    <a:pos x="T8" y="T9"/>
                  </a:cxn>
                </a:cxnLst>
                <a:rect l="0" t="0" r="r" b="b"/>
                <a:pathLst>
                  <a:path w="3578" h="654">
                    <a:moveTo>
                      <a:pt x="3578" y="0"/>
                    </a:moveTo>
                    <a:cubicBezTo>
                      <a:pt x="3578" y="0"/>
                      <a:pt x="2973" y="577"/>
                      <a:pt x="2572" y="615"/>
                    </a:cubicBezTo>
                    <a:cubicBezTo>
                      <a:pt x="2171" y="654"/>
                      <a:pt x="205" y="503"/>
                      <a:pt x="0" y="508"/>
                    </a:cubicBezTo>
                    <a:cubicBezTo>
                      <a:pt x="734" y="461"/>
                      <a:pt x="1946" y="478"/>
                      <a:pt x="2376" y="429"/>
                    </a:cubicBezTo>
                    <a:cubicBezTo>
                      <a:pt x="2807" y="379"/>
                      <a:pt x="3172" y="147"/>
                      <a:pt x="35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2" name="Freeform 8"/>
              <p:cNvSpPr/>
              <p:nvPr/>
            </p:nvSpPr>
            <p:spPr bwMode="auto">
              <a:xfrm>
                <a:off x="9648825" y="-2593976"/>
                <a:ext cx="3098800" cy="1477963"/>
              </a:xfrm>
              <a:custGeom>
                <a:avLst/>
                <a:gdLst>
                  <a:gd name="T0" fmla="*/ 2351 w 2596"/>
                  <a:gd name="T1" fmla="*/ 1236 h 1236"/>
                  <a:gd name="T2" fmla="*/ 1484 w 2596"/>
                  <a:gd name="T3" fmla="*/ 82 h 1236"/>
                  <a:gd name="T4" fmla="*/ 0 w 2596"/>
                  <a:gd name="T5" fmla="*/ 28 h 1236"/>
                  <a:gd name="T6" fmla="*/ 1572 w 2596"/>
                  <a:gd name="T7" fmla="*/ 251 h 1236"/>
                  <a:gd name="T8" fmla="*/ 2351 w 2596"/>
                  <a:gd name="T9" fmla="*/ 1236 h 1236"/>
                </a:gdLst>
                <a:ahLst/>
                <a:cxnLst>
                  <a:cxn ang="0">
                    <a:pos x="T0" y="T1"/>
                  </a:cxn>
                  <a:cxn ang="0">
                    <a:pos x="T2" y="T3"/>
                  </a:cxn>
                  <a:cxn ang="0">
                    <a:pos x="T4" y="T5"/>
                  </a:cxn>
                  <a:cxn ang="0">
                    <a:pos x="T6" y="T7"/>
                  </a:cxn>
                  <a:cxn ang="0">
                    <a:pos x="T8" y="T9"/>
                  </a:cxn>
                </a:cxnLst>
                <a:rect l="0" t="0" r="r" b="b"/>
                <a:pathLst>
                  <a:path w="2596" h="1236">
                    <a:moveTo>
                      <a:pt x="2351" y="1236"/>
                    </a:moveTo>
                    <a:cubicBezTo>
                      <a:pt x="2376" y="922"/>
                      <a:pt x="2596" y="331"/>
                      <a:pt x="1484" y="82"/>
                    </a:cubicBezTo>
                    <a:cubicBezTo>
                      <a:pt x="1057" y="0"/>
                      <a:pt x="0" y="28"/>
                      <a:pt x="0" y="28"/>
                    </a:cubicBezTo>
                    <a:cubicBezTo>
                      <a:pt x="0" y="28"/>
                      <a:pt x="1067" y="33"/>
                      <a:pt x="1572" y="251"/>
                    </a:cubicBezTo>
                    <a:cubicBezTo>
                      <a:pt x="2077" y="469"/>
                      <a:pt x="2346" y="741"/>
                      <a:pt x="2351" y="12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3" name="Freeform 9"/>
              <p:cNvSpPr/>
              <p:nvPr/>
            </p:nvSpPr>
            <p:spPr bwMode="auto">
              <a:xfrm>
                <a:off x="1311275" y="-2693988"/>
                <a:ext cx="5984875" cy="1201738"/>
              </a:xfrm>
              <a:custGeom>
                <a:avLst/>
                <a:gdLst>
                  <a:gd name="T0" fmla="*/ 0 w 5014"/>
                  <a:gd name="T1" fmla="*/ 70 h 1005"/>
                  <a:gd name="T2" fmla="*/ 3465 w 5014"/>
                  <a:gd name="T3" fmla="*/ 193 h 1005"/>
                  <a:gd name="T4" fmla="*/ 5014 w 5014"/>
                  <a:gd name="T5" fmla="*/ 1005 h 1005"/>
                  <a:gd name="T6" fmla="*/ 3217 w 5014"/>
                  <a:gd name="T7" fmla="*/ 320 h 1005"/>
                  <a:gd name="T8" fmla="*/ 0 w 5014"/>
                  <a:gd name="T9" fmla="*/ 70 h 1005"/>
                </a:gdLst>
                <a:ahLst/>
                <a:cxnLst>
                  <a:cxn ang="0">
                    <a:pos x="T0" y="T1"/>
                  </a:cxn>
                  <a:cxn ang="0">
                    <a:pos x="T2" y="T3"/>
                  </a:cxn>
                  <a:cxn ang="0">
                    <a:pos x="T4" y="T5"/>
                  </a:cxn>
                  <a:cxn ang="0">
                    <a:pos x="T6" y="T7"/>
                  </a:cxn>
                  <a:cxn ang="0">
                    <a:pos x="T8" y="T9"/>
                  </a:cxn>
                </a:cxnLst>
                <a:rect l="0" t="0" r="r" b="b"/>
                <a:pathLst>
                  <a:path w="5014" h="1005">
                    <a:moveTo>
                      <a:pt x="0" y="70"/>
                    </a:moveTo>
                    <a:cubicBezTo>
                      <a:pt x="254" y="65"/>
                      <a:pt x="3156" y="0"/>
                      <a:pt x="3465" y="193"/>
                    </a:cubicBezTo>
                    <a:cubicBezTo>
                      <a:pt x="3773" y="386"/>
                      <a:pt x="4307" y="982"/>
                      <a:pt x="5014" y="1005"/>
                    </a:cubicBezTo>
                    <a:cubicBezTo>
                      <a:pt x="3964" y="999"/>
                      <a:pt x="3823" y="512"/>
                      <a:pt x="3217" y="320"/>
                    </a:cubicBezTo>
                    <a:cubicBezTo>
                      <a:pt x="2610" y="128"/>
                      <a:pt x="676" y="35"/>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4" name="Freeform 10"/>
              <p:cNvSpPr/>
              <p:nvPr/>
            </p:nvSpPr>
            <p:spPr bwMode="auto">
              <a:xfrm>
                <a:off x="4854575" y="-3830638"/>
                <a:ext cx="4757738" cy="1373188"/>
              </a:xfrm>
              <a:custGeom>
                <a:avLst/>
                <a:gdLst>
                  <a:gd name="T0" fmla="*/ 0 w 3986"/>
                  <a:gd name="T1" fmla="*/ 684 h 1149"/>
                  <a:gd name="T2" fmla="*/ 43 w 3986"/>
                  <a:gd name="T3" fmla="*/ 704 h 1149"/>
                  <a:gd name="T4" fmla="*/ 3440 w 3986"/>
                  <a:gd name="T5" fmla="*/ 1120 h 1149"/>
                  <a:gd name="T6" fmla="*/ 3986 w 3986"/>
                  <a:gd name="T7" fmla="*/ 1062 h 1149"/>
                  <a:gd name="T8" fmla="*/ 0 w 3986"/>
                  <a:gd name="T9" fmla="*/ 684 h 1149"/>
                </a:gdLst>
                <a:ahLst/>
                <a:cxnLst>
                  <a:cxn ang="0">
                    <a:pos x="T0" y="T1"/>
                  </a:cxn>
                  <a:cxn ang="0">
                    <a:pos x="T2" y="T3"/>
                  </a:cxn>
                  <a:cxn ang="0">
                    <a:pos x="T4" y="T5"/>
                  </a:cxn>
                  <a:cxn ang="0">
                    <a:pos x="T6" y="T7"/>
                  </a:cxn>
                  <a:cxn ang="0">
                    <a:pos x="T8" y="T9"/>
                  </a:cxn>
                </a:cxnLst>
                <a:rect l="0" t="0" r="r" b="b"/>
                <a:pathLst>
                  <a:path w="3986" h="1149">
                    <a:moveTo>
                      <a:pt x="0" y="684"/>
                    </a:moveTo>
                    <a:cubicBezTo>
                      <a:pt x="15" y="690"/>
                      <a:pt x="29" y="697"/>
                      <a:pt x="43" y="704"/>
                    </a:cubicBezTo>
                    <a:cubicBezTo>
                      <a:pt x="1369" y="356"/>
                      <a:pt x="2220" y="320"/>
                      <a:pt x="3440" y="1120"/>
                    </a:cubicBezTo>
                    <a:cubicBezTo>
                      <a:pt x="3684" y="1149"/>
                      <a:pt x="3986" y="1062"/>
                      <a:pt x="3986" y="1062"/>
                    </a:cubicBezTo>
                    <a:cubicBezTo>
                      <a:pt x="3430" y="644"/>
                      <a:pt x="2426" y="0"/>
                      <a:pt x="0" y="6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5" name="Freeform 11"/>
              <p:cNvSpPr/>
              <p:nvPr/>
            </p:nvSpPr>
            <p:spPr bwMode="auto">
              <a:xfrm>
                <a:off x="5137150" y="-3498851"/>
                <a:ext cx="3740150" cy="1069975"/>
              </a:xfrm>
              <a:custGeom>
                <a:avLst/>
                <a:gdLst>
                  <a:gd name="T0" fmla="*/ 0 w 3133"/>
                  <a:gd name="T1" fmla="*/ 520 h 895"/>
                  <a:gd name="T2" fmla="*/ 788 w 3133"/>
                  <a:gd name="T3" fmla="*/ 854 h 895"/>
                  <a:gd name="T4" fmla="*/ 3133 w 3133"/>
                  <a:gd name="T5" fmla="*/ 878 h 895"/>
                  <a:gd name="T6" fmla="*/ 0 w 3133"/>
                  <a:gd name="T7" fmla="*/ 520 h 895"/>
                </a:gdLst>
                <a:ahLst/>
                <a:cxnLst>
                  <a:cxn ang="0">
                    <a:pos x="T0" y="T1"/>
                  </a:cxn>
                  <a:cxn ang="0">
                    <a:pos x="T2" y="T3"/>
                  </a:cxn>
                  <a:cxn ang="0">
                    <a:pos x="T4" y="T5"/>
                  </a:cxn>
                  <a:cxn ang="0">
                    <a:pos x="T6" y="T7"/>
                  </a:cxn>
                </a:cxnLst>
                <a:rect l="0" t="0" r="r" b="b"/>
                <a:pathLst>
                  <a:path w="3133" h="895">
                    <a:moveTo>
                      <a:pt x="0" y="520"/>
                    </a:moveTo>
                    <a:cubicBezTo>
                      <a:pt x="77" y="648"/>
                      <a:pt x="268" y="813"/>
                      <a:pt x="788" y="854"/>
                    </a:cubicBezTo>
                    <a:cubicBezTo>
                      <a:pt x="1309" y="895"/>
                      <a:pt x="2947" y="879"/>
                      <a:pt x="3133" y="878"/>
                    </a:cubicBezTo>
                    <a:cubicBezTo>
                      <a:pt x="2451" y="482"/>
                      <a:pt x="1818" y="0"/>
                      <a:pt x="0" y="5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6" name="Freeform 13"/>
              <p:cNvSpPr/>
              <p:nvPr/>
            </p:nvSpPr>
            <p:spPr bwMode="auto">
              <a:xfrm>
                <a:off x="882650" y="-2052638"/>
                <a:ext cx="3875088" cy="303213"/>
              </a:xfrm>
              <a:custGeom>
                <a:avLst/>
                <a:gdLst>
                  <a:gd name="T0" fmla="*/ 3247 w 3247"/>
                  <a:gd name="T1" fmla="*/ 94 h 254"/>
                  <a:gd name="T2" fmla="*/ 2883 w 3247"/>
                  <a:gd name="T3" fmla="*/ 48 h 254"/>
                  <a:gd name="T4" fmla="*/ 0 w 3247"/>
                  <a:gd name="T5" fmla="*/ 19 h 254"/>
                  <a:gd name="T6" fmla="*/ 2863 w 3247"/>
                  <a:gd name="T7" fmla="*/ 254 h 254"/>
                  <a:gd name="T8" fmla="*/ 3247 w 3247"/>
                  <a:gd name="T9" fmla="*/ 94 h 254"/>
                </a:gdLst>
                <a:ahLst/>
                <a:cxnLst>
                  <a:cxn ang="0">
                    <a:pos x="T0" y="T1"/>
                  </a:cxn>
                  <a:cxn ang="0">
                    <a:pos x="T2" y="T3"/>
                  </a:cxn>
                  <a:cxn ang="0">
                    <a:pos x="T4" y="T5"/>
                  </a:cxn>
                  <a:cxn ang="0">
                    <a:pos x="T6" y="T7"/>
                  </a:cxn>
                  <a:cxn ang="0">
                    <a:pos x="T8" y="T9"/>
                  </a:cxn>
                </a:cxnLst>
                <a:rect l="0" t="0" r="r" b="b"/>
                <a:pathLst>
                  <a:path w="3247" h="254">
                    <a:moveTo>
                      <a:pt x="3247" y="94"/>
                    </a:moveTo>
                    <a:cubicBezTo>
                      <a:pt x="3144" y="71"/>
                      <a:pt x="3024" y="55"/>
                      <a:pt x="2883" y="48"/>
                    </a:cubicBezTo>
                    <a:cubicBezTo>
                      <a:pt x="1850" y="0"/>
                      <a:pt x="0" y="19"/>
                      <a:pt x="0" y="19"/>
                    </a:cubicBezTo>
                    <a:cubicBezTo>
                      <a:pt x="0" y="19"/>
                      <a:pt x="1968" y="111"/>
                      <a:pt x="2863" y="254"/>
                    </a:cubicBezTo>
                    <a:cubicBezTo>
                      <a:pt x="2971" y="183"/>
                      <a:pt x="3104" y="124"/>
                      <a:pt x="3247"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7" name="Freeform 14"/>
              <p:cNvSpPr/>
              <p:nvPr/>
            </p:nvSpPr>
            <p:spPr bwMode="auto">
              <a:xfrm>
                <a:off x="2463800" y="-1809751"/>
                <a:ext cx="1214438" cy="1135063"/>
              </a:xfrm>
              <a:custGeom>
                <a:avLst/>
                <a:gdLst>
                  <a:gd name="T0" fmla="*/ 1017 w 1017"/>
                  <a:gd name="T1" fmla="*/ 840 h 950"/>
                  <a:gd name="T2" fmla="*/ 222 w 1017"/>
                  <a:gd name="T3" fmla="*/ 0 h 950"/>
                  <a:gd name="T4" fmla="*/ 1017 w 1017"/>
                  <a:gd name="T5" fmla="*/ 840 h 950"/>
                </a:gdLst>
                <a:ahLst/>
                <a:cxnLst>
                  <a:cxn ang="0">
                    <a:pos x="T0" y="T1"/>
                  </a:cxn>
                  <a:cxn ang="0">
                    <a:pos x="T2" y="T3"/>
                  </a:cxn>
                  <a:cxn ang="0">
                    <a:pos x="T4" y="T5"/>
                  </a:cxn>
                </a:cxnLst>
                <a:rect l="0" t="0" r="r" b="b"/>
                <a:pathLst>
                  <a:path w="1017" h="950">
                    <a:moveTo>
                      <a:pt x="1017" y="840"/>
                    </a:moveTo>
                    <a:cubicBezTo>
                      <a:pt x="742" y="828"/>
                      <a:pt x="0" y="950"/>
                      <a:pt x="222" y="0"/>
                    </a:cubicBezTo>
                    <a:cubicBezTo>
                      <a:pt x="222" y="0"/>
                      <a:pt x="117" y="797"/>
                      <a:pt x="1017" y="8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8" name="Freeform 15"/>
              <p:cNvSpPr/>
              <p:nvPr/>
            </p:nvSpPr>
            <p:spPr bwMode="auto">
              <a:xfrm>
                <a:off x="5708650" y="-862013"/>
                <a:ext cx="4232275" cy="293688"/>
              </a:xfrm>
              <a:custGeom>
                <a:avLst/>
                <a:gdLst>
                  <a:gd name="T0" fmla="*/ 3530 w 3545"/>
                  <a:gd name="T1" fmla="*/ 57 h 246"/>
                  <a:gd name="T2" fmla="*/ 3095 w 3545"/>
                  <a:gd name="T3" fmla="*/ 46 h 246"/>
                  <a:gd name="T4" fmla="*/ 0 w 3545"/>
                  <a:gd name="T5" fmla="*/ 95 h 246"/>
                  <a:gd name="T6" fmla="*/ 3436 w 3545"/>
                  <a:gd name="T7" fmla="*/ 246 h 246"/>
                  <a:gd name="T8" fmla="*/ 3530 w 3545"/>
                  <a:gd name="T9" fmla="*/ 57 h 246"/>
                </a:gdLst>
                <a:ahLst/>
                <a:cxnLst>
                  <a:cxn ang="0">
                    <a:pos x="T0" y="T1"/>
                  </a:cxn>
                  <a:cxn ang="0">
                    <a:pos x="T2" y="T3"/>
                  </a:cxn>
                  <a:cxn ang="0">
                    <a:pos x="T4" y="T5"/>
                  </a:cxn>
                  <a:cxn ang="0">
                    <a:pos x="T6" y="T7"/>
                  </a:cxn>
                  <a:cxn ang="0">
                    <a:pos x="T8" y="T9"/>
                  </a:cxn>
                </a:cxnLst>
                <a:rect l="0" t="0" r="r" b="b"/>
                <a:pathLst>
                  <a:path w="3545" h="246">
                    <a:moveTo>
                      <a:pt x="3530" y="57"/>
                    </a:moveTo>
                    <a:cubicBezTo>
                      <a:pt x="3418" y="23"/>
                      <a:pt x="3247" y="53"/>
                      <a:pt x="3095" y="46"/>
                    </a:cubicBezTo>
                    <a:cubicBezTo>
                      <a:pt x="1983" y="0"/>
                      <a:pt x="0" y="95"/>
                      <a:pt x="0" y="95"/>
                    </a:cubicBezTo>
                    <a:cubicBezTo>
                      <a:pt x="0" y="95"/>
                      <a:pt x="2463" y="35"/>
                      <a:pt x="3436" y="246"/>
                    </a:cubicBezTo>
                    <a:cubicBezTo>
                      <a:pt x="3545" y="121"/>
                      <a:pt x="3530" y="57"/>
                      <a:pt x="3530"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9" name="Freeform 16"/>
              <p:cNvSpPr/>
              <p:nvPr/>
            </p:nvSpPr>
            <p:spPr bwMode="auto">
              <a:xfrm>
                <a:off x="2012950" y="-2965451"/>
                <a:ext cx="3484563" cy="314325"/>
              </a:xfrm>
              <a:custGeom>
                <a:avLst/>
                <a:gdLst>
                  <a:gd name="T0" fmla="*/ 2908 w 2920"/>
                  <a:gd name="T1" fmla="*/ 76 h 263"/>
                  <a:gd name="T2" fmla="*/ 2549 w 2920"/>
                  <a:gd name="T3" fmla="*/ 60 h 263"/>
                  <a:gd name="T4" fmla="*/ 0 w 2920"/>
                  <a:gd name="T5" fmla="*/ 71 h 263"/>
                  <a:gd name="T6" fmla="*/ 2832 w 2920"/>
                  <a:gd name="T7" fmla="*/ 263 h 263"/>
                  <a:gd name="T8" fmla="*/ 2908 w 2920"/>
                  <a:gd name="T9" fmla="*/ 76 h 263"/>
                </a:gdLst>
                <a:ahLst/>
                <a:cxnLst>
                  <a:cxn ang="0">
                    <a:pos x="T0" y="T1"/>
                  </a:cxn>
                  <a:cxn ang="0">
                    <a:pos x="T2" y="T3"/>
                  </a:cxn>
                  <a:cxn ang="0">
                    <a:pos x="T4" y="T5"/>
                  </a:cxn>
                  <a:cxn ang="0">
                    <a:pos x="T6" y="T7"/>
                  </a:cxn>
                  <a:cxn ang="0">
                    <a:pos x="T8" y="T9"/>
                  </a:cxn>
                </a:cxnLst>
                <a:rect l="0" t="0" r="r" b="b"/>
                <a:pathLst>
                  <a:path w="2920" h="263">
                    <a:moveTo>
                      <a:pt x="2908" y="76"/>
                    </a:moveTo>
                    <a:cubicBezTo>
                      <a:pt x="2815" y="40"/>
                      <a:pt x="2674" y="68"/>
                      <a:pt x="2549" y="60"/>
                    </a:cubicBezTo>
                    <a:cubicBezTo>
                      <a:pt x="1632" y="0"/>
                      <a:pt x="0" y="71"/>
                      <a:pt x="0" y="71"/>
                    </a:cubicBezTo>
                    <a:cubicBezTo>
                      <a:pt x="0" y="71"/>
                      <a:pt x="2028" y="41"/>
                      <a:pt x="2832" y="263"/>
                    </a:cubicBezTo>
                    <a:cubicBezTo>
                      <a:pt x="2920" y="140"/>
                      <a:pt x="2908" y="76"/>
                      <a:pt x="290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20" name="Freeform 17"/>
              <p:cNvSpPr>
                <a:spLocks noEditPoints="1"/>
              </p:cNvSpPr>
              <p:nvPr/>
            </p:nvSpPr>
            <p:spPr bwMode="auto">
              <a:xfrm>
                <a:off x="10118725" y="-2144713"/>
                <a:ext cx="1812925" cy="1746250"/>
              </a:xfrm>
              <a:custGeom>
                <a:avLst/>
                <a:gdLst>
                  <a:gd name="T0" fmla="*/ 743 w 1519"/>
                  <a:gd name="T1" fmla="*/ 9 h 1460"/>
                  <a:gd name="T2" fmla="*/ 10 w 1519"/>
                  <a:gd name="T3" fmla="*/ 747 h 1460"/>
                  <a:gd name="T4" fmla="*/ 776 w 1519"/>
                  <a:gd name="T5" fmla="*/ 1450 h 1460"/>
                  <a:gd name="T6" fmla="*/ 1510 w 1519"/>
                  <a:gd name="T7" fmla="*/ 713 h 1460"/>
                  <a:gd name="T8" fmla="*/ 743 w 1519"/>
                  <a:gd name="T9" fmla="*/ 9 h 1460"/>
                  <a:gd name="T10" fmla="*/ 771 w 1519"/>
                  <a:gd name="T11" fmla="*/ 1209 h 1460"/>
                  <a:gd name="T12" fmla="*/ 261 w 1519"/>
                  <a:gd name="T13" fmla="*/ 741 h 1460"/>
                  <a:gd name="T14" fmla="*/ 749 w 1519"/>
                  <a:gd name="T15" fmla="*/ 250 h 1460"/>
                  <a:gd name="T16" fmla="*/ 1259 w 1519"/>
                  <a:gd name="T17" fmla="*/ 718 h 1460"/>
                  <a:gd name="T18" fmla="*/ 771 w 1519"/>
                  <a:gd name="T19" fmla="*/ 1209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9" h="1460">
                    <a:moveTo>
                      <a:pt x="743" y="9"/>
                    </a:moveTo>
                    <a:cubicBezTo>
                      <a:pt x="329" y="19"/>
                      <a:pt x="0" y="349"/>
                      <a:pt x="10" y="747"/>
                    </a:cubicBezTo>
                    <a:cubicBezTo>
                      <a:pt x="19" y="1145"/>
                      <a:pt x="362" y="1460"/>
                      <a:pt x="776" y="1450"/>
                    </a:cubicBezTo>
                    <a:cubicBezTo>
                      <a:pt x="1190" y="1441"/>
                      <a:pt x="1519" y="1111"/>
                      <a:pt x="1510" y="713"/>
                    </a:cubicBezTo>
                    <a:cubicBezTo>
                      <a:pt x="1500" y="315"/>
                      <a:pt x="1157" y="0"/>
                      <a:pt x="743" y="9"/>
                    </a:cubicBezTo>
                    <a:close/>
                    <a:moveTo>
                      <a:pt x="771" y="1209"/>
                    </a:moveTo>
                    <a:cubicBezTo>
                      <a:pt x="495" y="1216"/>
                      <a:pt x="267" y="1006"/>
                      <a:pt x="261" y="741"/>
                    </a:cubicBezTo>
                    <a:cubicBezTo>
                      <a:pt x="254" y="477"/>
                      <a:pt x="473" y="257"/>
                      <a:pt x="749" y="250"/>
                    </a:cubicBezTo>
                    <a:cubicBezTo>
                      <a:pt x="1024" y="244"/>
                      <a:pt x="1252" y="454"/>
                      <a:pt x="1259" y="718"/>
                    </a:cubicBezTo>
                    <a:cubicBezTo>
                      <a:pt x="1265" y="983"/>
                      <a:pt x="1046" y="1203"/>
                      <a:pt x="771" y="12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cxnSp>
        <p:nvCxnSpPr>
          <p:cNvPr id="21" name="直接连接符 20"/>
          <p:cNvCxnSpPr/>
          <p:nvPr userDrawn="1"/>
        </p:nvCxnSpPr>
        <p:spPr>
          <a:xfrm>
            <a:off x="3350759" y="1035050"/>
            <a:ext cx="7858125" cy="0"/>
          </a:xfrm>
          <a:prstGeom prst="line">
            <a:avLst/>
          </a:prstGeom>
          <a:ln w="19050">
            <a:solidFill>
              <a:srgbClr val="0B457F"/>
            </a:solidFill>
          </a:ln>
        </p:spPr>
        <p:style>
          <a:lnRef idx="1">
            <a:schemeClr val="accent1"/>
          </a:lnRef>
          <a:fillRef idx="0">
            <a:schemeClr val="accent1"/>
          </a:fillRef>
          <a:effectRef idx="0">
            <a:schemeClr val="accent1"/>
          </a:effectRef>
          <a:fontRef idx="minor">
            <a:schemeClr val="tx1"/>
          </a:fontRef>
        </p:style>
      </p:cxnSp>
      <p:sp>
        <p:nvSpPr>
          <p:cNvPr id="22" name="Freeform 47"/>
          <p:cNvSpPr/>
          <p:nvPr userDrawn="1"/>
        </p:nvSpPr>
        <p:spPr bwMode="auto">
          <a:xfrm rot="19926453" flipH="1">
            <a:off x="412296" y="209550"/>
            <a:ext cx="2640013" cy="1577975"/>
          </a:xfrm>
          <a:custGeom>
            <a:avLst/>
            <a:gdLst>
              <a:gd name="T0" fmla="*/ 6 w 1075"/>
              <a:gd name="T1" fmla="*/ 626 h 642"/>
              <a:gd name="T2" fmla="*/ 38 w 1075"/>
              <a:gd name="T3" fmla="*/ 636 h 642"/>
              <a:gd name="T4" fmla="*/ 1059 w 1075"/>
              <a:gd name="T5" fmla="*/ 93 h 642"/>
              <a:gd name="T6" fmla="*/ 1069 w 1075"/>
              <a:gd name="T7" fmla="*/ 61 h 642"/>
              <a:gd name="T8" fmla="*/ 1037 w 1075"/>
              <a:gd name="T9" fmla="*/ 51 h 642"/>
              <a:gd name="T10" fmla="*/ 869 w 1075"/>
              <a:gd name="T11" fmla="*/ 140 h 642"/>
              <a:gd name="T12" fmla="*/ 836 w 1075"/>
              <a:gd name="T13" fmla="*/ 130 h 642"/>
              <a:gd name="T14" fmla="*/ 846 w 1075"/>
              <a:gd name="T15" fmla="*/ 98 h 642"/>
              <a:gd name="T16" fmla="*/ 940 w 1075"/>
              <a:gd name="T17" fmla="*/ 49 h 642"/>
              <a:gd name="T18" fmla="*/ 949 w 1075"/>
              <a:gd name="T19" fmla="*/ 16 h 642"/>
              <a:gd name="T20" fmla="*/ 917 w 1075"/>
              <a:gd name="T21" fmla="*/ 6 h 642"/>
              <a:gd name="T22" fmla="*/ 443 w 1075"/>
              <a:gd name="T23" fmla="*/ 259 h 642"/>
              <a:gd name="T24" fmla="*/ 433 w 1075"/>
              <a:gd name="T25" fmla="*/ 291 h 642"/>
              <a:gd name="T26" fmla="*/ 465 w 1075"/>
              <a:gd name="T27" fmla="*/ 301 h 642"/>
              <a:gd name="T28" fmla="*/ 683 w 1075"/>
              <a:gd name="T29" fmla="*/ 185 h 642"/>
              <a:gd name="T30" fmla="*/ 715 w 1075"/>
              <a:gd name="T31" fmla="*/ 195 h 642"/>
              <a:gd name="T32" fmla="*/ 706 w 1075"/>
              <a:gd name="T33" fmla="*/ 227 h 642"/>
              <a:gd name="T34" fmla="*/ 16 w 1075"/>
              <a:gd name="T35" fmla="*/ 594 h 642"/>
              <a:gd name="T36" fmla="*/ 6 w 1075"/>
              <a:gd name="T37" fmla="*/ 626 h 6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75" h="642">
                <a:moveTo>
                  <a:pt x="6" y="626"/>
                </a:moveTo>
                <a:cubicBezTo>
                  <a:pt x="12" y="638"/>
                  <a:pt x="27" y="642"/>
                  <a:pt x="38" y="636"/>
                </a:cubicBezTo>
                <a:cubicBezTo>
                  <a:pt x="1059" y="93"/>
                  <a:pt x="1059" y="93"/>
                  <a:pt x="1059" y="93"/>
                </a:cubicBezTo>
                <a:cubicBezTo>
                  <a:pt x="1071" y="87"/>
                  <a:pt x="1075" y="72"/>
                  <a:pt x="1069" y="61"/>
                </a:cubicBezTo>
                <a:cubicBezTo>
                  <a:pt x="1063" y="49"/>
                  <a:pt x="1048" y="45"/>
                  <a:pt x="1037" y="51"/>
                </a:cubicBezTo>
                <a:cubicBezTo>
                  <a:pt x="869" y="140"/>
                  <a:pt x="869" y="140"/>
                  <a:pt x="869" y="140"/>
                </a:cubicBezTo>
                <a:cubicBezTo>
                  <a:pt x="857" y="146"/>
                  <a:pt x="843" y="142"/>
                  <a:pt x="836" y="130"/>
                </a:cubicBezTo>
                <a:cubicBezTo>
                  <a:pt x="830" y="119"/>
                  <a:pt x="835" y="104"/>
                  <a:pt x="846" y="98"/>
                </a:cubicBezTo>
                <a:cubicBezTo>
                  <a:pt x="940" y="49"/>
                  <a:pt x="940" y="49"/>
                  <a:pt x="940" y="49"/>
                </a:cubicBezTo>
                <a:cubicBezTo>
                  <a:pt x="951" y="42"/>
                  <a:pt x="956" y="28"/>
                  <a:pt x="949" y="16"/>
                </a:cubicBezTo>
                <a:cubicBezTo>
                  <a:pt x="943" y="5"/>
                  <a:pt x="929" y="0"/>
                  <a:pt x="917" y="6"/>
                </a:cubicBezTo>
                <a:cubicBezTo>
                  <a:pt x="443" y="259"/>
                  <a:pt x="443" y="259"/>
                  <a:pt x="443" y="259"/>
                </a:cubicBezTo>
                <a:cubicBezTo>
                  <a:pt x="431" y="265"/>
                  <a:pt x="427" y="279"/>
                  <a:pt x="433" y="291"/>
                </a:cubicBezTo>
                <a:cubicBezTo>
                  <a:pt x="439" y="303"/>
                  <a:pt x="453" y="307"/>
                  <a:pt x="465" y="301"/>
                </a:cubicBezTo>
                <a:cubicBezTo>
                  <a:pt x="683" y="185"/>
                  <a:pt x="683" y="185"/>
                  <a:pt x="683" y="185"/>
                </a:cubicBezTo>
                <a:cubicBezTo>
                  <a:pt x="695" y="179"/>
                  <a:pt x="709" y="183"/>
                  <a:pt x="715" y="195"/>
                </a:cubicBezTo>
                <a:cubicBezTo>
                  <a:pt x="722" y="206"/>
                  <a:pt x="717" y="221"/>
                  <a:pt x="706" y="227"/>
                </a:cubicBezTo>
                <a:cubicBezTo>
                  <a:pt x="16" y="594"/>
                  <a:pt x="16" y="594"/>
                  <a:pt x="16" y="594"/>
                </a:cubicBezTo>
                <a:cubicBezTo>
                  <a:pt x="4" y="600"/>
                  <a:pt x="0" y="614"/>
                  <a:pt x="6" y="626"/>
                </a:cubicBezTo>
                <a:close/>
              </a:path>
            </a:pathLst>
          </a:custGeom>
          <a:solidFill>
            <a:srgbClr val="0B457F">
              <a:alpha val="70000"/>
            </a:srgbClr>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cxnSp>
        <p:nvCxnSpPr>
          <p:cNvPr id="6" name="直接连接符 5"/>
          <p:cNvCxnSpPr/>
          <p:nvPr userDrawn="1"/>
        </p:nvCxnSpPr>
        <p:spPr>
          <a:xfrm>
            <a:off x="-5450" y="480509"/>
            <a:ext cx="31505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2411896" y="480509"/>
            <a:ext cx="908001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2" cstate="hqprint"/>
          <a:srcRect/>
          <a:stretch>
            <a:fillRect/>
          </a:stretch>
        </p:blipFill>
        <p:spPr>
          <a:xfrm>
            <a:off x="-42686" y="102912"/>
            <a:ext cx="2752136" cy="483273"/>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cxnSp>
        <p:nvCxnSpPr>
          <p:cNvPr id="6" name="直接连接符 5"/>
          <p:cNvCxnSpPr>
            <a:cxnSpLocks/>
          </p:cNvCxnSpPr>
          <p:nvPr userDrawn="1"/>
        </p:nvCxnSpPr>
        <p:spPr>
          <a:xfrm>
            <a:off x="-5450" y="3232150"/>
            <a:ext cx="790758" cy="0"/>
          </a:xfrm>
          <a:prstGeom prst="line">
            <a:avLst/>
          </a:prstGeom>
          <a:ln w="19050">
            <a:solidFill>
              <a:srgbClr val="0A457F"/>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cxnSpLocks/>
          </p:cNvCxnSpPr>
          <p:nvPr userDrawn="1"/>
        </p:nvCxnSpPr>
        <p:spPr>
          <a:xfrm>
            <a:off x="4313816" y="3232150"/>
            <a:ext cx="7178097" cy="0"/>
          </a:xfrm>
          <a:prstGeom prst="line">
            <a:avLst/>
          </a:prstGeom>
          <a:ln w="19050">
            <a:solidFill>
              <a:srgbClr val="0A457F"/>
            </a:solidFill>
          </a:ln>
        </p:spPr>
        <p:style>
          <a:lnRef idx="1">
            <a:schemeClr val="accent1"/>
          </a:lnRef>
          <a:fillRef idx="0">
            <a:schemeClr val="accent1"/>
          </a:fillRef>
          <a:effectRef idx="0">
            <a:schemeClr val="accent1"/>
          </a:effectRef>
          <a:fontRef idx="minor">
            <a:schemeClr val="tx1"/>
          </a:fontRef>
        </p:style>
      </p:cxnSp>
      <p:grpSp>
        <p:nvGrpSpPr>
          <p:cNvPr id="11" name="组合 10">
            <a:extLst>
              <a:ext uri="{FF2B5EF4-FFF2-40B4-BE49-F238E27FC236}">
                <a16:creationId xmlns:a16="http://schemas.microsoft.com/office/drawing/2014/main" id="{58A7079D-13F5-6B4C-9183-EF453134DADE}"/>
              </a:ext>
            </a:extLst>
          </p:cNvPr>
          <p:cNvGrpSpPr/>
          <p:nvPr userDrawn="1"/>
        </p:nvGrpSpPr>
        <p:grpSpPr>
          <a:xfrm>
            <a:off x="21512" y="2990318"/>
            <a:ext cx="713082" cy="206062"/>
            <a:chOff x="304800" y="-3830638"/>
            <a:chExt cx="12442825" cy="3595687"/>
          </a:xfrm>
          <a:solidFill>
            <a:srgbClr val="0B457F">
              <a:alpha val="70000"/>
            </a:srgbClr>
          </a:solidFill>
        </p:grpSpPr>
        <p:sp>
          <p:nvSpPr>
            <p:cNvPr id="12" name="Freeform 12">
              <a:extLst>
                <a:ext uri="{FF2B5EF4-FFF2-40B4-BE49-F238E27FC236}">
                  <a16:creationId xmlns:a16="http://schemas.microsoft.com/office/drawing/2014/main" id="{F0CAB3D7-7A52-4C46-A898-325AADF75C34}"/>
                </a:ext>
              </a:extLst>
            </p:cNvPr>
            <p:cNvSpPr/>
            <p:nvPr/>
          </p:nvSpPr>
          <p:spPr bwMode="auto">
            <a:xfrm>
              <a:off x="304800" y="-2368551"/>
              <a:ext cx="4221163" cy="203200"/>
            </a:xfrm>
            <a:custGeom>
              <a:avLst/>
              <a:gdLst>
                <a:gd name="T0" fmla="*/ 3526 w 3537"/>
                <a:gd name="T1" fmla="*/ 61 h 171"/>
                <a:gd name="T2" fmla="*/ 3092 w 3537"/>
                <a:gd name="T3" fmla="*/ 47 h 171"/>
                <a:gd name="T4" fmla="*/ 0 w 3537"/>
                <a:gd name="T5" fmla="*/ 22 h 171"/>
                <a:gd name="T6" fmla="*/ 3421 w 3537"/>
                <a:gd name="T7" fmla="*/ 171 h 171"/>
                <a:gd name="T8" fmla="*/ 3526 w 3537"/>
                <a:gd name="T9" fmla="*/ 61 h 171"/>
              </a:gdLst>
              <a:ahLst/>
              <a:cxnLst>
                <a:cxn ang="0">
                  <a:pos x="T0" y="T1"/>
                </a:cxn>
                <a:cxn ang="0">
                  <a:pos x="T2" y="T3"/>
                </a:cxn>
                <a:cxn ang="0">
                  <a:pos x="T4" y="T5"/>
                </a:cxn>
                <a:cxn ang="0">
                  <a:pos x="T6" y="T7"/>
                </a:cxn>
                <a:cxn ang="0">
                  <a:pos x="T8" y="T9"/>
                </a:cxn>
              </a:cxnLst>
              <a:rect l="0" t="0" r="r" b="b"/>
              <a:pathLst>
                <a:path w="3537" h="171">
                  <a:moveTo>
                    <a:pt x="3526" y="61"/>
                  </a:moveTo>
                  <a:cubicBezTo>
                    <a:pt x="3416" y="38"/>
                    <a:pt x="3244" y="53"/>
                    <a:pt x="3092" y="47"/>
                  </a:cubicBezTo>
                  <a:cubicBezTo>
                    <a:pt x="1984" y="0"/>
                    <a:pt x="0" y="22"/>
                    <a:pt x="0" y="22"/>
                  </a:cubicBezTo>
                  <a:cubicBezTo>
                    <a:pt x="0" y="22"/>
                    <a:pt x="2462" y="29"/>
                    <a:pt x="3421" y="171"/>
                  </a:cubicBezTo>
                  <a:cubicBezTo>
                    <a:pt x="3537" y="99"/>
                    <a:pt x="3526" y="61"/>
                    <a:pt x="3526" y="61"/>
                  </a:cubicBezTo>
                  <a:close/>
                </a:path>
              </a:pathLst>
            </a:custGeom>
            <a:grp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nvGrpSpPr>
            <p:cNvPr id="13" name="组合 12">
              <a:extLst>
                <a:ext uri="{FF2B5EF4-FFF2-40B4-BE49-F238E27FC236}">
                  <a16:creationId xmlns:a16="http://schemas.microsoft.com/office/drawing/2014/main" id="{B495C984-63A0-C14B-9D48-EB2DEAB563B6}"/>
                </a:ext>
              </a:extLst>
            </p:cNvPr>
            <p:cNvGrpSpPr/>
            <p:nvPr/>
          </p:nvGrpSpPr>
          <p:grpSpPr>
            <a:xfrm>
              <a:off x="882650" y="-3830638"/>
              <a:ext cx="11864975" cy="3595687"/>
              <a:chOff x="882650" y="-3830638"/>
              <a:chExt cx="11864975" cy="3595687"/>
            </a:xfrm>
            <a:grpFill/>
          </p:grpSpPr>
          <p:sp>
            <p:nvSpPr>
              <p:cNvPr id="14" name="Freeform 5">
                <a:extLst>
                  <a:ext uri="{FF2B5EF4-FFF2-40B4-BE49-F238E27FC236}">
                    <a16:creationId xmlns:a16="http://schemas.microsoft.com/office/drawing/2014/main" id="{BE329BC7-F77F-754B-8BB8-F4CF5DE268F9}"/>
                  </a:ext>
                </a:extLst>
              </p:cNvPr>
              <p:cNvSpPr>
                <a:spLocks noEditPoints="1"/>
              </p:cNvSpPr>
              <p:nvPr/>
            </p:nvSpPr>
            <p:spPr bwMode="auto">
              <a:xfrm>
                <a:off x="3676650" y="-1981201"/>
                <a:ext cx="1811338" cy="1746250"/>
              </a:xfrm>
              <a:custGeom>
                <a:avLst/>
                <a:gdLst>
                  <a:gd name="T0" fmla="*/ 742 w 1518"/>
                  <a:gd name="T1" fmla="*/ 9 h 1460"/>
                  <a:gd name="T2" fmla="*/ 9 w 1518"/>
                  <a:gd name="T3" fmla="*/ 747 h 1460"/>
                  <a:gd name="T4" fmla="*/ 775 w 1518"/>
                  <a:gd name="T5" fmla="*/ 1450 h 1460"/>
                  <a:gd name="T6" fmla="*/ 1509 w 1518"/>
                  <a:gd name="T7" fmla="*/ 712 h 1460"/>
                  <a:gd name="T8" fmla="*/ 742 w 1518"/>
                  <a:gd name="T9" fmla="*/ 9 h 1460"/>
                  <a:gd name="T10" fmla="*/ 770 w 1518"/>
                  <a:gd name="T11" fmla="*/ 1209 h 1460"/>
                  <a:gd name="T12" fmla="*/ 260 w 1518"/>
                  <a:gd name="T13" fmla="*/ 741 h 1460"/>
                  <a:gd name="T14" fmla="*/ 748 w 1518"/>
                  <a:gd name="T15" fmla="*/ 250 h 1460"/>
                  <a:gd name="T16" fmla="*/ 1258 w 1518"/>
                  <a:gd name="T17" fmla="*/ 718 h 1460"/>
                  <a:gd name="T18" fmla="*/ 770 w 1518"/>
                  <a:gd name="T19" fmla="*/ 1209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8" h="1460">
                    <a:moveTo>
                      <a:pt x="742" y="9"/>
                    </a:moveTo>
                    <a:cubicBezTo>
                      <a:pt x="328" y="19"/>
                      <a:pt x="0" y="349"/>
                      <a:pt x="9" y="747"/>
                    </a:cubicBezTo>
                    <a:cubicBezTo>
                      <a:pt x="18" y="1145"/>
                      <a:pt x="361" y="1460"/>
                      <a:pt x="775" y="1450"/>
                    </a:cubicBezTo>
                    <a:cubicBezTo>
                      <a:pt x="1189" y="1441"/>
                      <a:pt x="1518" y="1110"/>
                      <a:pt x="1509" y="712"/>
                    </a:cubicBezTo>
                    <a:cubicBezTo>
                      <a:pt x="1500" y="315"/>
                      <a:pt x="1156" y="0"/>
                      <a:pt x="742" y="9"/>
                    </a:cubicBezTo>
                    <a:close/>
                    <a:moveTo>
                      <a:pt x="770" y="1209"/>
                    </a:moveTo>
                    <a:cubicBezTo>
                      <a:pt x="494" y="1215"/>
                      <a:pt x="266" y="1006"/>
                      <a:pt x="260" y="741"/>
                    </a:cubicBezTo>
                    <a:cubicBezTo>
                      <a:pt x="254" y="476"/>
                      <a:pt x="472" y="257"/>
                      <a:pt x="748" y="250"/>
                    </a:cubicBezTo>
                    <a:cubicBezTo>
                      <a:pt x="1023" y="244"/>
                      <a:pt x="1252" y="453"/>
                      <a:pt x="1258" y="718"/>
                    </a:cubicBezTo>
                    <a:cubicBezTo>
                      <a:pt x="1264" y="983"/>
                      <a:pt x="1045" y="1203"/>
                      <a:pt x="770" y="12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5" name="Freeform 6">
                <a:extLst>
                  <a:ext uri="{FF2B5EF4-FFF2-40B4-BE49-F238E27FC236}">
                    <a16:creationId xmlns:a16="http://schemas.microsoft.com/office/drawing/2014/main" id="{0314E293-829C-D74E-AD7D-A4B751C6F4B6}"/>
                  </a:ext>
                </a:extLst>
              </p:cNvPr>
              <p:cNvSpPr/>
              <p:nvPr/>
            </p:nvSpPr>
            <p:spPr bwMode="auto">
              <a:xfrm>
                <a:off x="6213475" y="-2273301"/>
                <a:ext cx="5900738" cy="1338263"/>
              </a:xfrm>
              <a:custGeom>
                <a:avLst/>
                <a:gdLst>
                  <a:gd name="T0" fmla="*/ 4691 w 4945"/>
                  <a:gd name="T1" fmla="*/ 1120 h 1120"/>
                  <a:gd name="T2" fmla="*/ 3561 w 4945"/>
                  <a:gd name="T3" fmla="*/ 52 h 1120"/>
                  <a:gd name="T4" fmla="*/ 0 w 4945"/>
                  <a:gd name="T5" fmla="*/ 26 h 1120"/>
                  <a:gd name="T6" fmla="*/ 4061 w 4945"/>
                  <a:gd name="T7" fmla="*/ 306 h 1120"/>
                  <a:gd name="T8" fmla="*/ 4691 w 4945"/>
                  <a:gd name="T9" fmla="*/ 1120 h 1120"/>
                </a:gdLst>
                <a:ahLst/>
                <a:cxnLst>
                  <a:cxn ang="0">
                    <a:pos x="T0" y="T1"/>
                  </a:cxn>
                  <a:cxn ang="0">
                    <a:pos x="T2" y="T3"/>
                  </a:cxn>
                  <a:cxn ang="0">
                    <a:pos x="T4" y="T5"/>
                  </a:cxn>
                  <a:cxn ang="0">
                    <a:pos x="T6" y="T7"/>
                  </a:cxn>
                  <a:cxn ang="0">
                    <a:pos x="T8" y="T9"/>
                  </a:cxn>
                </a:cxnLst>
                <a:rect l="0" t="0" r="r" b="b"/>
                <a:pathLst>
                  <a:path w="4945" h="1120">
                    <a:moveTo>
                      <a:pt x="4691" y="1120"/>
                    </a:moveTo>
                    <a:cubicBezTo>
                      <a:pt x="4716" y="807"/>
                      <a:pt x="4945" y="109"/>
                      <a:pt x="3561" y="52"/>
                    </a:cubicBezTo>
                    <a:cubicBezTo>
                      <a:pt x="2285" y="0"/>
                      <a:pt x="0" y="26"/>
                      <a:pt x="0" y="26"/>
                    </a:cubicBezTo>
                    <a:cubicBezTo>
                      <a:pt x="0" y="26"/>
                      <a:pt x="3556" y="88"/>
                      <a:pt x="4061" y="306"/>
                    </a:cubicBezTo>
                    <a:cubicBezTo>
                      <a:pt x="4566" y="524"/>
                      <a:pt x="4686" y="626"/>
                      <a:pt x="4691" y="11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6" name="Freeform 7">
                <a:extLst>
                  <a:ext uri="{FF2B5EF4-FFF2-40B4-BE49-F238E27FC236}">
                    <a16:creationId xmlns:a16="http://schemas.microsoft.com/office/drawing/2014/main" id="{F6871D8F-F927-174B-8D35-C9054869494D}"/>
                  </a:ext>
                </a:extLst>
              </p:cNvPr>
              <p:cNvSpPr/>
              <p:nvPr/>
            </p:nvSpPr>
            <p:spPr bwMode="auto">
              <a:xfrm>
                <a:off x="5827713" y="-1808163"/>
                <a:ext cx="4270375" cy="781050"/>
              </a:xfrm>
              <a:custGeom>
                <a:avLst/>
                <a:gdLst>
                  <a:gd name="T0" fmla="*/ 3578 w 3578"/>
                  <a:gd name="T1" fmla="*/ 0 h 654"/>
                  <a:gd name="T2" fmla="*/ 2572 w 3578"/>
                  <a:gd name="T3" fmla="*/ 615 h 654"/>
                  <a:gd name="T4" fmla="*/ 0 w 3578"/>
                  <a:gd name="T5" fmla="*/ 508 h 654"/>
                  <a:gd name="T6" fmla="*/ 2376 w 3578"/>
                  <a:gd name="T7" fmla="*/ 429 h 654"/>
                  <a:gd name="T8" fmla="*/ 3578 w 3578"/>
                  <a:gd name="T9" fmla="*/ 0 h 654"/>
                </a:gdLst>
                <a:ahLst/>
                <a:cxnLst>
                  <a:cxn ang="0">
                    <a:pos x="T0" y="T1"/>
                  </a:cxn>
                  <a:cxn ang="0">
                    <a:pos x="T2" y="T3"/>
                  </a:cxn>
                  <a:cxn ang="0">
                    <a:pos x="T4" y="T5"/>
                  </a:cxn>
                  <a:cxn ang="0">
                    <a:pos x="T6" y="T7"/>
                  </a:cxn>
                  <a:cxn ang="0">
                    <a:pos x="T8" y="T9"/>
                  </a:cxn>
                </a:cxnLst>
                <a:rect l="0" t="0" r="r" b="b"/>
                <a:pathLst>
                  <a:path w="3578" h="654">
                    <a:moveTo>
                      <a:pt x="3578" y="0"/>
                    </a:moveTo>
                    <a:cubicBezTo>
                      <a:pt x="3578" y="0"/>
                      <a:pt x="2973" y="577"/>
                      <a:pt x="2572" y="615"/>
                    </a:cubicBezTo>
                    <a:cubicBezTo>
                      <a:pt x="2171" y="654"/>
                      <a:pt x="205" y="503"/>
                      <a:pt x="0" y="508"/>
                    </a:cubicBezTo>
                    <a:cubicBezTo>
                      <a:pt x="734" y="461"/>
                      <a:pt x="1946" y="478"/>
                      <a:pt x="2376" y="429"/>
                    </a:cubicBezTo>
                    <a:cubicBezTo>
                      <a:pt x="2807" y="379"/>
                      <a:pt x="3172" y="147"/>
                      <a:pt x="357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7" name="Freeform 8">
                <a:extLst>
                  <a:ext uri="{FF2B5EF4-FFF2-40B4-BE49-F238E27FC236}">
                    <a16:creationId xmlns:a16="http://schemas.microsoft.com/office/drawing/2014/main" id="{2180F6B7-E7D6-B942-84E6-AC323A8B689B}"/>
                  </a:ext>
                </a:extLst>
              </p:cNvPr>
              <p:cNvSpPr/>
              <p:nvPr/>
            </p:nvSpPr>
            <p:spPr bwMode="auto">
              <a:xfrm>
                <a:off x="9648825" y="-2593976"/>
                <a:ext cx="3098800" cy="1477963"/>
              </a:xfrm>
              <a:custGeom>
                <a:avLst/>
                <a:gdLst>
                  <a:gd name="T0" fmla="*/ 2351 w 2596"/>
                  <a:gd name="T1" fmla="*/ 1236 h 1236"/>
                  <a:gd name="T2" fmla="*/ 1484 w 2596"/>
                  <a:gd name="T3" fmla="*/ 82 h 1236"/>
                  <a:gd name="T4" fmla="*/ 0 w 2596"/>
                  <a:gd name="T5" fmla="*/ 28 h 1236"/>
                  <a:gd name="T6" fmla="*/ 1572 w 2596"/>
                  <a:gd name="T7" fmla="*/ 251 h 1236"/>
                  <a:gd name="T8" fmla="*/ 2351 w 2596"/>
                  <a:gd name="T9" fmla="*/ 1236 h 1236"/>
                </a:gdLst>
                <a:ahLst/>
                <a:cxnLst>
                  <a:cxn ang="0">
                    <a:pos x="T0" y="T1"/>
                  </a:cxn>
                  <a:cxn ang="0">
                    <a:pos x="T2" y="T3"/>
                  </a:cxn>
                  <a:cxn ang="0">
                    <a:pos x="T4" y="T5"/>
                  </a:cxn>
                  <a:cxn ang="0">
                    <a:pos x="T6" y="T7"/>
                  </a:cxn>
                  <a:cxn ang="0">
                    <a:pos x="T8" y="T9"/>
                  </a:cxn>
                </a:cxnLst>
                <a:rect l="0" t="0" r="r" b="b"/>
                <a:pathLst>
                  <a:path w="2596" h="1236">
                    <a:moveTo>
                      <a:pt x="2351" y="1236"/>
                    </a:moveTo>
                    <a:cubicBezTo>
                      <a:pt x="2376" y="922"/>
                      <a:pt x="2596" y="331"/>
                      <a:pt x="1484" y="82"/>
                    </a:cubicBezTo>
                    <a:cubicBezTo>
                      <a:pt x="1057" y="0"/>
                      <a:pt x="0" y="28"/>
                      <a:pt x="0" y="28"/>
                    </a:cubicBezTo>
                    <a:cubicBezTo>
                      <a:pt x="0" y="28"/>
                      <a:pt x="1067" y="33"/>
                      <a:pt x="1572" y="251"/>
                    </a:cubicBezTo>
                    <a:cubicBezTo>
                      <a:pt x="2077" y="469"/>
                      <a:pt x="2346" y="741"/>
                      <a:pt x="2351" y="12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8" name="Freeform 9">
                <a:extLst>
                  <a:ext uri="{FF2B5EF4-FFF2-40B4-BE49-F238E27FC236}">
                    <a16:creationId xmlns:a16="http://schemas.microsoft.com/office/drawing/2014/main" id="{0EB56F17-34A8-8943-8627-7F4DBAD73F07}"/>
                  </a:ext>
                </a:extLst>
              </p:cNvPr>
              <p:cNvSpPr/>
              <p:nvPr/>
            </p:nvSpPr>
            <p:spPr bwMode="auto">
              <a:xfrm>
                <a:off x="1311275" y="-2693988"/>
                <a:ext cx="5984875" cy="1201738"/>
              </a:xfrm>
              <a:custGeom>
                <a:avLst/>
                <a:gdLst>
                  <a:gd name="T0" fmla="*/ 0 w 5014"/>
                  <a:gd name="T1" fmla="*/ 70 h 1005"/>
                  <a:gd name="T2" fmla="*/ 3465 w 5014"/>
                  <a:gd name="T3" fmla="*/ 193 h 1005"/>
                  <a:gd name="T4" fmla="*/ 5014 w 5014"/>
                  <a:gd name="T5" fmla="*/ 1005 h 1005"/>
                  <a:gd name="T6" fmla="*/ 3217 w 5014"/>
                  <a:gd name="T7" fmla="*/ 320 h 1005"/>
                  <a:gd name="T8" fmla="*/ 0 w 5014"/>
                  <a:gd name="T9" fmla="*/ 70 h 1005"/>
                </a:gdLst>
                <a:ahLst/>
                <a:cxnLst>
                  <a:cxn ang="0">
                    <a:pos x="T0" y="T1"/>
                  </a:cxn>
                  <a:cxn ang="0">
                    <a:pos x="T2" y="T3"/>
                  </a:cxn>
                  <a:cxn ang="0">
                    <a:pos x="T4" y="T5"/>
                  </a:cxn>
                  <a:cxn ang="0">
                    <a:pos x="T6" y="T7"/>
                  </a:cxn>
                  <a:cxn ang="0">
                    <a:pos x="T8" y="T9"/>
                  </a:cxn>
                </a:cxnLst>
                <a:rect l="0" t="0" r="r" b="b"/>
                <a:pathLst>
                  <a:path w="5014" h="1005">
                    <a:moveTo>
                      <a:pt x="0" y="70"/>
                    </a:moveTo>
                    <a:cubicBezTo>
                      <a:pt x="254" y="65"/>
                      <a:pt x="3156" y="0"/>
                      <a:pt x="3465" y="193"/>
                    </a:cubicBezTo>
                    <a:cubicBezTo>
                      <a:pt x="3773" y="386"/>
                      <a:pt x="4307" y="982"/>
                      <a:pt x="5014" y="1005"/>
                    </a:cubicBezTo>
                    <a:cubicBezTo>
                      <a:pt x="3964" y="999"/>
                      <a:pt x="3823" y="512"/>
                      <a:pt x="3217" y="320"/>
                    </a:cubicBezTo>
                    <a:cubicBezTo>
                      <a:pt x="2610" y="128"/>
                      <a:pt x="676" y="35"/>
                      <a:pt x="0" y="7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19" name="Freeform 10">
                <a:extLst>
                  <a:ext uri="{FF2B5EF4-FFF2-40B4-BE49-F238E27FC236}">
                    <a16:creationId xmlns:a16="http://schemas.microsoft.com/office/drawing/2014/main" id="{90106E3F-98C8-BC46-9668-947682EEB62A}"/>
                  </a:ext>
                </a:extLst>
              </p:cNvPr>
              <p:cNvSpPr/>
              <p:nvPr/>
            </p:nvSpPr>
            <p:spPr bwMode="auto">
              <a:xfrm>
                <a:off x="4854575" y="-3830638"/>
                <a:ext cx="4757738" cy="1373188"/>
              </a:xfrm>
              <a:custGeom>
                <a:avLst/>
                <a:gdLst>
                  <a:gd name="T0" fmla="*/ 0 w 3986"/>
                  <a:gd name="T1" fmla="*/ 684 h 1149"/>
                  <a:gd name="T2" fmla="*/ 43 w 3986"/>
                  <a:gd name="T3" fmla="*/ 704 h 1149"/>
                  <a:gd name="T4" fmla="*/ 3440 w 3986"/>
                  <a:gd name="T5" fmla="*/ 1120 h 1149"/>
                  <a:gd name="T6" fmla="*/ 3986 w 3986"/>
                  <a:gd name="T7" fmla="*/ 1062 h 1149"/>
                  <a:gd name="T8" fmla="*/ 0 w 3986"/>
                  <a:gd name="T9" fmla="*/ 684 h 1149"/>
                </a:gdLst>
                <a:ahLst/>
                <a:cxnLst>
                  <a:cxn ang="0">
                    <a:pos x="T0" y="T1"/>
                  </a:cxn>
                  <a:cxn ang="0">
                    <a:pos x="T2" y="T3"/>
                  </a:cxn>
                  <a:cxn ang="0">
                    <a:pos x="T4" y="T5"/>
                  </a:cxn>
                  <a:cxn ang="0">
                    <a:pos x="T6" y="T7"/>
                  </a:cxn>
                  <a:cxn ang="0">
                    <a:pos x="T8" y="T9"/>
                  </a:cxn>
                </a:cxnLst>
                <a:rect l="0" t="0" r="r" b="b"/>
                <a:pathLst>
                  <a:path w="3986" h="1149">
                    <a:moveTo>
                      <a:pt x="0" y="684"/>
                    </a:moveTo>
                    <a:cubicBezTo>
                      <a:pt x="15" y="690"/>
                      <a:pt x="29" y="697"/>
                      <a:pt x="43" y="704"/>
                    </a:cubicBezTo>
                    <a:cubicBezTo>
                      <a:pt x="1369" y="356"/>
                      <a:pt x="2220" y="320"/>
                      <a:pt x="3440" y="1120"/>
                    </a:cubicBezTo>
                    <a:cubicBezTo>
                      <a:pt x="3684" y="1149"/>
                      <a:pt x="3986" y="1062"/>
                      <a:pt x="3986" y="1062"/>
                    </a:cubicBezTo>
                    <a:cubicBezTo>
                      <a:pt x="3430" y="644"/>
                      <a:pt x="2426" y="0"/>
                      <a:pt x="0" y="6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20" name="Freeform 11">
                <a:extLst>
                  <a:ext uri="{FF2B5EF4-FFF2-40B4-BE49-F238E27FC236}">
                    <a16:creationId xmlns:a16="http://schemas.microsoft.com/office/drawing/2014/main" id="{08D7AFEA-FDA1-3048-A45E-7FEA066D8DFE}"/>
                  </a:ext>
                </a:extLst>
              </p:cNvPr>
              <p:cNvSpPr/>
              <p:nvPr/>
            </p:nvSpPr>
            <p:spPr bwMode="auto">
              <a:xfrm>
                <a:off x="5137150" y="-3498851"/>
                <a:ext cx="3740150" cy="1069975"/>
              </a:xfrm>
              <a:custGeom>
                <a:avLst/>
                <a:gdLst>
                  <a:gd name="T0" fmla="*/ 0 w 3133"/>
                  <a:gd name="T1" fmla="*/ 520 h 895"/>
                  <a:gd name="T2" fmla="*/ 788 w 3133"/>
                  <a:gd name="T3" fmla="*/ 854 h 895"/>
                  <a:gd name="T4" fmla="*/ 3133 w 3133"/>
                  <a:gd name="T5" fmla="*/ 878 h 895"/>
                  <a:gd name="T6" fmla="*/ 0 w 3133"/>
                  <a:gd name="T7" fmla="*/ 520 h 895"/>
                </a:gdLst>
                <a:ahLst/>
                <a:cxnLst>
                  <a:cxn ang="0">
                    <a:pos x="T0" y="T1"/>
                  </a:cxn>
                  <a:cxn ang="0">
                    <a:pos x="T2" y="T3"/>
                  </a:cxn>
                  <a:cxn ang="0">
                    <a:pos x="T4" y="T5"/>
                  </a:cxn>
                  <a:cxn ang="0">
                    <a:pos x="T6" y="T7"/>
                  </a:cxn>
                </a:cxnLst>
                <a:rect l="0" t="0" r="r" b="b"/>
                <a:pathLst>
                  <a:path w="3133" h="895">
                    <a:moveTo>
                      <a:pt x="0" y="520"/>
                    </a:moveTo>
                    <a:cubicBezTo>
                      <a:pt x="77" y="648"/>
                      <a:pt x="268" y="813"/>
                      <a:pt x="788" y="854"/>
                    </a:cubicBezTo>
                    <a:cubicBezTo>
                      <a:pt x="1309" y="895"/>
                      <a:pt x="2947" y="879"/>
                      <a:pt x="3133" y="878"/>
                    </a:cubicBezTo>
                    <a:cubicBezTo>
                      <a:pt x="2451" y="482"/>
                      <a:pt x="1818" y="0"/>
                      <a:pt x="0" y="5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21" name="Freeform 13">
                <a:extLst>
                  <a:ext uri="{FF2B5EF4-FFF2-40B4-BE49-F238E27FC236}">
                    <a16:creationId xmlns:a16="http://schemas.microsoft.com/office/drawing/2014/main" id="{7AF6BA97-5671-9A44-B518-982149C260A6}"/>
                  </a:ext>
                </a:extLst>
              </p:cNvPr>
              <p:cNvSpPr/>
              <p:nvPr/>
            </p:nvSpPr>
            <p:spPr bwMode="auto">
              <a:xfrm>
                <a:off x="882650" y="-2052638"/>
                <a:ext cx="3875088" cy="303213"/>
              </a:xfrm>
              <a:custGeom>
                <a:avLst/>
                <a:gdLst>
                  <a:gd name="T0" fmla="*/ 3247 w 3247"/>
                  <a:gd name="T1" fmla="*/ 94 h 254"/>
                  <a:gd name="T2" fmla="*/ 2883 w 3247"/>
                  <a:gd name="T3" fmla="*/ 48 h 254"/>
                  <a:gd name="T4" fmla="*/ 0 w 3247"/>
                  <a:gd name="T5" fmla="*/ 19 h 254"/>
                  <a:gd name="T6" fmla="*/ 2863 w 3247"/>
                  <a:gd name="T7" fmla="*/ 254 h 254"/>
                  <a:gd name="T8" fmla="*/ 3247 w 3247"/>
                  <a:gd name="T9" fmla="*/ 94 h 254"/>
                </a:gdLst>
                <a:ahLst/>
                <a:cxnLst>
                  <a:cxn ang="0">
                    <a:pos x="T0" y="T1"/>
                  </a:cxn>
                  <a:cxn ang="0">
                    <a:pos x="T2" y="T3"/>
                  </a:cxn>
                  <a:cxn ang="0">
                    <a:pos x="T4" y="T5"/>
                  </a:cxn>
                  <a:cxn ang="0">
                    <a:pos x="T6" y="T7"/>
                  </a:cxn>
                  <a:cxn ang="0">
                    <a:pos x="T8" y="T9"/>
                  </a:cxn>
                </a:cxnLst>
                <a:rect l="0" t="0" r="r" b="b"/>
                <a:pathLst>
                  <a:path w="3247" h="254">
                    <a:moveTo>
                      <a:pt x="3247" y="94"/>
                    </a:moveTo>
                    <a:cubicBezTo>
                      <a:pt x="3144" y="71"/>
                      <a:pt x="3024" y="55"/>
                      <a:pt x="2883" y="48"/>
                    </a:cubicBezTo>
                    <a:cubicBezTo>
                      <a:pt x="1850" y="0"/>
                      <a:pt x="0" y="19"/>
                      <a:pt x="0" y="19"/>
                    </a:cubicBezTo>
                    <a:cubicBezTo>
                      <a:pt x="0" y="19"/>
                      <a:pt x="1968" y="111"/>
                      <a:pt x="2863" y="254"/>
                    </a:cubicBezTo>
                    <a:cubicBezTo>
                      <a:pt x="2971" y="183"/>
                      <a:pt x="3104" y="124"/>
                      <a:pt x="3247" y="9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22" name="Freeform 14">
                <a:extLst>
                  <a:ext uri="{FF2B5EF4-FFF2-40B4-BE49-F238E27FC236}">
                    <a16:creationId xmlns:a16="http://schemas.microsoft.com/office/drawing/2014/main" id="{E74571B2-9ECD-AF40-82E4-13D9378D27E0}"/>
                  </a:ext>
                </a:extLst>
              </p:cNvPr>
              <p:cNvSpPr/>
              <p:nvPr/>
            </p:nvSpPr>
            <p:spPr bwMode="auto">
              <a:xfrm>
                <a:off x="2463800" y="-1809751"/>
                <a:ext cx="1214438" cy="1135063"/>
              </a:xfrm>
              <a:custGeom>
                <a:avLst/>
                <a:gdLst>
                  <a:gd name="T0" fmla="*/ 1017 w 1017"/>
                  <a:gd name="T1" fmla="*/ 840 h 950"/>
                  <a:gd name="T2" fmla="*/ 222 w 1017"/>
                  <a:gd name="T3" fmla="*/ 0 h 950"/>
                  <a:gd name="T4" fmla="*/ 1017 w 1017"/>
                  <a:gd name="T5" fmla="*/ 840 h 950"/>
                </a:gdLst>
                <a:ahLst/>
                <a:cxnLst>
                  <a:cxn ang="0">
                    <a:pos x="T0" y="T1"/>
                  </a:cxn>
                  <a:cxn ang="0">
                    <a:pos x="T2" y="T3"/>
                  </a:cxn>
                  <a:cxn ang="0">
                    <a:pos x="T4" y="T5"/>
                  </a:cxn>
                </a:cxnLst>
                <a:rect l="0" t="0" r="r" b="b"/>
                <a:pathLst>
                  <a:path w="1017" h="950">
                    <a:moveTo>
                      <a:pt x="1017" y="840"/>
                    </a:moveTo>
                    <a:cubicBezTo>
                      <a:pt x="742" y="828"/>
                      <a:pt x="0" y="950"/>
                      <a:pt x="222" y="0"/>
                    </a:cubicBezTo>
                    <a:cubicBezTo>
                      <a:pt x="222" y="0"/>
                      <a:pt x="117" y="797"/>
                      <a:pt x="1017" y="8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23" name="Freeform 15">
                <a:extLst>
                  <a:ext uri="{FF2B5EF4-FFF2-40B4-BE49-F238E27FC236}">
                    <a16:creationId xmlns:a16="http://schemas.microsoft.com/office/drawing/2014/main" id="{CE2EC686-5D28-C046-9F7F-1983E3666782}"/>
                  </a:ext>
                </a:extLst>
              </p:cNvPr>
              <p:cNvSpPr/>
              <p:nvPr/>
            </p:nvSpPr>
            <p:spPr bwMode="auto">
              <a:xfrm>
                <a:off x="5708650" y="-862013"/>
                <a:ext cx="4232275" cy="293688"/>
              </a:xfrm>
              <a:custGeom>
                <a:avLst/>
                <a:gdLst>
                  <a:gd name="T0" fmla="*/ 3530 w 3545"/>
                  <a:gd name="T1" fmla="*/ 57 h 246"/>
                  <a:gd name="T2" fmla="*/ 3095 w 3545"/>
                  <a:gd name="T3" fmla="*/ 46 h 246"/>
                  <a:gd name="T4" fmla="*/ 0 w 3545"/>
                  <a:gd name="T5" fmla="*/ 95 h 246"/>
                  <a:gd name="T6" fmla="*/ 3436 w 3545"/>
                  <a:gd name="T7" fmla="*/ 246 h 246"/>
                  <a:gd name="T8" fmla="*/ 3530 w 3545"/>
                  <a:gd name="T9" fmla="*/ 57 h 246"/>
                </a:gdLst>
                <a:ahLst/>
                <a:cxnLst>
                  <a:cxn ang="0">
                    <a:pos x="T0" y="T1"/>
                  </a:cxn>
                  <a:cxn ang="0">
                    <a:pos x="T2" y="T3"/>
                  </a:cxn>
                  <a:cxn ang="0">
                    <a:pos x="T4" y="T5"/>
                  </a:cxn>
                  <a:cxn ang="0">
                    <a:pos x="T6" y="T7"/>
                  </a:cxn>
                  <a:cxn ang="0">
                    <a:pos x="T8" y="T9"/>
                  </a:cxn>
                </a:cxnLst>
                <a:rect l="0" t="0" r="r" b="b"/>
                <a:pathLst>
                  <a:path w="3545" h="246">
                    <a:moveTo>
                      <a:pt x="3530" y="57"/>
                    </a:moveTo>
                    <a:cubicBezTo>
                      <a:pt x="3418" y="23"/>
                      <a:pt x="3247" y="53"/>
                      <a:pt x="3095" y="46"/>
                    </a:cubicBezTo>
                    <a:cubicBezTo>
                      <a:pt x="1983" y="0"/>
                      <a:pt x="0" y="95"/>
                      <a:pt x="0" y="95"/>
                    </a:cubicBezTo>
                    <a:cubicBezTo>
                      <a:pt x="0" y="95"/>
                      <a:pt x="2463" y="35"/>
                      <a:pt x="3436" y="246"/>
                    </a:cubicBezTo>
                    <a:cubicBezTo>
                      <a:pt x="3545" y="121"/>
                      <a:pt x="3530" y="57"/>
                      <a:pt x="3530" y="5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24" name="Freeform 16">
                <a:extLst>
                  <a:ext uri="{FF2B5EF4-FFF2-40B4-BE49-F238E27FC236}">
                    <a16:creationId xmlns:a16="http://schemas.microsoft.com/office/drawing/2014/main" id="{A4672169-6266-5842-965A-AE3223C3B26B}"/>
                  </a:ext>
                </a:extLst>
              </p:cNvPr>
              <p:cNvSpPr/>
              <p:nvPr/>
            </p:nvSpPr>
            <p:spPr bwMode="auto">
              <a:xfrm>
                <a:off x="2012950" y="-2965451"/>
                <a:ext cx="3484563" cy="314325"/>
              </a:xfrm>
              <a:custGeom>
                <a:avLst/>
                <a:gdLst>
                  <a:gd name="T0" fmla="*/ 2908 w 2920"/>
                  <a:gd name="T1" fmla="*/ 76 h 263"/>
                  <a:gd name="T2" fmla="*/ 2549 w 2920"/>
                  <a:gd name="T3" fmla="*/ 60 h 263"/>
                  <a:gd name="T4" fmla="*/ 0 w 2920"/>
                  <a:gd name="T5" fmla="*/ 71 h 263"/>
                  <a:gd name="T6" fmla="*/ 2832 w 2920"/>
                  <a:gd name="T7" fmla="*/ 263 h 263"/>
                  <a:gd name="T8" fmla="*/ 2908 w 2920"/>
                  <a:gd name="T9" fmla="*/ 76 h 263"/>
                </a:gdLst>
                <a:ahLst/>
                <a:cxnLst>
                  <a:cxn ang="0">
                    <a:pos x="T0" y="T1"/>
                  </a:cxn>
                  <a:cxn ang="0">
                    <a:pos x="T2" y="T3"/>
                  </a:cxn>
                  <a:cxn ang="0">
                    <a:pos x="T4" y="T5"/>
                  </a:cxn>
                  <a:cxn ang="0">
                    <a:pos x="T6" y="T7"/>
                  </a:cxn>
                  <a:cxn ang="0">
                    <a:pos x="T8" y="T9"/>
                  </a:cxn>
                </a:cxnLst>
                <a:rect l="0" t="0" r="r" b="b"/>
                <a:pathLst>
                  <a:path w="2920" h="263">
                    <a:moveTo>
                      <a:pt x="2908" y="76"/>
                    </a:moveTo>
                    <a:cubicBezTo>
                      <a:pt x="2815" y="40"/>
                      <a:pt x="2674" y="68"/>
                      <a:pt x="2549" y="60"/>
                    </a:cubicBezTo>
                    <a:cubicBezTo>
                      <a:pt x="1632" y="0"/>
                      <a:pt x="0" y="71"/>
                      <a:pt x="0" y="71"/>
                    </a:cubicBezTo>
                    <a:cubicBezTo>
                      <a:pt x="0" y="71"/>
                      <a:pt x="2028" y="41"/>
                      <a:pt x="2832" y="263"/>
                    </a:cubicBezTo>
                    <a:cubicBezTo>
                      <a:pt x="2920" y="140"/>
                      <a:pt x="2908" y="76"/>
                      <a:pt x="2908"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sp>
            <p:nvSpPr>
              <p:cNvPr id="25" name="Freeform 17">
                <a:extLst>
                  <a:ext uri="{FF2B5EF4-FFF2-40B4-BE49-F238E27FC236}">
                    <a16:creationId xmlns:a16="http://schemas.microsoft.com/office/drawing/2014/main" id="{0E5FF58C-89AB-154D-997A-6BFA8CC8255E}"/>
                  </a:ext>
                </a:extLst>
              </p:cNvPr>
              <p:cNvSpPr>
                <a:spLocks noEditPoints="1"/>
              </p:cNvSpPr>
              <p:nvPr/>
            </p:nvSpPr>
            <p:spPr bwMode="auto">
              <a:xfrm>
                <a:off x="10118725" y="-2144713"/>
                <a:ext cx="1812925" cy="1746250"/>
              </a:xfrm>
              <a:custGeom>
                <a:avLst/>
                <a:gdLst>
                  <a:gd name="T0" fmla="*/ 743 w 1519"/>
                  <a:gd name="T1" fmla="*/ 9 h 1460"/>
                  <a:gd name="T2" fmla="*/ 10 w 1519"/>
                  <a:gd name="T3" fmla="*/ 747 h 1460"/>
                  <a:gd name="T4" fmla="*/ 776 w 1519"/>
                  <a:gd name="T5" fmla="*/ 1450 h 1460"/>
                  <a:gd name="T6" fmla="*/ 1510 w 1519"/>
                  <a:gd name="T7" fmla="*/ 713 h 1460"/>
                  <a:gd name="T8" fmla="*/ 743 w 1519"/>
                  <a:gd name="T9" fmla="*/ 9 h 1460"/>
                  <a:gd name="T10" fmla="*/ 771 w 1519"/>
                  <a:gd name="T11" fmla="*/ 1209 h 1460"/>
                  <a:gd name="T12" fmla="*/ 261 w 1519"/>
                  <a:gd name="T13" fmla="*/ 741 h 1460"/>
                  <a:gd name="T14" fmla="*/ 749 w 1519"/>
                  <a:gd name="T15" fmla="*/ 250 h 1460"/>
                  <a:gd name="T16" fmla="*/ 1259 w 1519"/>
                  <a:gd name="T17" fmla="*/ 718 h 1460"/>
                  <a:gd name="T18" fmla="*/ 771 w 1519"/>
                  <a:gd name="T19" fmla="*/ 1209 h 1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9" h="1460">
                    <a:moveTo>
                      <a:pt x="743" y="9"/>
                    </a:moveTo>
                    <a:cubicBezTo>
                      <a:pt x="329" y="19"/>
                      <a:pt x="0" y="349"/>
                      <a:pt x="10" y="747"/>
                    </a:cubicBezTo>
                    <a:cubicBezTo>
                      <a:pt x="19" y="1145"/>
                      <a:pt x="362" y="1460"/>
                      <a:pt x="776" y="1450"/>
                    </a:cubicBezTo>
                    <a:cubicBezTo>
                      <a:pt x="1190" y="1441"/>
                      <a:pt x="1519" y="1111"/>
                      <a:pt x="1510" y="713"/>
                    </a:cubicBezTo>
                    <a:cubicBezTo>
                      <a:pt x="1500" y="315"/>
                      <a:pt x="1157" y="0"/>
                      <a:pt x="743" y="9"/>
                    </a:cubicBezTo>
                    <a:close/>
                    <a:moveTo>
                      <a:pt x="771" y="1209"/>
                    </a:moveTo>
                    <a:cubicBezTo>
                      <a:pt x="495" y="1216"/>
                      <a:pt x="267" y="1006"/>
                      <a:pt x="261" y="741"/>
                    </a:cubicBezTo>
                    <a:cubicBezTo>
                      <a:pt x="254" y="477"/>
                      <a:pt x="473" y="257"/>
                      <a:pt x="749" y="250"/>
                    </a:cubicBezTo>
                    <a:cubicBezTo>
                      <a:pt x="1024" y="244"/>
                      <a:pt x="1252" y="454"/>
                      <a:pt x="1259" y="718"/>
                    </a:cubicBezTo>
                    <a:cubicBezTo>
                      <a:pt x="1265" y="983"/>
                      <a:pt x="1046" y="1203"/>
                      <a:pt x="771" y="120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a:p>
            </p:txBody>
          </p:sp>
        </p:grpSp>
      </p:grpSp>
    </p:spTree>
    <p:extLst>
      <p:ext uri="{BB962C8B-B14F-4D97-AF65-F5344CB8AC3E}">
        <p14:creationId xmlns:p14="http://schemas.microsoft.com/office/powerpoint/2010/main" val="1264001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2_封面">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699362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内页">
    <p:spTree>
      <p:nvGrpSpPr>
        <p:cNvPr id="1" name=""/>
        <p:cNvGrpSpPr/>
        <p:nvPr/>
      </p:nvGrpSpPr>
      <p:grpSpPr>
        <a:xfrm>
          <a:off x="0" y="0"/>
          <a:ext cx="0" cy="0"/>
          <a:chOff x="0" y="0"/>
          <a:chExt cx="0" cy="0"/>
        </a:xfrm>
      </p:grpSpPr>
      <p:cxnSp>
        <p:nvCxnSpPr>
          <p:cNvPr id="8" name="直接连接符 7"/>
          <p:cNvCxnSpPr/>
          <p:nvPr userDrawn="1"/>
        </p:nvCxnSpPr>
        <p:spPr>
          <a:xfrm>
            <a:off x="2411896" y="480509"/>
            <a:ext cx="9080017"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5450" y="480509"/>
            <a:ext cx="315050" cy="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715" y="6096000"/>
            <a:ext cx="926465" cy="368300"/>
          </a:xfrm>
          <a:prstGeom prst="rect">
            <a:avLst/>
          </a:prstGeom>
          <a:noFill/>
        </p:spPr>
        <p:txBody>
          <a:bodyPr wrap="none" rtlCol="0" anchor="t">
            <a:spAutoFit/>
          </a:bodyPr>
          <a:lstStyle/>
          <a:p>
            <a:pPr defTabSz="457200"/>
            <a:fld id="{4DC1F28F-D84B-42C8-98D6-DCAA4E9C2DD8}" type="slidenum">
              <a:rPr lang="zh-CN" altLang="en-US" b="1" smtClean="0">
                <a:solidFill>
                  <a:srgbClr val="000000"/>
                </a:solidFill>
                <a:latin typeface="微软雅黑" panose="020B0503020204020204" pitchFamily="34" charset="-122"/>
                <a:ea typeface="微软雅黑" panose="020B0503020204020204" pitchFamily="34" charset="-122"/>
              </a:rPr>
              <a:pPr defTabSz="457200"/>
              <a:t>‹#›</a:t>
            </a:fld>
            <a:r>
              <a:rPr lang="en-US" altLang="zh-CN" b="1" dirty="0">
                <a:solidFill>
                  <a:srgbClr val="000000"/>
                </a:solidFill>
                <a:latin typeface="微软雅黑" panose="020B0503020204020204" pitchFamily="34" charset="-122"/>
                <a:ea typeface="微软雅黑" panose="020B0503020204020204" pitchFamily="34" charset="-122"/>
                <a:sym typeface="+mn-ea"/>
              </a:rPr>
              <a:t>/</a:t>
            </a:r>
            <a:r>
              <a:rPr lang="zh-CN" altLang="en-US" b="1" dirty="0">
                <a:solidFill>
                  <a:srgbClr val="000000"/>
                </a:solidFill>
                <a:latin typeface="微软雅黑" panose="020B0503020204020204" pitchFamily="34" charset="-122"/>
                <a:ea typeface="微软雅黑" panose="020B0503020204020204" pitchFamily="34" charset="-122"/>
                <a:sym typeface="+mn-ea"/>
              </a:rPr>
              <a:t> </a:t>
            </a:r>
            <a:r>
              <a:rPr lang="en-US" altLang="zh-CN" b="1" dirty="0">
                <a:solidFill>
                  <a:srgbClr val="000000"/>
                </a:solidFill>
                <a:latin typeface="微软雅黑" panose="020B0503020204020204" pitchFamily="34" charset="-122"/>
                <a:ea typeface="微软雅黑" panose="020B0503020204020204" pitchFamily="34" charset="-122"/>
                <a:sym typeface="+mn-ea"/>
              </a:rPr>
              <a:t>3</a:t>
            </a:r>
            <a:endParaRPr lang="zh-CN" altLang="en-US">
              <a:solidFill>
                <a:srgbClr val="000000"/>
              </a:solidFill>
            </a:endParaRPr>
          </a:p>
        </p:txBody>
      </p:sp>
    </p:spTree>
    <p:extLst>
      <p:ext uri="{BB962C8B-B14F-4D97-AF65-F5344CB8AC3E}">
        <p14:creationId xmlns:p14="http://schemas.microsoft.com/office/powerpoint/2010/main" val="1658916141"/>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封底">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66445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90069" y="344165"/>
            <a:ext cx="9911775" cy="1249466"/>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790069" y="1720821"/>
            <a:ext cx="9911775" cy="41015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90069" y="5991449"/>
            <a:ext cx="2585680" cy="344164"/>
          </a:xfrm>
          <a:prstGeom prst="rect">
            <a:avLst/>
          </a:prstGeom>
        </p:spPr>
        <p:txBody>
          <a:bodyPr vert="horz" lIns="91440" tIns="45720" rIns="91440" bIns="45720" rtlCol="0" anchor="ctr"/>
          <a:lstStyle>
            <a:lvl1pPr algn="l">
              <a:defRPr sz="113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806696" y="5991449"/>
            <a:ext cx="3878521" cy="344164"/>
          </a:xfrm>
          <a:prstGeom prst="rect">
            <a:avLst/>
          </a:prstGeom>
        </p:spPr>
        <p:txBody>
          <a:bodyPr vert="horz" lIns="91440" tIns="45720" rIns="91440" bIns="45720" rtlCol="0" anchor="ctr"/>
          <a:lstStyle>
            <a:lvl1pPr algn="ctr">
              <a:defRPr sz="113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116164" y="5991449"/>
            <a:ext cx="2585680" cy="344164"/>
          </a:xfrm>
          <a:prstGeom prst="rect">
            <a:avLst/>
          </a:prstGeom>
        </p:spPr>
        <p:txBody>
          <a:bodyPr vert="horz" lIns="91440" tIns="45720" rIns="91440" bIns="45720" rtlCol="0" anchor="ctr"/>
          <a:lstStyle>
            <a:lvl1pPr algn="r">
              <a:defRPr sz="1130">
                <a:solidFill>
                  <a:schemeClr val="tx1">
                    <a:tint val="75000"/>
                  </a:schemeClr>
                </a:solidFill>
              </a:defRPr>
            </a:lvl1pPr>
          </a:lstStyle>
          <a:p>
            <a:fld id="{48F63A3B-78C7-47BE-AE5E-E10140E04643}" type="slidenum">
              <a:rPr lang="en-US" dirty="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4" r:id="rId7"/>
    <p:sldLayoutId id="2147483675" r:id="rId8"/>
    <p:sldLayoutId id="2147483682" r:id="rId9"/>
    <p:sldLayoutId id="2147483683" r:id="rId10"/>
  </p:sldLayoutIdLst>
  <p:hf hdr="0" ftr="0" dt="0"/>
  <p:txStyles>
    <p:titleStyle>
      <a:lvl1pPr algn="l" defTabSz="861695" rtl="0" eaLnBrk="1" latinLnBrk="0" hangingPunct="1">
        <a:lnSpc>
          <a:spcPct val="90000"/>
        </a:lnSpc>
        <a:spcBef>
          <a:spcPct val="0"/>
        </a:spcBef>
        <a:buNone/>
        <a:defRPr sz="4145" kern="1200">
          <a:solidFill>
            <a:schemeClr val="tx1"/>
          </a:solidFill>
          <a:latin typeface="+mj-lt"/>
          <a:ea typeface="+mj-ea"/>
          <a:cs typeface="+mj-cs"/>
        </a:defRPr>
      </a:lvl1pPr>
    </p:titleStyle>
    <p:bodyStyle>
      <a:lvl1pPr marL="215265" indent="-215265" algn="l" defTabSz="861695" rtl="0" eaLnBrk="1" latinLnBrk="0" hangingPunct="1">
        <a:lnSpc>
          <a:spcPct val="90000"/>
        </a:lnSpc>
        <a:spcBef>
          <a:spcPts val="945"/>
        </a:spcBef>
        <a:buFont typeface="Arial" panose="020B0604020202020204" pitchFamily="34" charset="0"/>
        <a:buChar char="•"/>
        <a:defRPr sz="2640" kern="1200">
          <a:solidFill>
            <a:schemeClr val="tx1"/>
          </a:solidFill>
          <a:latin typeface="+mn-lt"/>
          <a:ea typeface="+mn-ea"/>
          <a:cs typeface="+mn-cs"/>
        </a:defRPr>
      </a:lvl1pPr>
      <a:lvl2pPr marL="646430" indent="-215265" algn="l" defTabSz="861695" rtl="0" eaLnBrk="1" latinLnBrk="0" hangingPunct="1">
        <a:lnSpc>
          <a:spcPct val="90000"/>
        </a:lnSpc>
        <a:spcBef>
          <a:spcPts val="470"/>
        </a:spcBef>
        <a:buFont typeface="Arial" panose="020B0604020202020204" pitchFamily="34" charset="0"/>
        <a:buChar char="•"/>
        <a:defRPr sz="2260" kern="1200">
          <a:solidFill>
            <a:schemeClr val="tx1"/>
          </a:solidFill>
          <a:latin typeface="+mn-lt"/>
          <a:ea typeface="+mn-ea"/>
          <a:cs typeface="+mn-cs"/>
        </a:defRPr>
      </a:lvl2pPr>
      <a:lvl3pPr marL="1077595" indent="-215265" algn="l" defTabSz="861695" rtl="0" eaLnBrk="1" latinLnBrk="0" hangingPunct="1">
        <a:lnSpc>
          <a:spcPct val="90000"/>
        </a:lnSpc>
        <a:spcBef>
          <a:spcPts val="470"/>
        </a:spcBef>
        <a:buFont typeface="Arial" panose="020B0604020202020204" pitchFamily="34" charset="0"/>
        <a:buChar char="•"/>
        <a:defRPr sz="1885" kern="1200">
          <a:solidFill>
            <a:schemeClr val="tx1"/>
          </a:solidFill>
          <a:latin typeface="+mn-lt"/>
          <a:ea typeface="+mn-ea"/>
          <a:cs typeface="+mn-cs"/>
        </a:defRPr>
      </a:lvl3pPr>
      <a:lvl4pPr marL="1508125" indent="-215265" algn="l" defTabSz="861695" rtl="0" eaLnBrk="1" latinLnBrk="0" hangingPunct="1">
        <a:lnSpc>
          <a:spcPct val="90000"/>
        </a:lnSpc>
        <a:spcBef>
          <a:spcPts val="470"/>
        </a:spcBef>
        <a:buFont typeface="Arial" panose="020B0604020202020204" pitchFamily="34" charset="0"/>
        <a:buChar char="•"/>
        <a:defRPr sz="1695" kern="1200">
          <a:solidFill>
            <a:schemeClr val="tx1"/>
          </a:solidFill>
          <a:latin typeface="+mn-lt"/>
          <a:ea typeface="+mn-ea"/>
          <a:cs typeface="+mn-cs"/>
        </a:defRPr>
      </a:lvl4pPr>
      <a:lvl5pPr marL="1939290" indent="-215265" algn="l" defTabSz="861695" rtl="0" eaLnBrk="1" latinLnBrk="0" hangingPunct="1">
        <a:lnSpc>
          <a:spcPct val="90000"/>
        </a:lnSpc>
        <a:spcBef>
          <a:spcPts val="470"/>
        </a:spcBef>
        <a:buFont typeface="Arial" panose="020B0604020202020204" pitchFamily="34" charset="0"/>
        <a:buChar char="•"/>
        <a:defRPr sz="1695" kern="1200">
          <a:solidFill>
            <a:schemeClr val="tx1"/>
          </a:solidFill>
          <a:latin typeface="+mn-lt"/>
          <a:ea typeface="+mn-ea"/>
          <a:cs typeface="+mn-cs"/>
        </a:defRPr>
      </a:lvl5pPr>
      <a:lvl6pPr marL="2370455" indent="-215265" algn="l" defTabSz="861695" rtl="0" eaLnBrk="1" latinLnBrk="0" hangingPunct="1">
        <a:lnSpc>
          <a:spcPct val="90000"/>
        </a:lnSpc>
        <a:spcBef>
          <a:spcPts val="470"/>
        </a:spcBef>
        <a:buFont typeface="Arial" panose="020B0604020202020204" pitchFamily="34" charset="0"/>
        <a:buChar char="•"/>
        <a:defRPr sz="1695" kern="1200">
          <a:solidFill>
            <a:schemeClr val="tx1"/>
          </a:solidFill>
          <a:latin typeface="+mn-lt"/>
          <a:ea typeface="+mn-ea"/>
          <a:cs typeface="+mn-cs"/>
        </a:defRPr>
      </a:lvl6pPr>
      <a:lvl7pPr marL="2800985" indent="-215265" algn="l" defTabSz="861695" rtl="0" eaLnBrk="1" latinLnBrk="0" hangingPunct="1">
        <a:lnSpc>
          <a:spcPct val="90000"/>
        </a:lnSpc>
        <a:spcBef>
          <a:spcPts val="470"/>
        </a:spcBef>
        <a:buFont typeface="Arial" panose="020B0604020202020204" pitchFamily="34" charset="0"/>
        <a:buChar char="•"/>
        <a:defRPr sz="1695" kern="1200">
          <a:solidFill>
            <a:schemeClr val="tx1"/>
          </a:solidFill>
          <a:latin typeface="+mn-lt"/>
          <a:ea typeface="+mn-ea"/>
          <a:cs typeface="+mn-cs"/>
        </a:defRPr>
      </a:lvl7pPr>
      <a:lvl8pPr marL="3232150" indent="-215265" algn="l" defTabSz="861695" rtl="0" eaLnBrk="1" latinLnBrk="0" hangingPunct="1">
        <a:lnSpc>
          <a:spcPct val="90000"/>
        </a:lnSpc>
        <a:spcBef>
          <a:spcPts val="470"/>
        </a:spcBef>
        <a:buFont typeface="Arial" panose="020B0604020202020204" pitchFamily="34" charset="0"/>
        <a:buChar char="•"/>
        <a:defRPr sz="1695" kern="1200">
          <a:solidFill>
            <a:schemeClr val="tx1"/>
          </a:solidFill>
          <a:latin typeface="+mn-lt"/>
          <a:ea typeface="+mn-ea"/>
          <a:cs typeface="+mn-cs"/>
        </a:defRPr>
      </a:lvl8pPr>
      <a:lvl9pPr marL="3663315" indent="-215265" algn="l" defTabSz="861695" rtl="0" eaLnBrk="1" latinLnBrk="0" hangingPunct="1">
        <a:lnSpc>
          <a:spcPct val="90000"/>
        </a:lnSpc>
        <a:spcBef>
          <a:spcPts val="470"/>
        </a:spcBef>
        <a:buFont typeface="Arial" panose="020B0604020202020204" pitchFamily="34" charset="0"/>
        <a:buChar char="•"/>
        <a:defRPr sz="1695" kern="1200">
          <a:solidFill>
            <a:schemeClr val="tx1"/>
          </a:solidFill>
          <a:latin typeface="+mn-lt"/>
          <a:ea typeface="+mn-ea"/>
          <a:cs typeface="+mn-cs"/>
        </a:defRPr>
      </a:lvl9pPr>
    </p:bodyStyle>
    <p:otherStyle>
      <a:defPPr>
        <a:defRPr lang="en-US"/>
      </a:defPPr>
      <a:lvl1pPr marL="0" algn="l" defTabSz="861695" rtl="0" eaLnBrk="1" latinLnBrk="0" hangingPunct="1">
        <a:defRPr sz="1695" kern="1200">
          <a:solidFill>
            <a:schemeClr val="tx1"/>
          </a:solidFill>
          <a:latin typeface="+mn-lt"/>
          <a:ea typeface="+mn-ea"/>
          <a:cs typeface="+mn-cs"/>
        </a:defRPr>
      </a:lvl1pPr>
      <a:lvl2pPr marL="431165" algn="l" defTabSz="861695" rtl="0" eaLnBrk="1" latinLnBrk="0" hangingPunct="1">
        <a:defRPr sz="1695" kern="1200">
          <a:solidFill>
            <a:schemeClr val="tx1"/>
          </a:solidFill>
          <a:latin typeface="+mn-lt"/>
          <a:ea typeface="+mn-ea"/>
          <a:cs typeface="+mn-cs"/>
        </a:defRPr>
      </a:lvl2pPr>
      <a:lvl3pPr marL="861695" algn="l" defTabSz="861695" rtl="0" eaLnBrk="1" latinLnBrk="0" hangingPunct="1">
        <a:defRPr sz="1695" kern="1200">
          <a:solidFill>
            <a:schemeClr val="tx1"/>
          </a:solidFill>
          <a:latin typeface="+mn-lt"/>
          <a:ea typeface="+mn-ea"/>
          <a:cs typeface="+mn-cs"/>
        </a:defRPr>
      </a:lvl3pPr>
      <a:lvl4pPr marL="1292860" algn="l" defTabSz="861695" rtl="0" eaLnBrk="1" latinLnBrk="0" hangingPunct="1">
        <a:defRPr sz="1695" kern="1200">
          <a:solidFill>
            <a:schemeClr val="tx1"/>
          </a:solidFill>
          <a:latin typeface="+mn-lt"/>
          <a:ea typeface="+mn-ea"/>
          <a:cs typeface="+mn-cs"/>
        </a:defRPr>
      </a:lvl4pPr>
      <a:lvl5pPr marL="1724025" algn="l" defTabSz="861695" rtl="0" eaLnBrk="1" latinLnBrk="0" hangingPunct="1">
        <a:defRPr sz="1695" kern="1200">
          <a:solidFill>
            <a:schemeClr val="tx1"/>
          </a:solidFill>
          <a:latin typeface="+mn-lt"/>
          <a:ea typeface="+mn-ea"/>
          <a:cs typeface="+mn-cs"/>
        </a:defRPr>
      </a:lvl5pPr>
      <a:lvl6pPr marL="2154555" algn="l" defTabSz="861695" rtl="0" eaLnBrk="1" latinLnBrk="0" hangingPunct="1">
        <a:defRPr sz="1695" kern="1200">
          <a:solidFill>
            <a:schemeClr val="tx1"/>
          </a:solidFill>
          <a:latin typeface="+mn-lt"/>
          <a:ea typeface="+mn-ea"/>
          <a:cs typeface="+mn-cs"/>
        </a:defRPr>
      </a:lvl6pPr>
      <a:lvl7pPr marL="2585720" algn="l" defTabSz="861695" rtl="0" eaLnBrk="1" latinLnBrk="0" hangingPunct="1">
        <a:defRPr sz="1695" kern="1200">
          <a:solidFill>
            <a:schemeClr val="tx1"/>
          </a:solidFill>
          <a:latin typeface="+mn-lt"/>
          <a:ea typeface="+mn-ea"/>
          <a:cs typeface="+mn-cs"/>
        </a:defRPr>
      </a:lvl7pPr>
      <a:lvl8pPr marL="3016885" algn="l" defTabSz="861695" rtl="0" eaLnBrk="1" latinLnBrk="0" hangingPunct="1">
        <a:defRPr sz="1695" kern="1200">
          <a:solidFill>
            <a:schemeClr val="tx1"/>
          </a:solidFill>
          <a:latin typeface="+mn-lt"/>
          <a:ea typeface="+mn-ea"/>
          <a:cs typeface="+mn-cs"/>
        </a:defRPr>
      </a:lvl8pPr>
      <a:lvl9pPr marL="3447415" algn="l" defTabSz="861695" rtl="0" eaLnBrk="1" latinLnBrk="0" hangingPunct="1">
        <a:defRPr sz="16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4.xml"/><Relationship Id="rId4" Type="http://schemas.openxmlformats.org/officeDocument/2006/relationships/image" Target="../media/image28.jpeg"/></Relationships>
</file>

<file path=ppt/slides/_rels/slide1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4.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4.xml"/><Relationship Id="rId5" Type="http://schemas.openxmlformats.org/officeDocument/2006/relationships/image" Target="../media/image43.jpe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 Id="rId6" Type="http://schemas.openxmlformats.org/officeDocument/2006/relationships/image" Target="../media/image54.jpeg"/><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 Id="rId6" Type="http://schemas.openxmlformats.org/officeDocument/2006/relationships/image" Target="../media/image22.jpeg"/><Relationship Id="rId5" Type="http://schemas.openxmlformats.org/officeDocument/2006/relationships/image" Target="../media/image58.jpe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image" Target="../media/image59.png"/><Relationship Id="rId1" Type="http://schemas.openxmlformats.org/officeDocument/2006/relationships/slideLayout" Target="../slideLayouts/slideLayout4.xml"/><Relationship Id="rId6" Type="http://schemas.openxmlformats.org/officeDocument/2006/relationships/image" Target="../media/image63.jpeg"/><Relationship Id="rId5" Type="http://schemas.openxmlformats.org/officeDocument/2006/relationships/image" Target="../media/image62.png"/><Relationship Id="rId4" Type="http://schemas.openxmlformats.org/officeDocument/2006/relationships/image" Target="../media/image61.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537465" y="2470154"/>
            <a:ext cx="8459607" cy="830997"/>
          </a:xfrm>
          <a:prstGeom prst="rect">
            <a:avLst/>
          </a:prstGeom>
          <a:noFill/>
        </p:spPr>
        <p:txBody>
          <a:bodyPr wrap="square" rtlCol="0">
            <a:spAutoFit/>
          </a:bodyPr>
          <a:lstStyle/>
          <a:p>
            <a:pPr defTabSz="457200"/>
            <a:r>
              <a:rPr lang="zh-CN" altLang="en-US" sz="4800" b="1" dirty="0">
                <a:solidFill>
                  <a:srgbClr val="00467F"/>
                </a:solidFill>
                <a:latin typeface="微软雅黑" panose="020B0503020204020204" pitchFamily="34" charset="-122"/>
                <a:ea typeface="微软雅黑" panose="020B0503020204020204" pitchFamily="34" charset="-122"/>
              </a:rPr>
              <a:t>蔚来用户运营业务分析报告</a:t>
            </a:r>
          </a:p>
        </p:txBody>
      </p:sp>
      <p:cxnSp>
        <p:nvCxnSpPr>
          <p:cNvPr id="4" name="直接连接符 3"/>
          <p:cNvCxnSpPr/>
          <p:nvPr/>
        </p:nvCxnSpPr>
        <p:spPr>
          <a:xfrm>
            <a:off x="644975" y="3555175"/>
            <a:ext cx="252276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759276" y="3610970"/>
            <a:ext cx="783774" cy="246221"/>
          </a:xfrm>
          <a:prstGeom prst="rect">
            <a:avLst/>
          </a:prstGeom>
        </p:spPr>
        <p:txBody>
          <a:bodyPr wrap="square">
            <a:spAutoFit/>
          </a:bodyPr>
          <a:lstStyle/>
          <a:p>
            <a:pPr algn="dist"/>
            <a:r>
              <a:rPr lang="en-US" altLang="zh-CN" sz="1000" dirty="0">
                <a:solidFill>
                  <a:schemeClr val="bg1"/>
                </a:solidFill>
                <a:effectLst>
                  <a:outerShdw blurRad="38100" dist="38100" dir="2700000" algn="tl">
                    <a:srgbClr val="000000">
                      <a:alpha val="43137"/>
                    </a:srgbClr>
                  </a:outerShdw>
                </a:effectLst>
                <a:latin typeface="+mn-ea"/>
              </a:rPr>
              <a:t>2021.10</a:t>
            </a:r>
            <a:endParaRPr lang="zh-CN" altLang="en-US" sz="1000" dirty="0"/>
          </a:p>
        </p:txBody>
      </p:sp>
      <p:sp>
        <p:nvSpPr>
          <p:cNvPr id="7" name="椭圆 6"/>
          <p:cNvSpPr/>
          <p:nvPr/>
        </p:nvSpPr>
        <p:spPr>
          <a:xfrm>
            <a:off x="689182" y="3672491"/>
            <a:ext cx="108000" cy="108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988905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矩形 176"/>
          <p:cNvSpPr/>
          <p:nvPr/>
        </p:nvSpPr>
        <p:spPr>
          <a:xfrm>
            <a:off x="0" y="2130136"/>
            <a:ext cx="11491913" cy="373033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5" name="组合 154"/>
          <p:cNvGrpSpPr/>
          <p:nvPr/>
        </p:nvGrpSpPr>
        <p:grpSpPr>
          <a:xfrm>
            <a:off x="3539081" y="2775746"/>
            <a:ext cx="4205536" cy="2939987"/>
            <a:chOff x="3223964" y="2341801"/>
            <a:chExt cx="4712259" cy="3294225"/>
          </a:xfrm>
        </p:grpSpPr>
        <p:grpSp>
          <p:nvGrpSpPr>
            <p:cNvPr id="2" name="Group 298"/>
            <p:cNvGrpSpPr/>
            <p:nvPr/>
          </p:nvGrpSpPr>
          <p:grpSpPr>
            <a:xfrm>
              <a:off x="3926469" y="4150229"/>
              <a:ext cx="3400791" cy="1485797"/>
              <a:chOff x="3779838" y="2262187"/>
              <a:chExt cx="4745038" cy="1490663"/>
            </a:xfrm>
          </p:grpSpPr>
          <p:sp>
            <p:nvSpPr>
              <p:cNvPr id="3" name="Freeform 106"/>
              <p:cNvSpPr>
                <a:spLocks/>
              </p:cNvSpPr>
              <p:nvPr/>
            </p:nvSpPr>
            <p:spPr bwMode="auto">
              <a:xfrm>
                <a:off x="6715126" y="3044825"/>
                <a:ext cx="61913" cy="257175"/>
              </a:xfrm>
              <a:custGeom>
                <a:avLst/>
                <a:gdLst>
                  <a:gd name="T0" fmla="*/ 39 w 39"/>
                  <a:gd name="T1" fmla="*/ 0 h 162"/>
                  <a:gd name="T2" fmla="*/ 39 w 39"/>
                  <a:gd name="T3" fmla="*/ 113 h 162"/>
                  <a:gd name="T4" fmla="*/ 0 w 39"/>
                  <a:gd name="T5" fmla="*/ 162 h 162"/>
                  <a:gd name="T6" fmla="*/ 0 w 39"/>
                  <a:gd name="T7" fmla="*/ 49 h 162"/>
                  <a:gd name="T8" fmla="*/ 39 w 39"/>
                  <a:gd name="T9" fmla="*/ 0 h 162"/>
                </a:gdLst>
                <a:ahLst/>
                <a:cxnLst>
                  <a:cxn ang="0">
                    <a:pos x="T0" y="T1"/>
                  </a:cxn>
                  <a:cxn ang="0">
                    <a:pos x="T2" y="T3"/>
                  </a:cxn>
                  <a:cxn ang="0">
                    <a:pos x="T4" y="T5"/>
                  </a:cxn>
                  <a:cxn ang="0">
                    <a:pos x="T6" y="T7"/>
                  </a:cxn>
                  <a:cxn ang="0">
                    <a:pos x="T8" y="T9"/>
                  </a:cxn>
                </a:cxnLst>
                <a:rect l="0" t="0" r="r" b="b"/>
                <a:pathLst>
                  <a:path w="39" h="162">
                    <a:moveTo>
                      <a:pt x="39" y="0"/>
                    </a:moveTo>
                    <a:lnTo>
                      <a:pt x="39" y="113"/>
                    </a:lnTo>
                    <a:lnTo>
                      <a:pt x="0" y="162"/>
                    </a:lnTo>
                    <a:lnTo>
                      <a:pt x="0" y="49"/>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4" name="Freeform 109"/>
              <p:cNvSpPr>
                <a:spLocks/>
              </p:cNvSpPr>
              <p:nvPr/>
            </p:nvSpPr>
            <p:spPr bwMode="auto">
              <a:xfrm>
                <a:off x="5321301" y="3065462"/>
                <a:ext cx="90488" cy="255588"/>
              </a:xfrm>
              <a:custGeom>
                <a:avLst/>
                <a:gdLst>
                  <a:gd name="T0" fmla="*/ 57 w 57"/>
                  <a:gd name="T1" fmla="*/ 47 h 161"/>
                  <a:gd name="T2" fmla="*/ 57 w 57"/>
                  <a:gd name="T3" fmla="*/ 161 h 161"/>
                  <a:gd name="T4" fmla="*/ 0 w 57"/>
                  <a:gd name="T5" fmla="*/ 114 h 161"/>
                  <a:gd name="T6" fmla="*/ 0 w 57"/>
                  <a:gd name="T7" fmla="*/ 0 h 161"/>
                  <a:gd name="T8" fmla="*/ 57 w 57"/>
                  <a:gd name="T9" fmla="*/ 47 h 161"/>
                </a:gdLst>
                <a:ahLst/>
                <a:cxnLst>
                  <a:cxn ang="0">
                    <a:pos x="T0" y="T1"/>
                  </a:cxn>
                  <a:cxn ang="0">
                    <a:pos x="T2" y="T3"/>
                  </a:cxn>
                  <a:cxn ang="0">
                    <a:pos x="T4" y="T5"/>
                  </a:cxn>
                  <a:cxn ang="0">
                    <a:pos x="T6" y="T7"/>
                  </a:cxn>
                  <a:cxn ang="0">
                    <a:pos x="T8" y="T9"/>
                  </a:cxn>
                </a:cxnLst>
                <a:rect l="0" t="0" r="r" b="b"/>
                <a:pathLst>
                  <a:path w="57" h="161">
                    <a:moveTo>
                      <a:pt x="57" y="47"/>
                    </a:moveTo>
                    <a:lnTo>
                      <a:pt x="57" y="161"/>
                    </a:lnTo>
                    <a:lnTo>
                      <a:pt x="0" y="114"/>
                    </a:lnTo>
                    <a:lnTo>
                      <a:pt x="0" y="0"/>
                    </a:lnTo>
                    <a:lnTo>
                      <a:pt x="57"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5" name="Freeform 110"/>
              <p:cNvSpPr>
                <a:spLocks/>
              </p:cNvSpPr>
              <p:nvPr/>
            </p:nvSpPr>
            <p:spPr bwMode="auto">
              <a:xfrm>
                <a:off x="7464426" y="3198812"/>
                <a:ext cx="212725" cy="247650"/>
              </a:xfrm>
              <a:custGeom>
                <a:avLst/>
                <a:gdLst>
                  <a:gd name="T0" fmla="*/ 5 w 136"/>
                  <a:gd name="T1" fmla="*/ 158 h 158"/>
                  <a:gd name="T2" fmla="*/ 2 w 136"/>
                  <a:gd name="T3" fmla="*/ 157 h 158"/>
                  <a:gd name="T4" fmla="*/ 0 w 136"/>
                  <a:gd name="T5" fmla="*/ 155 h 158"/>
                  <a:gd name="T6" fmla="*/ 0 w 136"/>
                  <a:gd name="T7" fmla="*/ 41 h 158"/>
                  <a:gd name="T8" fmla="*/ 3 w 136"/>
                  <a:gd name="T9" fmla="*/ 38 h 158"/>
                  <a:gd name="T10" fmla="*/ 129 w 136"/>
                  <a:gd name="T11" fmla="*/ 1 h 158"/>
                  <a:gd name="T12" fmla="*/ 131 w 136"/>
                  <a:gd name="T13" fmla="*/ 0 h 158"/>
                  <a:gd name="T14" fmla="*/ 134 w 136"/>
                  <a:gd name="T15" fmla="*/ 1 h 158"/>
                  <a:gd name="T16" fmla="*/ 136 w 136"/>
                  <a:gd name="T17" fmla="*/ 3 h 158"/>
                  <a:gd name="T18" fmla="*/ 136 w 136"/>
                  <a:gd name="T19" fmla="*/ 117 h 158"/>
                  <a:gd name="T20" fmla="*/ 134 w 136"/>
                  <a:gd name="T21" fmla="*/ 120 h 158"/>
                  <a:gd name="T22" fmla="*/ 7 w 136"/>
                  <a:gd name="T23" fmla="*/ 157 h 158"/>
                  <a:gd name="T24" fmla="*/ 5 w 136"/>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158">
                    <a:moveTo>
                      <a:pt x="5" y="158"/>
                    </a:moveTo>
                    <a:cubicBezTo>
                      <a:pt x="4" y="158"/>
                      <a:pt x="3" y="158"/>
                      <a:pt x="2" y="157"/>
                    </a:cubicBezTo>
                    <a:cubicBezTo>
                      <a:pt x="1" y="157"/>
                      <a:pt x="0" y="156"/>
                      <a:pt x="0" y="155"/>
                    </a:cubicBezTo>
                    <a:cubicBezTo>
                      <a:pt x="0" y="41"/>
                      <a:pt x="0" y="41"/>
                      <a:pt x="0" y="41"/>
                    </a:cubicBezTo>
                    <a:cubicBezTo>
                      <a:pt x="0" y="40"/>
                      <a:pt x="1" y="39"/>
                      <a:pt x="3" y="38"/>
                    </a:cubicBezTo>
                    <a:cubicBezTo>
                      <a:pt x="129" y="1"/>
                      <a:pt x="129" y="1"/>
                      <a:pt x="129" y="1"/>
                    </a:cubicBezTo>
                    <a:cubicBezTo>
                      <a:pt x="129" y="0"/>
                      <a:pt x="130" y="0"/>
                      <a:pt x="131" y="0"/>
                    </a:cubicBezTo>
                    <a:cubicBezTo>
                      <a:pt x="132" y="0"/>
                      <a:pt x="133" y="0"/>
                      <a:pt x="134" y="1"/>
                    </a:cubicBezTo>
                    <a:cubicBezTo>
                      <a:pt x="135" y="1"/>
                      <a:pt x="136" y="2"/>
                      <a:pt x="136" y="3"/>
                    </a:cubicBezTo>
                    <a:cubicBezTo>
                      <a:pt x="136" y="117"/>
                      <a:pt x="136" y="117"/>
                      <a:pt x="136" y="117"/>
                    </a:cubicBezTo>
                    <a:cubicBezTo>
                      <a:pt x="136" y="118"/>
                      <a:pt x="135" y="119"/>
                      <a:pt x="134" y="120"/>
                    </a:cubicBezTo>
                    <a:cubicBezTo>
                      <a:pt x="7" y="157"/>
                      <a:pt x="7" y="157"/>
                      <a:pt x="7" y="157"/>
                    </a:cubicBezTo>
                    <a:cubicBezTo>
                      <a:pt x="7" y="158"/>
                      <a:pt x="6" y="158"/>
                      <a:pt x="5"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6" name="Freeform 111"/>
              <p:cNvSpPr>
                <a:spLocks/>
              </p:cNvSpPr>
              <p:nvPr/>
            </p:nvSpPr>
            <p:spPr bwMode="auto">
              <a:xfrm>
                <a:off x="7472363" y="3198812"/>
                <a:ext cx="196850" cy="239713"/>
              </a:xfrm>
              <a:custGeom>
                <a:avLst/>
                <a:gdLst>
                  <a:gd name="T0" fmla="*/ 124 w 124"/>
                  <a:gd name="T1" fmla="*/ 0 h 151"/>
                  <a:gd name="T2" fmla="*/ 124 w 124"/>
                  <a:gd name="T3" fmla="*/ 113 h 151"/>
                  <a:gd name="T4" fmla="*/ 0 w 124"/>
                  <a:gd name="T5" fmla="*/ 151 h 151"/>
                  <a:gd name="T6" fmla="*/ 0 w 124"/>
                  <a:gd name="T7" fmla="*/ 37 h 151"/>
                  <a:gd name="T8" fmla="*/ 124 w 124"/>
                  <a:gd name="T9" fmla="*/ 0 h 151"/>
                </a:gdLst>
                <a:ahLst/>
                <a:cxnLst>
                  <a:cxn ang="0">
                    <a:pos x="T0" y="T1"/>
                  </a:cxn>
                  <a:cxn ang="0">
                    <a:pos x="T2" y="T3"/>
                  </a:cxn>
                  <a:cxn ang="0">
                    <a:pos x="T4" y="T5"/>
                  </a:cxn>
                  <a:cxn ang="0">
                    <a:pos x="T6" y="T7"/>
                  </a:cxn>
                  <a:cxn ang="0">
                    <a:pos x="T8" y="T9"/>
                  </a:cxn>
                </a:cxnLst>
                <a:rect l="0" t="0" r="r" b="b"/>
                <a:pathLst>
                  <a:path w="124" h="151">
                    <a:moveTo>
                      <a:pt x="124" y="0"/>
                    </a:moveTo>
                    <a:lnTo>
                      <a:pt x="124" y="113"/>
                    </a:lnTo>
                    <a:lnTo>
                      <a:pt x="0" y="151"/>
                    </a:lnTo>
                    <a:lnTo>
                      <a:pt x="0" y="37"/>
                    </a:lnTo>
                    <a:lnTo>
                      <a:pt x="124" y="0"/>
                    </a:lnTo>
                    <a:close/>
                  </a:path>
                </a:pathLst>
              </a:custGeom>
              <a:solidFill>
                <a:srgbClr val="B1CF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7" name="Freeform 112"/>
              <p:cNvSpPr>
                <a:spLocks/>
              </p:cNvSpPr>
              <p:nvPr/>
            </p:nvSpPr>
            <p:spPr bwMode="auto">
              <a:xfrm>
                <a:off x="4487863" y="3246437"/>
                <a:ext cx="234950" cy="241300"/>
              </a:xfrm>
              <a:custGeom>
                <a:avLst/>
                <a:gdLst>
                  <a:gd name="T0" fmla="*/ 146 w 151"/>
                  <a:gd name="T1" fmla="*/ 154 h 154"/>
                  <a:gd name="T2" fmla="*/ 144 w 151"/>
                  <a:gd name="T3" fmla="*/ 153 h 154"/>
                  <a:gd name="T4" fmla="*/ 3 w 151"/>
                  <a:gd name="T5" fmla="*/ 119 h 154"/>
                  <a:gd name="T6" fmla="*/ 0 w 151"/>
                  <a:gd name="T7" fmla="*/ 117 h 154"/>
                  <a:gd name="T8" fmla="*/ 0 w 151"/>
                  <a:gd name="T9" fmla="*/ 2 h 154"/>
                  <a:gd name="T10" fmla="*/ 2 w 151"/>
                  <a:gd name="T11" fmla="*/ 0 h 154"/>
                  <a:gd name="T12" fmla="*/ 5 w 151"/>
                  <a:gd name="T13" fmla="*/ 0 h 154"/>
                  <a:gd name="T14" fmla="*/ 7 w 151"/>
                  <a:gd name="T15" fmla="*/ 0 h 154"/>
                  <a:gd name="T16" fmla="*/ 148 w 151"/>
                  <a:gd name="T17" fmla="*/ 34 h 154"/>
                  <a:gd name="T18" fmla="*/ 151 w 151"/>
                  <a:gd name="T19" fmla="*/ 36 h 154"/>
                  <a:gd name="T20" fmla="*/ 151 w 151"/>
                  <a:gd name="T21" fmla="*/ 151 h 154"/>
                  <a:gd name="T22" fmla="*/ 148 w 151"/>
                  <a:gd name="T23" fmla="*/ 153 h 154"/>
                  <a:gd name="T24" fmla="*/ 146 w 151"/>
                  <a:gd name="T25"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54">
                    <a:moveTo>
                      <a:pt x="146" y="154"/>
                    </a:moveTo>
                    <a:cubicBezTo>
                      <a:pt x="145" y="154"/>
                      <a:pt x="144" y="153"/>
                      <a:pt x="144" y="153"/>
                    </a:cubicBezTo>
                    <a:cubicBezTo>
                      <a:pt x="3" y="119"/>
                      <a:pt x="3" y="119"/>
                      <a:pt x="3" y="119"/>
                    </a:cubicBezTo>
                    <a:cubicBezTo>
                      <a:pt x="1" y="119"/>
                      <a:pt x="0" y="118"/>
                      <a:pt x="0" y="117"/>
                    </a:cubicBezTo>
                    <a:cubicBezTo>
                      <a:pt x="0" y="2"/>
                      <a:pt x="0" y="2"/>
                      <a:pt x="0" y="2"/>
                    </a:cubicBezTo>
                    <a:cubicBezTo>
                      <a:pt x="0" y="2"/>
                      <a:pt x="1" y="1"/>
                      <a:pt x="2" y="0"/>
                    </a:cubicBezTo>
                    <a:cubicBezTo>
                      <a:pt x="3" y="0"/>
                      <a:pt x="4" y="0"/>
                      <a:pt x="5" y="0"/>
                    </a:cubicBezTo>
                    <a:cubicBezTo>
                      <a:pt x="6" y="0"/>
                      <a:pt x="6" y="0"/>
                      <a:pt x="7" y="0"/>
                    </a:cubicBezTo>
                    <a:cubicBezTo>
                      <a:pt x="148" y="34"/>
                      <a:pt x="148" y="34"/>
                      <a:pt x="148" y="34"/>
                    </a:cubicBezTo>
                    <a:cubicBezTo>
                      <a:pt x="150" y="34"/>
                      <a:pt x="151" y="35"/>
                      <a:pt x="151" y="36"/>
                    </a:cubicBezTo>
                    <a:cubicBezTo>
                      <a:pt x="151" y="151"/>
                      <a:pt x="151" y="151"/>
                      <a:pt x="151" y="151"/>
                    </a:cubicBezTo>
                    <a:cubicBezTo>
                      <a:pt x="151" y="152"/>
                      <a:pt x="150" y="153"/>
                      <a:pt x="148" y="153"/>
                    </a:cubicBezTo>
                    <a:cubicBezTo>
                      <a:pt x="148" y="153"/>
                      <a:pt x="147" y="154"/>
                      <a:pt x="146"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8" name="Freeform 113"/>
              <p:cNvSpPr>
                <a:spLocks/>
              </p:cNvSpPr>
              <p:nvPr/>
            </p:nvSpPr>
            <p:spPr bwMode="auto">
              <a:xfrm>
                <a:off x="4495801" y="3246437"/>
                <a:ext cx="220663" cy="231775"/>
              </a:xfrm>
              <a:custGeom>
                <a:avLst/>
                <a:gdLst>
                  <a:gd name="T0" fmla="*/ 139 w 139"/>
                  <a:gd name="T1" fmla="*/ 33 h 146"/>
                  <a:gd name="T2" fmla="*/ 139 w 139"/>
                  <a:gd name="T3" fmla="*/ 146 h 146"/>
                  <a:gd name="T4" fmla="*/ 0 w 139"/>
                  <a:gd name="T5" fmla="*/ 112 h 146"/>
                  <a:gd name="T6" fmla="*/ 0 w 139"/>
                  <a:gd name="T7" fmla="*/ 0 h 146"/>
                  <a:gd name="T8" fmla="*/ 139 w 139"/>
                  <a:gd name="T9" fmla="*/ 33 h 146"/>
                </a:gdLst>
                <a:ahLst/>
                <a:cxnLst>
                  <a:cxn ang="0">
                    <a:pos x="T0" y="T1"/>
                  </a:cxn>
                  <a:cxn ang="0">
                    <a:pos x="T2" y="T3"/>
                  </a:cxn>
                  <a:cxn ang="0">
                    <a:pos x="T4" y="T5"/>
                  </a:cxn>
                  <a:cxn ang="0">
                    <a:pos x="T6" y="T7"/>
                  </a:cxn>
                  <a:cxn ang="0">
                    <a:pos x="T8" y="T9"/>
                  </a:cxn>
                </a:cxnLst>
                <a:rect l="0" t="0" r="r" b="b"/>
                <a:pathLst>
                  <a:path w="139" h="146">
                    <a:moveTo>
                      <a:pt x="139" y="33"/>
                    </a:moveTo>
                    <a:lnTo>
                      <a:pt x="139" y="146"/>
                    </a:lnTo>
                    <a:lnTo>
                      <a:pt x="0" y="112"/>
                    </a:lnTo>
                    <a:lnTo>
                      <a:pt x="0" y="0"/>
                    </a:lnTo>
                    <a:lnTo>
                      <a:pt x="139" y="33"/>
                    </a:lnTo>
                    <a:close/>
                  </a:path>
                </a:pathLst>
              </a:custGeom>
              <a:solidFill>
                <a:srgbClr val="B1CF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9" name="Freeform 145"/>
              <p:cNvSpPr>
                <a:spLocks/>
              </p:cNvSpPr>
              <p:nvPr/>
            </p:nvSpPr>
            <p:spPr bwMode="auto">
              <a:xfrm>
                <a:off x="8175626" y="2901950"/>
                <a:ext cx="9525" cy="255588"/>
              </a:xfrm>
              <a:custGeom>
                <a:avLst/>
                <a:gdLst>
                  <a:gd name="T0" fmla="*/ 5 w 6"/>
                  <a:gd name="T1" fmla="*/ 6 h 164"/>
                  <a:gd name="T2" fmla="*/ 5 w 6"/>
                  <a:gd name="T3" fmla="*/ 9 h 164"/>
                  <a:gd name="T4" fmla="*/ 5 w 6"/>
                  <a:gd name="T5" fmla="*/ 14 h 164"/>
                  <a:gd name="T6" fmla="*/ 4 w 6"/>
                  <a:gd name="T7" fmla="*/ 17 h 164"/>
                  <a:gd name="T8" fmla="*/ 3 w 6"/>
                  <a:gd name="T9" fmla="*/ 22 h 164"/>
                  <a:gd name="T10" fmla="*/ 3 w 6"/>
                  <a:gd name="T11" fmla="*/ 24 h 164"/>
                  <a:gd name="T12" fmla="*/ 0 w 6"/>
                  <a:gd name="T13" fmla="*/ 31 h 164"/>
                  <a:gd name="T14" fmla="*/ 0 w 6"/>
                  <a:gd name="T15" fmla="*/ 164 h 164"/>
                  <a:gd name="T16" fmla="*/ 3 w 6"/>
                  <a:gd name="T17" fmla="*/ 156 h 164"/>
                  <a:gd name="T18" fmla="*/ 3 w 6"/>
                  <a:gd name="T19" fmla="*/ 154 h 164"/>
                  <a:gd name="T20" fmla="*/ 4 w 6"/>
                  <a:gd name="T21" fmla="*/ 149 h 164"/>
                  <a:gd name="T22" fmla="*/ 5 w 6"/>
                  <a:gd name="T23" fmla="*/ 146 h 164"/>
                  <a:gd name="T24" fmla="*/ 5 w 6"/>
                  <a:gd name="T25" fmla="*/ 142 h 164"/>
                  <a:gd name="T26" fmla="*/ 5 w 6"/>
                  <a:gd name="T27" fmla="*/ 139 h 164"/>
                  <a:gd name="T28" fmla="*/ 5 w 6"/>
                  <a:gd name="T29" fmla="*/ 137 h 164"/>
                  <a:gd name="T30" fmla="*/ 6 w 6"/>
                  <a:gd name="T31" fmla="*/ 133 h 164"/>
                  <a:gd name="T32" fmla="*/ 6 w 6"/>
                  <a:gd name="T33" fmla="*/ 0 h 164"/>
                  <a:gd name="T34" fmla="*/ 5 w 6"/>
                  <a:gd name="T35" fmla="*/ 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164">
                    <a:moveTo>
                      <a:pt x="5" y="6"/>
                    </a:moveTo>
                    <a:cubicBezTo>
                      <a:pt x="5" y="7"/>
                      <a:pt x="5" y="8"/>
                      <a:pt x="5" y="9"/>
                    </a:cubicBezTo>
                    <a:cubicBezTo>
                      <a:pt x="5" y="11"/>
                      <a:pt x="5" y="12"/>
                      <a:pt x="5" y="14"/>
                    </a:cubicBezTo>
                    <a:cubicBezTo>
                      <a:pt x="4" y="15"/>
                      <a:pt x="4" y="16"/>
                      <a:pt x="4" y="17"/>
                    </a:cubicBezTo>
                    <a:cubicBezTo>
                      <a:pt x="4" y="18"/>
                      <a:pt x="3" y="20"/>
                      <a:pt x="3" y="22"/>
                    </a:cubicBezTo>
                    <a:cubicBezTo>
                      <a:pt x="3" y="22"/>
                      <a:pt x="3" y="23"/>
                      <a:pt x="3" y="24"/>
                    </a:cubicBezTo>
                    <a:cubicBezTo>
                      <a:pt x="2" y="26"/>
                      <a:pt x="1" y="29"/>
                      <a:pt x="0" y="31"/>
                    </a:cubicBezTo>
                    <a:cubicBezTo>
                      <a:pt x="0" y="164"/>
                      <a:pt x="0" y="164"/>
                      <a:pt x="0" y="164"/>
                    </a:cubicBezTo>
                    <a:cubicBezTo>
                      <a:pt x="1" y="161"/>
                      <a:pt x="2" y="159"/>
                      <a:pt x="3" y="156"/>
                    </a:cubicBezTo>
                    <a:cubicBezTo>
                      <a:pt x="3" y="156"/>
                      <a:pt x="3" y="155"/>
                      <a:pt x="3" y="154"/>
                    </a:cubicBezTo>
                    <a:cubicBezTo>
                      <a:pt x="3" y="152"/>
                      <a:pt x="4" y="151"/>
                      <a:pt x="4" y="149"/>
                    </a:cubicBezTo>
                    <a:cubicBezTo>
                      <a:pt x="4" y="148"/>
                      <a:pt x="4" y="147"/>
                      <a:pt x="5" y="146"/>
                    </a:cubicBezTo>
                    <a:cubicBezTo>
                      <a:pt x="5" y="145"/>
                      <a:pt x="5" y="143"/>
                      <a:pt x="5" y="142"/>
                    </a:cubicBezTo>
                    <a:cubicBezTo>
                      <a:pt x="5" y="141"/>
                      <a:pt x="5" y="140"/>
                      <a:pt x="5" y="139"/>
                    </a:cubicBezTo>
                    <a:cubicBezTo>
                      <a:pt x="5" y="138"/>
                      <a:pt x="5" y="138"/>
                      <a:pt x="5" y="137"/>
                    </a:cubicBezTo>
                    <a:cubicBezTo>
                      <a:pt x="6" y="136"/>
                      <a:pt x="6" y="134"/>
                      <a:pt x="6" y="133"/>
                    </a:cubicBezTo>
                    <a:cubicBezTo>
                      <a:pt x="6" y="0"/>
                      <a:pt x="6" y="0"/>
                      <a:pt x="6" y="0"/>
                    </a:cubicBezTo>
                    <a:cubicBezTo>
                      <a:pt x="6" y="2"/>
                      <a:pt x="5" y="4"/>
                      <a:pt x="5" y="6"/>
                    </a:cubicBezTo>
                    <a:close/>
                  </a:path>
                </a:pathLst>
              </a:custGeom>
              <a:solidFill>
                <a:srgbClr val="70C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0" name="Freeform 146"/>
              <p:cNvSpPr>
                <a:spLocks/>
              </p:cNvSpPr>
              <p:nvPr/>
            </p:nvSpPr>
            <p:spPr bwMode="auto">
              <a:xfrm>
                <a:off x="4119563" y="2901950"/>
                <a:ext cx="41275" cy="314325"/>
              </a:xfrm>
              <a:custGeom>
                <a:avLst/>
                <a:gdLst>
                  <a:gd name="T0" fmla="*/ 0 w 26"/>
                  <a:gd name="T1" fmla="*/ 0 h 201"/>
                  <a:gd name="T2" fmla="*/ 0 w 26"/>
                  <a:gd name="T3" fmla="*/ 133 h 201"/>
                  <a:gd name="T4" fmla="*/ 26 w 26"/>
                  <a:gd name="T5" fmla="*/ 201 h 201"/>
                  <a:gd name="T6" fmla="*/ 26 w 26"/>
                  <a:gd name="T7" fmla="*/ 69 h 201"/>
                  <a:gd name="T8" fmla="*/ 0 w 26"/>
                  <a:gd name="T9" fmla="*/ 0 h 201"/>
                </a:gdLst>
                <a:ahLst/>
                <a:cxnLst>
                  <a:cxn ang="0">
                    <a:pos x="T0" y="T1"/>
                  </a:cxn>
                  <a:cxn ang="0">
                    <a:pos x="T2" y="T3"/>
                  </a:cxn>
                  <a:cxn ang="0">
                    <a:pos x="T4" y="T5"/>
                  </a:cxn>
                  <a:cxn ang="0">
                    <a:pos x="T6" y="T7"/>
                  </a:cxn>
                  <a:cxn ang="0">
                    <a:pos x="T8" y="T9"/>
                  </a:cxn>
                </a:cxnLst>
                <a:rect l="0" t="0" r="r" b="b"/>
                <a:pathLst>
                  <a:path w="26" h="201">
                    <a:moveTo>
                      <a:pt x="0" y="0"/>
                    </a:moveTo>
                    <a:cubicBezTo>
                      <a:pt x="0" y="133"/>
                      <a:pt x="0" y="133"/>
                      <a:pt x="0" y="133"/>
                    </a:cubicBezTo>
                    <a:cubicBezTo>
                      <a:pt x="0" y="156"/>
                      <a:pt x="9" y="179"/>
                      <a:pt x="26" y="201"/>
                    </a:cubicBezTo>
                    <a:cubicBezTo>
                      <a:pt x="26" y="69"/>
                      <a:pt x="26" y="69"/>
                      <a:pt x="26" y="69"/>
                    </a:cubicBezTo>
                    <a:cubicBezTo>
                      <a:pt x="9" y="46"/>
                      <a:pt x="0" y="23"/>
                      <a:pt x="0" y="0"/>
                    </a:cubicBezTo>
                    <a:close/>
                  </a:path>
                </a:pathLst>
              </a:custGeom>
              <a:solidFill>
                <a:srgbClr val="70C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1" name="Freeform 147"/>
              <p:cNvSpPr>
                <a:spLocks/>
              </p:cNvSpPr>
              <p:nvPr/>
            </p:nvSpPr>
            <p:spPr bwMode="auto">
              <a:xfrm>
                <a:off x="7813676" y="3076575"/>
                <a:ext cx="263525" cy="347663"/>
              </a:xfrm>
              <a:custGeom>
                <a:avLst/>
                <a:gdLst>
                  <a:gd name="T0" fmla="*/ 168 w 168"/>
                  <a:gd name="T1" fmla="*/ 0 h 222"/>
                  <a:gd name="T2" fmla="*/ 160 w 168"/>
                  <a:gd name="T3" fmla="*/ 7 h 222"/>
                  <a:gd name="T4" fmla="*/ 157 w 168"/>
                  <a:gd name="T5" fmla="*/ 8 h 222"/>
                  <a:gd name="T6" fmla="*/ 151 w 168"/>
                  <a:gd name="T7" fmla="*/ 13 h 222"/>
                  <a:gd name="T8" fmla="*/ 147 w 168"/>
                  <a:gd name="T9" fmla="*/ 16 h 222"/>
                  <a:gd name="T10" fmla="*/ 141 w 168"/>
                  <a:gd name="T11" fmla="*/ 20 h 222"/>
                  <a:gd name="T12" fmla="*/ 137 w 168"/>
                  <a:gd name="T13" fmla="*/ 22 h 222"/>
                  <a:gd name="T14" fmla="*/ 128 w 168"/>
                  <a:gd name="T15" fmla="*/ 28 h 222"/>
                  <a:gd name="T16" fmla="*/ 127 w 168"/>
                  <a:gd name="T17" fmla="*/ 29 h 222"/>
                  <a:gd name="T18" fmla="*/ 116 w 168"/>
                  <a:gd name="T19" fmla="*/ 35 h 222"/>
                  <a:gd name="T20" fmla="*/ 113 w 168"/>
                  <a:gd name="T21" fmla="*/ 37 h 222"/>
                  <a:gd name="T22" fmla="*/ 103 w 168"/>
                  <a:gd name="T23" fmla="*/ 42 h 222"/>
                  <a:gd name="T24" fmla="*/ 100 w 168"/>
                  <a:gd name="T25" fmla="*/ 44 h 222"/>
                  <a:gd name="T26" fmla="*/ 87 w 168"/>
                  <a:gd name="T27" fmla="*/ 51 h 222"/>
                  <a:gd name="T28" fmla="*/ 86 w 168"/>
                  <a:gd name="T29" fmla="*/ 51 h 222"/>
                  <a:gd name="T30" fmla="*/ 73 w 168"/>
                  <a:gd name="T31" fmla="*/ 58 h 222"/>
                  <a:gd name="T32" fmla="*/ 69 w 168"/>
                  <a:gd name="T33" fmla="*/ 60 h 222"/>
                  <a:gd name="T34" fmla="*/ 57 w 168"/>
                  <a:gd name="T35" fmla="*/ 65 h 222"/>
                  <a:gd name="T36" fmla="*/ 53 w 168"/>
                  <a:gd name="T37" fmla="*/ 67 h 222"/>
                  <a:gd name="T38" fmla="*/ 46 w 168"/>
                  <a:gd name="T39" fmla="*/ 70 h 222"/>
                  <a:gd name="T40" fmla="*/ 41 w 168"/>
                  <a:gd name="T41" fmla="*/ 73 h 222"/>
                  <a:gd name="T42" fmla="*/ 33 w 168"/>
                  <a:gd name="T43" fmla="*/ 76 h 222"/>
                  <a:gd name="T44" fmla="*/ 28 w 168"/>
                  <a:gd name="T45" fmla="*/ 78 h 222"/>
                  <a:gd name="T46" fmla="*/ 19 w 168"/>
                  <a:gd name="T47" fmla="*/ 82 h 222"/>
                  <a:gd name="T48" fmla="*/ 14 w 168"/>
                  <a:gd name="T49" fmla="*/ 84 h 222"/>
                  <a:gd name="T50" fmla="*/ 0 w 168"/>
                  <a:gd name="T51" fmla="*/ 89 h 222"/>
                  <a:gd name="T52" fmla="*/ 0 w 168"/>
                  <a:gd name="T53" fmla="*/ 222 h 222"/>
                  <a:gd name="T54" fmla="*/ 14 w 168"/>
                  <a:gd name="T55" fmla="*/ 216 h 222"/>
                  <a:gd name="T56" fmla="*/ 19 w 168"/>
                  <a:gd name="T57" fmla="*/ 214 h 222"/>
                  <a:gd name="T58" fmla="*/ 28 w 168"/>
                  <a:gd name="T59" fmla="*/ 211 h 222"/>
                  <a:gd name="T60" fmla="*/ 33 w 168"/>
                  <a:gd name="T61" fmla="*/ 208 h 222"/>
                  <a:gd name="T62" fmla="*/ 41 w 168"/>
                  <a:gd name="T63" fmla="*/ 205 h 222"/>
                  <a:gd name="T64" fmla="*/ 46 w 168"/>
                  <a:gd name="T65" fmla="*/ 203 h 222"/>
                  <a:gd name="T66" fmla="*/ 53 w 168"/>
                  <a:gd name="T67" fmla="*/ 200 h 222"/>
                  <a:gd name="T68" fmla="*/ 55 w 168"/>
                  <a:gd name="T69" fmla="*/ 199 h 222"/>
                  <a:gd name="T70" fmla="*/ 57 w 168"/>
                  <a:gd name="T71" fmla="*/ 198 h 222"/>
                  <a:gd name="T72" fmla="*/ 69 w 168"/>
                  <a:gd name="T73" fmla="*/ 193 h 222"/>
                  <a:gd name="T74" fmla="*/ 73 w 168"/>
                  <a:gd name="T75" fmla="*/ 191 h 222"/>
                  <a:gd name="T76" fmla="*/ 86 w 168"/>
                  <a:gd name="T77" fmla="*/ 184 h 222"/>
                  <a:gd name="T78" fmla="*/ 87 w 168"/>
                  <a:gd name="T79" fmla="*/ 184 h 222"/>
                  <a:gd name="T80" fmla="*/ 100 w 168"/>
                  <a:gd name="T81" fmla="*/ 177 h 222"/>
                  <a:gd name="T82" fmla="*/ 103 w 168"/>
                  <a:gd name="T83" fmla="*/ 175 h 222"/>
                  <a:gd name="T84" fmla="*/ 113 w 168"/>
                  <a:gd name="T85" fmla="*/ 170 h 222"/>
                  <a:gd name="T86" fmla="*/ 115 w 168"/>
                  <a:gd name="T87" fmla="*/ 168 h 222"/>
                  <a:gd name="T88" fmla="*/ 116 w 168"/>
                  <a:gd name="T89" fmla="*/ 168 h 222"/>
                  <a:gd name="T90" fmla="*/ 127 w 168"/>
                  <a:gd name="T91" fmla="*/ 161 h 222"/>
                  <a:gd name="T92" fmla="*/ 128 w 168"/>
                  <a:gd name="T93" fmla="*/ 161 h 222"/>
                  <a:gd name="T94" fmla="*/ 137 w 168"/>
                  <a:gd name="T95" fmla="*/ 155 h 222"/>
                  <a:gd name="T96" fmla="*/ 141 w 168"/>
                  <a:gd name="T97" fmla="*/ 153 h 222"/>
                  <a:gd name="T98" fmla="*/ 147 w 168"/>
                  <a:gd name="T99" fmla="*/ 148 h 222"/>
                  <a:gd name="T100" fmla="*/ 151 w 168"/>
                  <a:gd name="T101" fmla="*/ 146 h 222"/>
                  <a:gd name="T102" fmla="*/ 157 w 168"/>
                  <a:gd name="T103" fmla="*/ 141 h 222"/>
                  <a:gd name="T104" fmla="*/ 159 w 168"/>
                  <a:gd name="T105" fmla="*/ 140 h 222"/>
                  <a:gd name="T106" fmla="*/ 160 w 168"/>
                  <a:gd name="T107" fmla="*/ 139 h 222"/>
                  <a:gd name="T108" fmla="*/ 168 w 168"/>
                  <a:gd name="T109" fmla="*/ 133 h 222"/>
                  <a:gd name="T110" fmla="*/ 168 w 168"/>
                  <a:gd name="T11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222">
                    <a:moveTo>
                      <a:pt x="168" y="0"/>
                    </a:moveTo>
                    <a:cubicBezTo>
                      <a:pt x="166" y="2"/>
                      <a:pt x="163" y="4"/>
                      <a:pt x="160" y="7"/>
                    </a:cubicBezTo>
                    <a:cubicBezTo>
                      <a:pt x="159" y="7"/>
                      <a:pt x="158" y="8"/>
                      <a:pt x="157" y="8"/>
                    </a:cubicBezTo>
                    <a:cubicBezTo>
                      <a:pt x="155" y="10"/>
                      <a:pt x="153" y="12"/>
                      <a:pt x="151" y="13"/>
                    </a:cubicBezTo>
                    <a:cubicBezTo>
                      <a:pt x="150" y="14"/>
                      <a:pt x="148" y="15"/>
                      <a:pt x="147" y="16"/>
                    </a:cubicBezTo>
                    <a:cubicBezTo>
                      <a:pt x="145" y="17"/>
                      <a:pt x="143" y="19"/>
                      <a:pt x="141" y="20"/>
                    </a:cubicBezTo>
                    <a:cubicBezTo>
                      <a:pt x="139" y="21"/>
                      <a:pt x="138" y="22"/>
                      <a:pt x="137" y="22"/>
                    </a:cubicBezTo>
                    <a:cubicBezTo>
                      <a:pt x="134" y="24"/>
                      <a:pt x="131" y="26"/>
                      <a:pt x="128" y="28"/>
                    </a:cubicBezTo>
                    <a:cubicBezTo>
                      <a:pt x="127" y="29"/>
                      <a:pt x="127" y="29"/>
                      <a:pt x="127" y="29"/>
                    </a:cubicBezTo>
                    <a:cubicBezTo>
                      <a:pt x="123" y="31"/>
                      <a:pt x="120" y="33"/>
                      <a:pt x="116" y="35"/>
                    </a:cubicBezTo>
                    <a:cubicBezTo>
                      <a:pt x="115" y="36"/>
                      <a:pt x="114" y="36"/>
                      <a:pt x="113" y="37"/>
                    </a:cubicBezTo>
                    <a:cubicBezTo>
                      <a:pt x="110" y="39"/>
                      <a:pt x="107" y="41"/>
                      <a:pt x="103" y="42"/>
                    </a:cubicBezTo>
                    <a:cubicBezTo>
                      <a:pt x="102" y="43"/>
                      <a:pt x="101" y="44"/>
                      <a:pt x="100" y="44"/>
                    </a:cubicBezTo>
                    <a:cubicBezTo>
                      <a:pt x="95" y="47"/>
                      <a:pt x="91" y="49"/>
                      <a:pt x="87" y="51"/>
                    </a:cubicBezTo>
                    <a:cubicBezTo>
                      <a:pt x="86" y="51"/>
                      <a:pt x="86" y="51"/>
                      <a:pt x="86" y="51"/>
                    </a:cubicBezTo>
                    <a:cubicBezTo>
                      <a:pt x="82" y="54"/>
                      <a:pt x="77" y="56"/>
                      <a:pt x="73" y="58"/>
                    </a:cubicBezTo>
                    <a:cubicBezTo>
                      <a:pt x="71" y="59"/>
                      <a:pt x="70" y="59"/>
                      <a:pt x="69" y="60"/>
                    </a:cubicBezTo>
                    <a:cubicBezTo>
                      <a:pt x="65" y="62"/>
                      <a:pt x="61" y="64"/>
                      <a:pt x="57" y="65"/>
                    </a:cubicBezTo>
                    <a:cubicBezTo>
                      <a:pt x="56" y="66"/>
                      <a:pt x="55" y="66"/>
                      <a:pt x="53" y="67"/>
                    </a:cubicBezTo>
                    <a:cubicBezTo>
                      <a:pt x="51" y="68"/>
                      <a:pt x="49" y="69"/>
                      <a:pt x="46" y="70"/>
                    </a:cubicBezTo>
                    <a:cubicBezTo>
                      <a:pt x="44" y="71"/>
                      <a:pt x="43" y="72"/>
                      <a:pt x="41" y="73"/>
                    </a:cubicBezTo>
                    <a:cubicBezTo>
                      <a:pt x="38" y="74"/>
                      <a:pt x="36" y="75"/>
                      <a:pt x="33" y="76"/>
                    </a:cubicBezTo>
                    <a:cubicBezTo>
                      <a:pt x="31" y="77"/>
                      <a:pt x="30" y="77"/>
                      <a:pt x="28" y="78"/>
                    </a:cubicBezTo>
                    <a:cubicBezTo>
                      <a:pt x="25" y="79"/>
                      <a:pt x="22" y="81"/>
                      <a:pt x="19" y="82"/>
                    </a:cubicBezTo>
                    <a:cubicBezTo>
                      <a:pt x="17" y="82"/>
                      <a:pt x="16" y="83"/>
                      <a:pt x="14" y="84"/>
                    </a:cubicBezTo>
                    <a:cubicBezTo>
                      <a:pt x="10" y="85"/>
                      <a:pt x="5" y="87"/>
                      <a:pt x="0" y="89"/>
                    </a:cubicBezTo>
                    <a:cubicBezTo>
                      <a:pt x="0" y="222"/>
                      <a:pt x="0" y="222"/>
                      <a:pt x="0" y="222"/>
                    </a:cubicBezTo>
                    <a:cubicBezTo>
                      <a:pt x="5" y="220"/>
                      <a:pt x="10" y="218"/>
                      <a:pt x="14" y="216"/>
                    </a:cubicBezTo>
                    <a:cubicBezTo>
                      <a:pt x="16" y="215"/>
                      <a:pt x="17" y="215"/>
                      <a:pt x="19" y="214"/>
                    </a:cubicBezTo>
                    <a:cubicBezTo>
                      <a:pt x="22" y="213"/>
                      <a:pt x="25" y="212"/>
                      <a:pt x="28" y="211"/>
                    </a:cubicBezTo>
                    <a:cubicBezTo>
                      <a:pt x="30" y="210"/>
                      <a:pt x="31" y="209"/>
                      <a:pt x="33" y="208"/>
                    </a:cubicBezTo>
                    <a:cubicBezTo>
                      <a:pt x="36" y="207"/>
                      <a:pt x="38" y="206"/>
                      <a:pt x="41" y="205"/>
                    </a:cubicBezTo>
                    <a:cubicBezTo>
                      <a:pt x="43" y="204"/>
                      <a:pt x="44" y="204"/>
                      <a:pt x="46" y="203"/>
                    </a:cubicBezTo>
                    <a:cubicBezTo>
                      <a:pt x="49" y="202"/>
                      <a:pt x="51" y="201"/>
                      <a:pt x="53" y="200"/>
                    </a:cubicBezTo>
                    <a:cubicBezTo>
                      <a:pt x="54" y="199"/>
                      <a:pt x="54" y="199"/>
                      <a:pt x="55" y="199"/>
                    </a:cubicBezTo>
                    <a:cubicBezTo>
                      <a:pt x="56" y="199"/>
                      <a:pt x="56" y="198"/>
                      <a:pt x="57" y="198"/>
                    </a:cubicBezTo>
                    <a:cubicBezTo>
                      <a:pt x="61" y="196"/>
                      <a:pt x="65" y="194"/>
                      <a:pt x="69" y="193"/>
                    </a:cubicBezTo>
                    <a:cubicBezTo>
                      <a:pt x="70" y="192"/>
                      <a:pt x="71" y="191"/>
                      <a:pt x="73" y="191"/>
                    </a:cubicBezTo>
                    <a:cubicBezTo>
                      <a:pt x="77" y="188"/>
                      <a:pt x="82" y="186"/>
                      <a:pt x="86" y="184"/>
                    </a:cubicBezTo>
                    <a:cubicBezTo>
                      <a:pt x="87" y="184"/>
                      <a:pt x="87" y="184"/>
                      <a:pt x="87" y="184"/>
                    </a:cubicBezTo>
                    <a:cubicBezTo>
                      <a:pt x="91" y="181"/>
                      <a:pt x="95" y="179"/>
                      <a:pt x="100" y="177"/>
                    </a:cubicBezTo>
                    <a:cubicBezTo>
                      <a:pt x="101" y="176"/>
                      <a:pt x="102" y="176"/>
                      <a:pt x="103" y="175"/>
                    </a:cubicBezTo>
                    <a:cubicBezTo>
                      <a:pt x="107" y="173"/>
                      <a:pt x="110" y="171"/>
                      <a:pt x="113" y="170"/>
                    </a:cubicBezTo>
                    <a:cubicBezTo>
                      <a:pt x="114" y="169"/>
                      <a:pt x="114" y="169"/>
                      <a:pt x="115" y="168"/>
                    </a:cubicBezTo>
                    <a:cubicBezTo>
                      <a:pt x="116" y="168"/>
                      <a:pt x="116" y="168"/>
                      <a:pt x="116" y="168"/>
                    </a:cubicBezTo>
                    <a:cubicBezTo>
                      <a:pt x="120" y="166"/>
                      <a:pt x="123" y="163"/>
                      <a:pt x="127" y="161"/>
                    </a:cubicBezTo>
                    <a:cubicBezTo>
                      <a:pt x="128" y="161"/>
                      <a:pt x="128" y="161"/>
                      <a:pt x="128" y="161"/>
                    </a:cubicBezTo>
                    <a:cubicBezTo>
                      <a:pt x="131" y="159"/>
                      <a:pt x="134" y="157"/>
                      <a:pt x="137" y="155"/>
                    </a:cubicBezTo>
                    <a:cubicBezTo>
                      <a:pt x="138" y="154"/>
                      <a:pt x="139" y="153"/>
                      <a:pt x="141" y="153"/>
                    </a:cubicBezTo>
                    <a:cubicBezTo>
                      <a:pt x="143" y="151"/>
                      <a:pt x="145" y="150"/>
                      <a:pt x="147" y="148"/>
                    </a:cubicBezTo>
                    <a:cubicBezTo>
                      <a:pt x="148" y="147"/>
                      <a:pt x="150" y="147"/>
                      <a:pt x="151" y="146"/>
                    </a:cubicBezTo>
                    <a:cubicBezTo>
                      <a:pt x="153" y="144"/>
                      <a:pt x="155" y="143"/>
                      <a:pt x="157" y="141"/>
                    </a:cubicBezTo>
                    <a:cubicBezTo>
                      <a:pt x="158" y="140"/>
                      <a:pt x="159" y="140"/>
                      <a:pt x="159" y="140"/>
                    </a:cubicBezTo>
                    <a:cubicBezTo>
                      <a:pt x="160" y="139"/>
                      <a:pt x="160" y="139"/>
                      <a:pt x="160" y="139"/>
                    </a:cubicBezTo>
                    <a:cubicBezTo>
                      <a:pt x="163" y="137"/>
                      <a:pt x="166" y="135"/>
                      <a:pt x="168" y="133"/>
                    </a:cubicBezTo>
                    <a:lnTo>
                      <a:pt x="168" y="0"/>
                    </a:lnTo>
                    <a:close/>
                  </a:path>
                </a:pathLst>
              </a:custGeom>
              <a:solidFill>
                <a:schemeClr val="accent5">
                  <a:lumMod val="50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2" name="Freeform 148"/>
              <p:cNvSpPr>
                <a:spLocks/>
              </p:cNvSpPr>
              <p:nvPr/>
            </p:nvSpPr>
            <p:spPr bwMode="auto">
              <a:xfrm>
                <a:off x="4308476" y="3132137"/>
                <a:ext cx="317500" cy="338138"/>
              </a:xfrm>
              <a:custGeom>
                <a:avLst/>
                <a:gdLst>
                  <a:gd name="T0" fmla="*/ 0 w 203"/>
                  <a:gd name="T1" fmla="*/ 0 h 216"/>
                  <a:gd name="T2" fmla="*/ 0 w 203"/>
                  <a:gd name="T3" fmla="*/ 133 h 216"/>
                  <a:gd name="T4" fmla="*/ 129 w 203"/>
                  <a:gd name="T5" fmla="*/ 192 h 216"/>
                  <a:gd name="T6" fmla="*/ 157 w 203"/>
                  <a:gd name="T7" fmla="*/ 202 h 216"/>
                  <a:gd name="T8" fmla="*/ 172 w 203"/>
                  <a:gd name="T9" fmla="*/ 207 h 216"/>
                  <a:gd name="T10" fmla="*/ 203 w 203"/>
                  <a:gd name="T11" fmla="*/ 216 h 216"/>
                  <a:gd name="T12" fmla="*/ 203 w 203"/>
                  <a:gd name="T13" fmla="*/ 84 h 216"/>
                  <a:gd name="T14" fmla="*/ 0 w 203"/>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16">
                    <a:moveTo>
                      <a:pt x="0" y="0"/>
                    </a:moveTo>
                    <a:cubicBezTo>
                      <a:pt x="0" y="133"/>
                      <a:pt x="0" y="133"/>
                      <a:pt x="0" y="133"/>
                    </a:cubicBezTo>
                    <a:cubicBezTo>
                      <a:pt x="35" y="153"/>
                      <a:pt x="78" y="173"/>
                      <a:pt x="129" y="192"/>
                    </a:cubicBezTo>
                    <a:cubicBezTo>
                      <a:pt x="138" y="195"/>
                      <a:pt x="147" y="198"/>
                      <a:pt x="157" y="202"/>
                    </a:cubicBezTo>
                    <a:cubicBezTo>
                      <a:pt x="162" y="203"/>
                      <a:pt x="167" y="205"/>
                      <a:pt x="172" y="207"/>
                    </a:cubicBezTo>
                    <a:cubicBezTo>
                      <a:pt x="182" y="210"/>
                      <a:pt x="192" y="213"/>
                      <a:pt x="203" y="216"/>
                    </a:cubicBezTo>
                    <a:cubicBezTo>
                      <a:pt x="203" y="84"/>
                      <a:pt x="203" y="84"/>
                      <a:pt x="203" y="84"/>
                    </a:cubicBezTo>
                    <a:cubicBezTo>
                      <a:pt x="119" y="58"/>
                      <a:pt x="51" y="30"/>
                      <a:pt x="0" y="0"/>
                    </a:cubicBezTo>
                    <a:close/>
                  </a:path>
                </a:pathLst>
              </a:custGeom>
              <a:solidFill>
                <a:schemeClr val="accent5">
                  <a:lumMod val="50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3" name="Freeform 149"/>
              <p:cNvSpPr>
                <a:spLocks/>
              </p:cNvSpPr>
              <p:nvPr/>
            </p:nvSpPr>
            <p:spPr bwMode="auto">
              <a:xfrm>
                <a:off x="7008813" y="3311525"/>
                <a:ext cx="484188" cy="295275"/>
              </a:xfrm>
              <a:custGeom>
                <a:avLst/>
                <a:gdLst>
                  <a:gd name="T0" fmla="*/ 279 w 310"/>
                  <a:gd name="T1" fmla="*/ 8 h 188"/>
                  <a:gd name="T2" fmla="*/ 273 w 310"/>
                  <a:gd name="T3" fmla="*/ 9 h 188"/>
                  <a:gd name="T4" fmla="*/ 239 w 310"/>
                  <a:gd name="T5" fmla="*/ 16 h 188"/>
                  <a:gd name="T6" fmla="*/ 230 w 310"/>
                  <a:gd name="T7" fmla="*/ 18 h 188"/>
                  <a:gd name="T8" fmla="*/ 205 w 310"/>
                  <a:gd name="T9" fmla="*/ 23 h 188"/>
                  <a:gd name="T10" fmla="*/ 192 w 310"/>
                  <a:gd name="T11" fmla="*/ 25 h 188"/>
                  <a:gd name="T12" fmla="*/ 168 w 310"/>
                  <a:gd name="T13" fmla="*/ 30 h 188"/>
                  <a:gd name="T14" fmla="*/ 156 w 310"/>
                  <a:gd name="T15" fmla="*/ 32 h 188"/>
                  <a:gd name="T16" fmla="*/ 127 w 310"/>
                  <a:gd name="T17" fmla="*/ 37 h 188"/>
                  <a:gd name="T18" fmla="*/ 120 w 310"/>
                  <a:gd name="T19" fmla="*/ 38 h 188"/>
                  <a:gd name="T20" fmla="*/ 84 w 310"/>
                  <a:gd name="T21" fmla="*/ 43 h 188"/>
                  <a:gd name="T22" fmla="*/ 74 w 310"/>
                  <a:gd name="T23" fmla="*/ 45 h 188"/>
                  <a:gd name="T24" fmla="*/ 46 w 310"/>
                  <a:gd name="T25" fmla="*/ 49 h 188"/>
                  <a:gd name="T26" fmla="*/ 36 w 310"/>
                  <a:gd name="T27" fmla="*/ 50 h 188"/>
                  <a:gd name="T28" fmla="*/ 0 w 310"/>
                  <a:gd name="T29" fmla="*/ 55 h 188"/>
                  <a:gd name="T30" fmla="*/ 0 w 310"/>
                  <a:gd name="T31" fmla="*/ 188 h 188"/>
                  <a:gd name="T32" fmla="*/ 36 w 310"/>
                  <a:gd name="T33" fmla="*/ 183 h 188"/>
                  <a:gd name="T34" fmla="*/ 46 w 310"/>
                  <a:gd name="T35" fmla="*/ 182 h 188"/>
                  <a:gd name="T36" fmla="*/ 55 w 310"/>
                  <a:gd name="T37" fmla="*/ 180 h 188"/>
                  <a:gd name="T38" fmla="*/ 74 w 310"/>
                  <a:gd name="T39" fmla="*/ 177 h 188"/>
                  <a:gd name="T40" fmla="*/ 84 w 310"/>
                  <a:gd name="T41" fmla="*/ 176 h 188"/>
                  <a:gd name="T42" fmla="*/ 120 w 310"/>
                  <a:gd name="T43" fmla="*/ 170 h 188"/>
                  <a:gd name="T44" fmla="*/ 127 w 310"/>
                  <a:gd name="T45" fmla="*/ 169 h 188"/>
                  <a:gd name="T46" fmla="*/ 156 w 310"/>
                  <a:gd name="T47" fmla="*/ 164 h 188"/>
                  <a:gd name="T48" fmla="*/ 168 w 310"/>
                  <a:gd name="T49" fmla="*/ 162 h 188"/>
                  <a:gd name="T50" fmla="*/ 192 w 310"/>
                  <a:gd name="T51" fmla="*/ 158 h 188"/>
                  <a:gd name="T52" fmla="*/ 205 w 310"/>
                  <a:gd name="T53" fmla="*/ 155 h 188"/>
                  <a:gd name="T54" fmla="*/ 230 w 310"/>
                  <a:gd name="T55" fmla="*/ 151 h 188"/>
                  <a:gd name="T56" fmla="*/ 239 w 310"/>
                  <a:gd name="T57" fmla="*/ 149 h 188"/>
                  <a:gd name="T58" fmla="*/ 273 w 310"/>
                  <a:gd name="T59" fmla="*/ 141 h 188"/>
                  <a:gd name="T60" fmla="*/ 279 w 310"/>
                  <a:gd name="T61" fmla="*/ 140 h 188"/>
                  <a:gd name="T62" fmla="*/ 301 w 310"/>
                  <a:gd name="T63" fmla="*/ 135 h 188"/>
                  <a:gd name="T64" fmla="*/ 310 w 310"/>
                  <a:gd name="T65" fmla="*/ 133 h 188"/>
                  <a:gd name="T66" fmla="*/ 310 w 310"/>
                  <a:gd name="T67" fmla="*/ 0 h 188"/>
                  <a:gd name="T68" fmla="*/ 279 w 310"/>
                  <a:gd name="T69"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188">
                    <a:moveTo>
                      <a:pt x="279" y="8"/>
                    </a:moveTo>
                    <a:cubicBezTo>
                      <a:pt x="277" y="8"/>
                      <a:pt x="275" y="8"/>
                      <a:pt x="273" y="9"/>
                    </a:cubicBezTo>
                    <a:cubicBezTo>
                      <a:pt x="262" y="11"/>
                      <a:pt x="251" y="14"/>
                      <a:pt x="239" y="16"/>
                    </a:cubicBezTo>
                    <a:cubicBezTo>
                      <a:pt x="236" y="17"/>
                      <a:pt x="233" y="17"/>
                      <a:pt x="230" y="18"/>
                    </a:cubicBezTo>
                    <a:cubicBezTo>
                      <a:pt x="222" y="20"/>
                      <a:pt x="213" y="21"/>
                      <a:pt x="205" y="23"/>
                    </a:cubicBezTo>
                    <a:cubicBezTo>
                      <a:pt x="201" y="24"/>
                      <a:pt x="197" y="24"/>
                      <a:pt x="192" y="25"/>
                    </a:cubicBezTo>
                    <a:cubicBezTo>
                      <a:pt x="185" y="27"/>
                      <a:pt x="176" y="28"/>
                      <a:pt x="168" y="30"/>
                    </a:cubicBezTo>
                    <a:cubicBezTo>
                      <a:pt x="164" y="30"/>
                      <a:pt x="160" y="31"/>
                      <a:pt x="156" y="32"/>
                    </a:cubicBezTo>
                    <a:cubicBezTo>
                      <a:pt x="147" y="33"/>
                      <a:pt x="137" y="35"/>
                      <a:pt x="127" y="37"/>
                    </a:cubicBezTo>
                    <a:cubicBezTo>
                      <a:pt x="125" y="37"/>
                      <a:pt x="123" y="37"/>
                      <a:pt x="120" y="38"/>
                    </a:cubicBezTo>
                    <a:cubicBezTo>
                      <a:pt x="108" y="40"/>
                      <a:pt x="96" y="42"/>
                      <a:pt x="84" y="43"/>
                    </a:cubicBezTo>
                    <a:cubicBezTo>
                      <a:pt x="81" y="44"/>
                      <a:pt x="77" y="44"/>
                      <a:pt x="74" y="45"/>
                    </a:cubicBezTo>
                    <a:cubicBezTo>
                      <a:pt x="64" y="46"/>
                      <a:pt x="55" y="48"/>
                      <a:pt x="46" y="49"/>
                    </a:cubicBezTo>
                    <a:cubicBezTo>
                      <a:pt x="42" y="49"/>
                      <a:pt x="39" y="50"/>
                      <a:pt x="36" y="50"/>
                    </a:cubicBezTo>
                    <a:cubicBezTo>
                      <a:pt x="24" y="52"/>
                      <a:pt x="12" y="53"/>
                      <a:pt x="0" y="55"/>
                    </a:cubicBezTo>
                    <a:cubicBezTo>
                      <a:pt x="0" y="188"/>
                      <a:pt x="0" y="188"/>
                      <a:pt x="0" y="188"/>
                    </a:cubicBezTo>
                    <a:cubicBezTo>
                      <a:pt x="12" y="186"/>
                      <a:pt x="24" y="184"/>
                      <a:pt x="36" y="183"/>
                    </a:cubicBezTo>
                    <a:cubicBezTo>
                      <a:pt x="39" y="182"/>
                      <a:pt x="42" y="182"/>
                      <a:pt x="46" y="182"/>
                    </a:cubicBezTo>
                    <a:cubicBezTo>
                      <a:pt x="49" y="181"/>
                      <a:pt x="52" y="181"/>
                      <a:pt x="55" y="180"/>
                    </a:cubicBezTo>
                    <a:cubicBezTo>
                      <a:pt x="61" y="179"/>
                      <a:pt x="67" y="178"/>
                      <a:pt x="74" y="177"/>
                    </a:cubicBezTo>
                    <a:cubicBezTo>
                      <a:pt x="77" y="177"/>
                      <a:pt x="81" y="176"/>
                      <a:pt x="84" y="176"/>
                    </a:cubicBezTo>
                    <a:cubicBezTo>
                      <a:pt x="96" y="174"/>
                      <a:pt x="108" y="172"/>
                      <a:pt x="120" y="170"/>
                    </a:cubicBezTo>
                    <a:cubicBezTo>
                      <a:pt x="123" y="170"/>
                      <a:pt x="125" y="170"/>
                      <a:pt x="127" y="169"/>
                    </a:cubicBezTo>
                    <a:cubicBezTo>
                      <a:pt x="137" y="168"/>
                      <a:pt x="147" y="166"/>
                      <a:pt x="156" y="164"/>
                    </a:cubicBezTo>
                    <a:cubicBezTo>
                      <a:pt x="160" y="164"/>
                      <a:pt x="164" y="163"/>
                      <a:pt x="168" y="162"/>
                    </a:cubicBezTo>
                    <a:cubicBezTo>
                      <a:pt x="176" y="161"/>
                      <a:pt x="185" y="159"/>
                      <a:pt x="192" y="158"/>
                    </a:cubicBezTo>
                    <a:cubicBezTo>
                      <a:pt x="197" y="157"/>
                      <a:pt x="201" y="156"/>
                      <a:pt x="205" y="155"/>
                    </a:cubicBezTo>
                    <a:cubicBezTo>
                      <a:pt x="213" y="154"/>
                      <a:pt x="222" y="152"/>
                      <a:pt x="230" y="151"/>
                    </a:cubicBezTo>
                    <a:cubicBezTo>
                      <a:pt x="233" y="150"/>
                      <a:pt x="236" y="149"/>
                      <a:pt x="239" y="149"/>
                    </a:cubicBezTo>
                    <a:cubicBezTo>
                      <a:pt x="251" y="146"/>
                      <a:pt x="262" y="144"/>
                      <a:pt x="273" y="141"/>
                    </a:cubicBezTo>
                    <a:cubicBezTo>
                      <a:pt x="275" y="141"/>
                      <a:pt x="277" y="141"/>
                      <a:pt x="279" y="140"/>
                    </a:cubicBezTo>
                    <a:cubicBezTo>
                      <a:pt x="286" y="138"/>
                      <a:pt x="294" y="137"/>
                      <a:pt x="301" y="135"/>
                    </a:cubicBezTo>
                    <a:cubicBezTo>
                      <a:pt x="304" y="134"/>
                      <a:pt x="307" y="134"/>
                      <a:pt x="310" y="133"/>
                    </a:cubicBezTo>
                    <a:cubicBezTo>
                      <a:pt x="310" y="0"/>
                      <a:pt x="310" y="0"/>
                      <a:pt x="310" y="0"/>
                    </a:cubicBezTo>
                    <a:cubicBezTo>
                      <a:pt x="300" y="3"/>
                      <a:pt x="290" y="5"/>
                      <a:pt x="279" y="8"/>
                    </a:cubicBezTo>
                    <a:close/>
                  </a:path>
                </a:pathLst>
              </a:custGeom>
              <a:solidFill>
                <a:schemeClr val="accent5">
                  <a:lumMod val="50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4" name="Freeform 150"/>
              <p:cNvSpPr>
                <a:spLocks/>
              </p:cNvSpPr>
              <p:nvPr/>
            </p:nvSpPr>
            <p:spPr bwMode="auto">
              <a:xfrm>
                <a:off x="4983163" y="3349625"/>
                <a:ext cx="517525" cy="277813"/>
              </a:xfrm>
              <a:custGeom>
                <a:avLst/>
                <a:gdLst>
                  <a:gd name="T0" fmla="*/ 288 w 331"/>
                  <a:gd name="T1" fmla="*/ 41 h 178"/>
                  <a:gd name="T2" fmla="*/ 239 w 331"/>
                  <a:gd name="T3" fmla="*/ 36 h 178"/>
                  <a:gd name="T4" fmla="*/ 224 w 331"/>
                  <a:gd name="T5" fmla="*/ 34 h 178"/>
                  <a:gd name="T6" fmla="*/ 189 w 331"/>
                  <a:gd name="T7" fmla="*/ 30 h 178"/>
                  <a:gd name="T8" fmla="*/ 167 w 331"/>
                  <a:gd name="T9" fmla="*/ 27 h 178"/>
                  <a:gd name="T10" fmla="*/ 157 w 331"/>
                  <a:gd name="T11" fmla="*/ 25 h 178"/>
                  <a:gd name="T12" fmla="*/ 121 w 331"/>
                  <a:gd name="T13" fmla="*/ 20 h 178"/>
                  <a:gd name="T14" fmla="*/ 116 w 331"/>
                  <a:gd name="T15" fmla="*/ 19 h 178"/>
                  <a:gd name="T16" fmla="*/ 84 w 331"/>
                  <a:gd name="T17" fmla="*/ 15 h 178"/>
                  <a:gd name="T18" fmla="*/ 74 w 331"/>
                  <a:gd name="T19" fmla="*/ 13 h 178"/>
                  <a:gd name="T20" fmla="*/ 48 w 331"/>
                  <a:gd name="T21" fmla="*/ 8 h 178"/>
                  <a:gd name="T22" fmla="*/ 36 w 331"/>
                  <a:gd name="T23" fmla="*/ 6 h 178"/>
                  <a:gd name="T24" fmla="*/ 0 w 331"/>
                  <a:gd name="T25" fmla="*/ 0 h 178"/>
                  <a:gd name="T26" fmla="*/ 0 w 331"/>
                  <a:gd name="T27" fmla="*/ 132 h 178"/>
                  <a:gd name="T28" fmla="*/ 36 w 331"/>
                  <a:gd name="T29" fmla="*/ 139 h 178"/>
                  <a:gd name="T30" fmla="*/ 48 w 331"/>
                  <a:gd name="T31" fmla="*/ 141 h 178"/>
                  <a:gd name="T32" fmla="*/ 65 w 331"/>
                  <a:gd name="T33" fmla="*/ 144 h 178"/>
                  <a:gd name="T34" fmla="*/ 74 w 331"/>
                  <a:gd name="T35" fmla="*/ 145 h 178"/>
                  <a:gd name="T36" fmla="*/ 84 w 331"/>
                  <a:gd name="T37" fmla="*/ 147 h 178"/>
                  <a:gd name="T38" fmla="*/ 116 w 331"/>
                  <a:gd name="T39" fmla="*/ 152 h 178"/>
                  <a:gd name="T40" fmla="*/ 121 w 331"/>
                  <a:gd name="T41" fmla="*/ 153 h 178"/>
                  <a:gd name="T42" fmla="*/ 157 w 331"/>
                  <a:gd name="T43" fmla="*/ 158 h 178"/>
                  <a:gd name="T44" fmla="*/ 167 w 331"/>
                  <a:gd name="T45" fmla="*/ 159 h 178"/>
                  <a:gd name="T46" fmla="*/ 181 w 331"/>
                  <a:gd name="T47" fmla="*/ 161 h 178"/>
                  <a:gd name="T48" fmla="*/ 189 w 331"/>
                  <a:gd name="T49" fmla="*/ 162 h 178"/>
                  <a:gd name="T50" fmla="*/ 224 w 331"/>
                  <a:gd name="T51" fmla="*/ 166 h 178"/>
                  <a:gd name="T52" fmla="*/ 239 w 331"/>
                  <a:gd name="T53" fmla="*/ 168 h 178"/>
                  <a:gd name="T54" fmla="*/ 288 w 331"/>
                  <a:gd name="T55" fmla="*/ 173 h 178"/>
                  <a:gd name="T56" fmla="*/ 288 w 331"/>
                  <a:gd name="T57" fmla="*/ 173 h 178"/>
                  <a:gd name="T58" fmla="*/ 331 w 331"/>
                  <a:gd name="T59" fmla="*/ 178 h 178"/>
                  <a:gd name="T60" fmla="*/ 331 w 331"/>
                  <a:gd name="T61" fmla="*/ 45 h 178"/>
                  <a:gd name="T62" fmla="*/ 288 w 331"/>
                  <a:gd name="T63" fmla="*/ 4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1" h="178">
                    <a:moveTo>
                      <a:pt x="288" y="41"/>
                    </a:moveTo>
                    <a:cubicBezTo>
                      <a:pt x="271" y="39"/>
                      <a:pt x="255" y="37"/>
                      <a:pt x="239" y="36"/>
                    </a:cubicBezTo>
                    <a:cubicBezTo>
                      <a:pt x="234" y="35"/>
                      <a:pt x="229" y="34"/>
                      <a:pt x="224" y="34"/>
                    </a:cubicBezTo>
                    <a:cubicBezTo>
                      <a:pt x="212" y="32"/>
                      <a:pt x="201" y="31"/>
                      <a:pt x="189" y="30"/>
                    </a:cubicBezTo>
                    <a:cubicBezTo>
                      <a:pt x="182" y="29"/>
                      <a:pt x="174" y="28"/>
                      <a:pt x="167" y="27"/>
                    </a:cubicBezTo>
                    <a:cubicBezTo>
                      <a:pt x="164" y="26"/>
                      <a:pt x="161" y="26"/>
                      <a:pt x="157" y="25"/>
                    </a:cubicBezTo>
                    <a:cubicBezTo>
                      <a:pt x="145" y="24"/>
                      <a:pt x="133" y="22"/>
                      <a:pt x="121" y="20"/>
                    </a:cubicBezTo>
                    <a:cubicBezTo>
                      <a:pt x="119" y="20"/>
                      <a:pt x="118" y="20"/>
                      <a:pt x="116" y="19"/>
                    </a:cubicBezTo>
                    <a:cubicBezTo>
                      <a:pt x="106" y="18"/>
                      <a:pt x="95" y="16"/>
                      <a:pt x="84" y="15"/>
                    </a:cubicBezTo>
                    <a:cubicBezTo>
                      <a:pt x="81" y="14"/>
                      <a:pt x="78" y="13"/>
                      <a:pt x="74" y="13"/>
                    </a:cubicBezTo>
                    <a:cubicBezTo>
                      <a:pt x="66" y="11"/>
                      <a:pt x="57" y="10"/>
                      <a:pt x="48" y="8"/>
                    </a:cubicBezTo>
                    <a:cubicBezTo>
                      <a:pt x="44" y="8"/>
                      <a:pt x="40" y="7"/>
                      <a:pt x="36" y="6"/>
                    </a:cubicBezTo>
                    <a:cubicBezTo>
                      <a:pt x="24" y="4"/>
                      <a:pt x="12" y="2"/>
                      <a:pt x="0" y="0"/>
                    </a:cubicBezTo>
                    <a:cubicBezTo>
                      <a:pt x="0" y="132"/>
                      <a:pt x="0" y="132"/>
                      <a:pt x="0" y="132"/>
                    </a:cubicBezTo>
                    <a:cubicBezTo>
                      <a:pt x="12" y="135"/>
                      <a:pt x="24" y="137"/>
                      <a:pt x="36" y="139"/>
                    </a:cubicBezTo>
                    <a:cubicBezTo>
                      <a:pt x="40" y="140"/>
                      <a:pt x="44" y="140"/>
                      <a:pt x="48" y="141"/>
                    </a:cubicBezTo>
                    <a:cubicBezTo>
                      <a:pt x="54" y="142"/>
                      <a:pt x="59" y="143"/>
                      <a:pt x="65" y="144"/>
                    </a:cubicBezTo>
                    <a:cubicBezTo>
                      <a:pt x="68" y="144"/>
                      <a:pt x="71" y="145"/>
                      <a:pt x="74" y="145"/>
                    </a:cubicBezTo>
                    <a:cubicBezTo>
                      <a:pt x="78" y="146"/>
                      <a:pt x="81" y="147"/>
                      <a:pt x="84" y="147"/>
                    </a:cubicBezTo>
                    <a:cubicBezTo>
                      <a:pt x="95" y="149"/>
                      <a:pt x="106" y="150"/>
                      <a:pt x="116" y="152"/>
                    </a:cubicBezTo>
                    <a:cubicBezTo>
                      <a:pt x="118" y="152"/>
                      <a:pt x="119" y="152"/>
                      <a:pt x="121" y="153"/>
                    </a:cubicBezTo>
                    <a:cubicBezTo>
                      <a:pt x="133" y="154"/>
                      <a:pt x="145" y="156"/>
                      <a:pt x="157" y="158"/>
                    </a:cubicBezTo>
                    <a:cubicBezTo>
                      <a:pt x="161" y="158"/>
                      <a:pt x="164" y="159"/>
                      <a:pt x="167" y="159"/>
                    </a:cubicBezTo>
                    <a:cubicBezTo>
                      <a:pt x="172" y="160"/>
                      <a:pt x="176" y="160"/>
                      <a:pt x="181" y="161"/>
                    </a:cubicBezTo>
                    <a:cubicBezTo>
                      <a:pt x="183" y="161"/>
                      <a:pt x="186" y="162"/>
                      <a:pt x="189" y="162"/>
                    </a:cubicBezTo>
                    <a:cubicBezTo>
                      <a:pt x="201" y="164"/>
                      <a:pt x="212" y="165"/>
                      <a:pt x="224" y="166"/>
                    </a:cubicBezTo>
                    <a:cubicBezTo>
                      <a:pt x="229" y="167"/>
                      <a:pt x="234" y="168"/>
                      <a:pt x="239" y="168"/>
                    </a:cubicBezTo>
                    <a:cubicBezTo>
                      <a:pt x="255" y="170"/>
                      <a:pt x="271" y="172"/>
                      <a:pt x="288" y="173"/>
                    </a:cubicBezTo>
                    <a:cubicBezTo>
                      <a:pt x="288" y="173"/>
                      <a:pt x="288" y="173"/>
                      <a:pt x="288" y="173"/>
                    </a:cubicBezTo>
                    <a:cubicBezTo>
                      <a:pt x="302" y="175"/>
                      <a:pt x="316" y="176"/>
                      <a:pt x="331" y="178"/>
                    </a:cubicBezTo>
                    <a:cubicBezTo>
                      <a:pt x="331" y="45"/>
                      <a:pt x="331" y="45"/>
                      <a:pt x="331" y="45"/>
                    </a:cubicBezTo>
                    <a:cubicBezTo>
                      <a:pt x="316" y="44"/>
                      <a:pt x="302" y="42"/>
                      <a:pt x="288" y="41"/>
                    </a:cubicBezTo>
                    <a:close/>
                  </a:path>
                </a:pathLst>
              </a:custGeom>
              <a:solidFill>
                <a:schemeClr val="accent5">
                  <a:lumMod val="50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5" name="Freeform 151"/>
              <p:cNvSpPr>
                <a:spLocks/>
              </p:cNvSpPr>
              <p:nvPr/>
            </p:nvSpPr>
            <p:spPr bwMode="auto">
              <a:xfrm>
                <a:off x="5972176" y="3438525"/>
                <a:ext cx="579438" cy="217488"/>
              </a:xfrm>
              <a:custGeom>
                <a:avLst/>
                <a:gdLst>
                  <a:gd name="T0" fmla="*/ 325 w 370"/>
                  <a:gd name="T1" fmla="*/ 2 h 139"/>
                  <a:gd name="T2" fmla="*/ 319 w 370"/>
                  <a:gd name="T3" fmla="*/ 2 h 139"/>
                  <a:gd name="T4" fmla="*/ 284 w 370"/>
                  <a:gd name="T5" fmla="*/ 3 h 139"/>
                  <a:gd name="T6" fmla="*/ 272 w 370"/>
                  <a:gd name="T7" fmla="*/ 4 h 139"/>
                  <a:gd name="T8" fmla="*/ 234 w 370"/>
                  <a:gd name="T9" fmla="*/ 5 h 139"/>
                  <a:gd name="T10" fmla="*/ 231 w 370"/>
                  <a:gd name="T11" fmla="*/ 5 h 139"/>
                  <a:gd name="T12" fmla="*/ 189 w 370"/>
                  <a:gd name="T13" fmla="*/ 6 h 139"/>
                  <a:gd name="T14" fmla="*/ 180 w 370"/>
                  <a:gd name="T15" fmla="*/ 6 h 139"/>
                  <a:gd name="T16" fmla="*/ 139 w 370"/>
                  <a:gd name="T17" fmla="*/ 6 h 139"/>
                  <a:gd name="T18" fmla="*/ 138 w 370"/>
                  <a:gd name="T19" fmla="*/ 6 h 139"/>
                  <a:gd name="T20" fmla="*/ 97 w 370"/>
                  <a:gd name="T21" fmla="*/ 6 h 139"/>
                  <a:gd name="T22" fmla="*/ 89 w 370"/>
                  <a:gd name="T23" fmla="*/ 6 h 139"/>
                  <a:gd name="T24" fmla="*/ 58 w 370"/>
                  <a:gd name="T25" fmla="*/ 6 h 139"/>
                  <a:gd name="T26" fmla="*/ 43 w 370"/>
                  <a:gd name="T27" fmla="*/ 6 h 139"/>
                  <a:gd name="T28" fmla="*/ 0 w 370"/>
                  <a:gd name="T29" fmla="*/ 5 h 139"/>
                  <a:gd name="T30" fmla="*/ 0 w 370"/>
                  <a:gd name="T31" fmla="*/ 138 h 139"/>
                  <a:gd name="T32" fmla="*/ 43 w 370"/>
                  <a:gd name="T33" fmla="*/ 138 h 139"/>
                  <a:gd name="T34" fmla="*/ 58 w 370"/>
                  <a:gd name="T35" fmla="*/ 139 h 139"/>
                  <a:gd name="T36" fmla="*/ 81 w 370"/>
                  <a:gd name="T37" fmla="*/ 139 h 139"/>
                  <a:gd name="T38" fmla="*/ 89 w 370"/>
                  <a:gd name="T39" fmla="*/ 139 h 139"/>
                  <a:gd name="T40" fmla="*/ 97 w 370"/>
                  <a:gd name="T41" fmla="*/ 139 h 139"/>
                  <a:gd name="T42" fmla="*/ 138 w 370"/>
                  <a:gd name="T43" fmla="*/ 139 h 139"/>
                  <a:gd name="T44" fmla="*/ 139 w 370"/>
                  <a:gd name="T45" fmla="*/ 139 h 139"/>
                  <a:gd name="T46" fmla="*/ 180 w 370"/>
                  <a:gd name="T47" fmla="*/ 138 h 139"/>
                  <a:gd name="T48" fmla="*/ 189 w 370"/>
                  <a:gd name="T49" fmla="*/ 138 h 139"/>
                  <a:gd name="T50" fmla="*/ 198 w 370"/>
                  <a:gd name="T51" fmla="*/ 138 h 139"/>
                  <a:gd name="T52" fmla="*/ 231 w 370"/>
                  <a:gd name="T53" fmla="*/ 138 h 139"/>
                  <a:gd name="T54" fmla="*/ 234 w 370"/>
                  <a:gd name="T55" fmla="*/ 137 h 139"/>
                  <a:gd name="T56" fmla="*/ 272 w 370"/>
                  <a:gd name="T57" fmla="*/ 136 h 139"/>
                  <a:gd name="T58" fmla="*/ 284 w 370"/>
                  <a:gd name="T59" fmla="*/ 136 h 139"/>
                  <a:gd name="T60" fmla="*/ 319 w 370"/>
                  <a:gd name="T61" fmla="*/ 135 h 139"/>
                  <a:gd name="T62" fmla="*/ 325 w 370"/>
                  <a:gd name="T63" fmla="*/ 134 h 139"/>
                  <a:gd name="T64" fmla="*/ 327 w 370"/>
                  <a:gd name="T65" fmla="*/ 134 h 139"/>
                  <a:gd name="T66" fmla="*/ 370 w 370"/>
                  <a:gd name="T67" fmla="*/ 132 h 139"/>
                  <a:gd name="T68" fmla="*/ 370 w 370"/>
                  <a:gd name="T69" fmla="*/ 0 h 139"/>
                  <a:gd name="T70" fmla="*/ 325 w 370"/>
                  <a:gd name="T71" fmla="*/ 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0" h="139">
                    <a:moveTo>
                      <a:pt x="325" y="2"/>
                    </a:moveTo>
                    <a:cubicBezTo>
                      <a:pt x="323" y="2"/>
                      <a:pt x="321" y="2"/>
                      <a:pt x="319" y="2"/>
                    </a:cubicBezTo>
                    <a:cubicBezTo>
                      <a:pt x="308" y="3"/>
                      <a:pt x="296" y="3"/>
                      <a:pt x="284" y="3"/>
                    </a:cubicBezTo>
                    <a:cubicBezTo>
                      <a:pt x="280" y="4"/>
                      <a:pt x="276" y="4"/>
                      <a:pt x="272" y="4"/>
                    </a:cubicBezTo>
                    <a:cubicBezTo>
                      <a:pt x="260" y="4"/>
                      <a:pt x="247" y="5"/>
                      <a:pt x="234" y="5"/>
                    </a:cubicBezTo>
                    <a:cubicBezTo>
                      <a:pt x="233" y="5"/>
                      <a:pt x="232" y="5"/>
                      <a:pt x="231" y="5"/>
                    </a:cubicBezTo>
                    <a:cubicBezTo>
                      <a:pt x="217" y="5"/>
                      <a:pt x="203" y="6"/>
                      <a:pt x="189" y="6"/>
                    </a:cubicBezTo>
                    <a:cubicBezTo>
                      <a:pt x="186" y="6"/>
                      <a:pt x="183" y="6"/>
                      <a:pt x="180" y="6"/>
                    </a:cubicBezTo>
                    <a:cubicBezTo>
                      <a:pt x="167" y="6"/>
                      <a:pt x="153" y="6"/>
                      <a:pt x="139" y="6"/>
                    </a:cubicBezTo>
                    <a:cubicBezTo>
                      <a:pt x="138" y="6"/>
                      <a:pt x="138" y="6"/>
                      <a:pt x="138" y="6"/>
                    </a:cubicBezTo>
                    <a:cubicBezTo>
                      <a:pt x="125" y="6"/>
                      <a:pt x="111" y="6"/>
                      <a:pt x="97" y="6"/>
                    </a:cubicBezTo>
                    <a:cubicBezTo>
                      <a:pt x="95" y="6"/>
                      <a:pt x="92" y="6"/>
                      <a:pt x="89" y="6"/>
                    </a:cubicBezTo>
                    <a:cubicBezTo>
                      <a:pt x="78" y="6"/>
                      <a:pt x="68" y="6"/>
                      <a:pt x="58" y="6"/>
                    </a:cubicBezTo>
                    <a:cubicBezTo>
                      <a:pt x="53" y="6"/>
                      <a:pt x="48" y="6"/>
                      <a:pt x="43" y="6"/>
                    </a:cubicBezTo>
                    <a:cubicBezTo>
                      <a:pt x="29" y="6"/>
                      <a:pt x="14" y="5"/>
                      <a:pt x="0" y="5"/>
                    </a:cubicBezTo>
                    <a:cubicBezTo>
                      <a:pt x="0" y="138"/>
                      <a:pt x="0" y="138"/>
                      <a:pt x="0" y="138"/>
                    </a:cubicBezTo>
                    <a:cubicBezTo>
                      <a:pt x="14" y="138"/>
                      <a:pt x="29" y="138"/>
                      <a:pt x="43" y="138"/>
                    </a:cubicBezTo>
                    <a:cubicBezTo>
                      <a:pt x="48" y="138"/>
                      <a:pt x="53" y="138"/>
                      <a:pt x="58" y="139"/>
                    </a:cubicBezTo>
                    <a:cubicBezTo>
                      <a:pt x="65" y="139"/>
                      <a:pt x="73" y="139"/>
                      <a:pt x="81" y="139"/>
                    </a:cubicBezTo>
                    <a:cubicBezTo>
                      <a:pt x="83" y="139"/>
                      <a:pt x="86" y="139"/>
                      <a:pt x="89" y="139"/>
                    </a:cubicBezTo>
                    <a:cubicBezTo>
                      <a:pt x="92" y="139"/>
                      <a:pt x="95" y="139"/>
                      <a:pt x="97" y="139"/>
                    </a:cubicBezTo>
                    <a:cubicBezTo>
                      <a:pt x="111" y="139"/>
                      <a:pt x="125" y="139"/>
                      <a:pt x="138" y="139"/>
                    </a:cubicBezTo>
                    <a:cubicBezTo>
                      <a:pt x="139" y="139"/>
                      <a:pt x="139" y="139"/>
                      <a:pt x="139" y="139"/>
                    </a:cubicBezTo>
                    <a:cubicBezTo>
                      <a:pt x="153" y="139"/>
                      <a:pt x="167" y="139"/>
                      <a:pt x="180" y="138"/>
                    </a:cubicBezTo>
                    <a:cubicBezTo>
                      <a:pt x="183" y="138"/>
                      <a:pt x="186" y="138"/>
                      <a:pt x="189" y="138"/>
                    </a:cubicBezTo>
                    <a:cubicBezTo>
                      <a:pt x="192" y="138"/>
                      <a:pt x="195" y="138"/>
                      <a:pt x="198" y="138"/>
                    </a:cubicBezTo>
                    <a:cubicBezTo>
                      <a:pt x="209" y="138"/>
                      <a:pt x="220" y="138"/>
                      <a:pt x="231" y="138"/>
                    </a:cubicBezTo>
                    <a:cubicBezTo>
                      <a:pt x="232" y="137"/>
                      <a:pt x="233" y="137"/>
                      <a:pt x="234" y="137"/>
                    </a:cubicBezTo>
                    <a:cubicBezTo>
                      <a:pt x="247" y="137"/>
                      <a:pt x="260" y="137"/>
                      <a:pt x="272" y="136"/>
                    </a:cubicBezTo>
                    <a:cubicBezTo>
                      <a:pt x="276" y="136"/>
                      <a:pt x="280" y="136"/>
                      <a:pt x="284" y="136"/>
                    </a:cubicBezTo>
                    <a:cubicBezTo>
                      <a:pt x="296" y="136"/>
                      <a:pt x="308" y="135"/>
                      <a:pt x="319" y="135"/>
                    </a:cubicBezTo>
                    <a:cubicBezTo>
                      <a:pt x="321" y="134"/>
                      <a:pt x="323" y="134"/>
                      <a:pt x="325" y="134"/>
                    </a:cubicBezTo>
                    <a:cubicBezTo>
                      <a:pt x="326" y="134"/>
                      <a:pt x="326" y="134"/>
                      <a:pt x="327" y="134"/>
                    </a:cubicBezTo>
                    <a:cubicBezTo>
                      <a:pt x="341" y="134"/>
                      <a:pt x="355" y="133"/>
                      <a:pt x="370" y="132"/>
                    </a:cubicBezTo>
                    <a:cubicBezTo>
                      <a:pt x="370" y="0"/>
                      <a:pt x="370" y="0"/>
                      <a:pt x="370" y="0"/>
                    </a:cubicBezTo>
                    <a:cubicBezTo>
                      <a:pt x="355" y="0"/>
                      <a:pt x="340" y="1"/>
                      <a:pt x="325" y="2"/>
                    </a:cubicBezTo>
                    <a:close/>
                  </a:path>
                </a:pathLst>
              </a:custGeom>
              <a:solidFill>
                <a:schemeClr val="accent5">
                  <a:lumMod val="50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6" name="Freeform 152"/>
              <p:cNvSpPr>
                <a:spLocks/>
              </p:cNvSpPr>
              <p:nvPr/>
            </p:nvSpPr>
            <p:spPr bwMode="auto">
              <a:xfrm>
                <a:off x="6794501" y="2293937"/>
                <a:ext cx="88900" cy="306388"/>
              </a:xfrm>
              <a:custGeom>
                <a:avLst/>
                <a:gdLst>
                  <a:gd name="T0" fmla="*/ 6 w 57"/>
                  <a:gd name="T1" fmla="*/ 196 h 196"/>
                  <a:gd name="T2" fmla="*/ 5 w 57"/>
                  <a:gd name="T3" fmla="*/ 196 h 196"/>
                  <a:gd name="T4" fmla="*/ 0 w 57"/>
                  <a:gd name="T5" fmla="*/ 193 h 196"/>
                  <a:gd name="T6" fmla="*/ 0 w 57"/>
                  <a:gd name="T7" fmla="*/ 60 h 196"/>
                  <a:gd name="T8" fmla="*/ 1 w 57"/>
                  <a:gd name="T9" fmla="*/ 59 h 196"/>
                  <a:gd name="T10" fmla="*/ 46 w 57"/>
                  <a:gd name="T11" fmla="*/ 2 h 196"/>
                  <a:gd name="T12" fmla="*/ 51 w 57"/>
                  <a:gd name="T13" fmla="*/ 0 h 196"/>
                  <a:gd name="T14" fmla="*/ 52 w 57"/>
                  <a:gd name="T15" fmla="*/ 0 h 196"/>
                  <a:gd name="T16" fmla="*/ 57 w 57"/>
                  <a:gd name="T17" fmla="*/ 3 h 196"/>
                  <a:gd name="T18" fmla="*/ 57 w 57"/>
                  <a:gd name="T19" fmla="*/ 135 h 196"/>
                  <a:gd name="T20" fmla="*/ 56 w 57"/>
                  <a:gd name="T21" fmla="*/ 137 h 196"/>
                  <a:gd name="T22" fmla="*/ 11 w 57"/>
                  <a:gd name="T23" fmla="*/ 194 h 196"/>
                  <a:gd name="T24" fmla="*/ 6 w 57"/>
                  <a:gd name="T2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196">
                    <a:moveTo>
                      <a:pt x="6" y="196"/>
                    </a:moveTo>
                    <a:cubicBezTo>
                      <a:pt x="6" y="196"/>
                      <a:pt x="5" y="196"/>
                      <a:pt x="5" y="196"/>
                    </a:cubicBezTo>
                    <a:cubicBezTo>
                      <a:pt x="2" y="196"/>
                      <a:pt x="0" y="194"/>
                      <a:pt x="0" y="193"/>
                    </a:cubicBezTo>
                    <a:cubicBezTo>
                      <a:pt x="0" y="60"/>
                      <a:pt x="0" y="60"/>
                      <a:pt x="0" y="60"/>
                    </a:cubicBezTo>
                    <a:cubicBezTo>
                      <a:pt x="0" y="60"/>
                      <a:pt x="1" y="60"/>
                      <a:pt x="1" y="59"/>
                    </a:cubicBezTo>
                    <a:cubicBezTo>
                      <a:pt x="46" y="2"/>
                      <a:pt x="46" y="2"/>
                      <a:pt x="46" y="2"/>
                    </a:cubicBezTo>
                    <a:cubicBezTo>
                      <a:pt x="47" y="1"/>
                      <a:pt x="49" y="0"/>
                      <a:pt x="51" y="0"/>
                    </a:cubicBezTo>
                    <a:cubicBezTo>
                      <a:pt x="52" y="0"/>
                      <a:pt x="52" y="0"/>
                      <a:pt x="52" y="0"/>
                    </a:cubicBezTo>
                    <a:cubicBezTo>
                      <a:pt x="55" y="0"/>
                      <a:pt x="57" y="1"/>
                      <a:pt x="57" y="3"/>
                    </a:cubicBezTo>
                    <a:cubicBezTo>
                      <a:pt x="57" y="135"/>
                      <a:pt x="57" y="135"/>
                      <a:pt x="57" y="135"/>
                    </a:cubicBezTo>
                    <a:cubicBezTo>
                      <a:pt x="57" y="136"/>
                      <a:pt x="57" y="136"/>
                      <a:pt x="56" y="137"/>
                    </a:cubicBezTo>
                    <a:cubicBezTo>
                      <a:pt x="11" y="194"/>
                      <a:pt x="11" y="194"/>
                      <a:pt x="11" y="194"/>
                    </a:cubicBezTo>
                    <a:cubicBezTo>
                      <a:pt x="10" y="195"/>
                      <a:pt x="8" y="196"/>
                      <a:pt x="6" y="196"/>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7" name="Freeform 153"/>
              <p:cNvSpPr>
                <a:spLocks/>
              </p:cNvSpPr>
              <p:nvPr/>
            </p:nvSpPr>
            <p:spPr bwMode="auto">
              <a:xfrm>
                <a:off x="6804026" y="2293937"/>
                <a:ext cx="69850" cy="296863"/>
              </a:xfrm>
              <a:custGeom>
                <a:avLst/>
                <a:gdLst>
                  <a:gd name="T0" fmla="*/ 44 w 44"/>
                  <a:gd name="T1" fmla="*/ 0 h 187"/>
                  <a:gd name="T2" fmla="*/ 44 w 44"/>
                  <a:gd name="T3" fmla="*/ 130 h 187"/>
                  <a:gd name="T4" fmla="*/ 0 w 44"/>
                  <a:gd name="T5" fmla="*/ 187 h 187"/>
                  <a:gd name="T6" fmla="*/ 0 w 44"/>
                  <a:gd name="T7" fmla="*/ 56 h 187"/>
                  <a:gd name="T8" fmla="*/ 44 w 44"/>
                  <a:gd name="T9" fmla="*/ 0 h 187"/>
                </a:gdLst>
                <a:ahLst/>
                <a:cxnLst>
                  <a:cxn ang="0">
                    <a:pos x="T0" y="T1"/>
                  </a:cxn>
                  <a:cxn ang="0">
                    <a:pos x="T2" y="T3"/>
                  </a:cxn>
                  <a:cxn ang="0">
                    <a:pos x="T4" y="T5"/>
                  </a:cxn>
                  <a:cxn ang="0">
                    <a:pos x="T6" y="T7"/>
                  </a:cxn>
                  <a:cxn ang="0">
                    <a:pos x="T8" y="T9"/>
                  </a:cxn>
                </a:cxnLst>
                <a:rect l="0" t="0" r="r" b="b"/>
                <a:pathLst>
                  <a:path w="44" h="187">
                    <a:moveTo>
                      <a:pt x="44" y="0"/>
                    </a:moveTo>
                    <a:lnTo>
                      <a:pt x="44" y="130"/>
                    </a:lnTo>
                    <a:lnTo>
                      <a:pt x="0" y="187"/>
                    </a:lnTo>
                    <a:lnTo>
                      <a:pt x="0" y="56"/>
                    </a:lnTo>
                    <a:lnTo>
                      <a:pt x="44"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8" name="Freeform 154"/>
              <p:cNvSpPr>
                <a:spLocks/>
              </p:cNvSpPr>
              <p:nvPr/>
            </p:nvSpPr>
            <p:spPr bwMode="auto">
              <a:xfrm>
                <a:off x="5180013" y="2319337"/>
                <a:ext cx="125413" cy="303213"/>
              </a:xfrm>
              <a:custGeom>
                <a:avLst/>
                <a:gdLst>
                  <a:gd name="T0" fmla="*/ 74 w 80"/>
                  <a:gd name="T1" fmla="*/ 194 h 194"/>
                  <a:gd name="T2" fmla="*/ 69 w 80"/>
                  <a:gd name="T3" fmla="*/ 193 h 194"/>
                  <a:gd name="T4" fmla="*/ 1 w 80"/>
                  <a:gd name="T5" fmla="*/ 137 h 194"/>
                  <a:gd name="T6" fmla="*/ 0 w 80"/>
                  <a:gd name="T7" fmla="*/ 135 h 194"/>
                  <a:gd name="T8" fmla="*/ 0 w 80"/>
                  <a:gd name="T9" fmla="*/ 3 h 194"/>
                  <a:gd name="T10" fmla="*/ 5 w 80"/>
                  <a:gd name="T11" fmla="*/ 0 h 194"/>
                  <a:gd name="T12" fmla="*/ 6 w 80"/>
                  <a:gd name="T13" fmla="*/ 0 h 194"/>
                  <a:gd name="T14" fmla="*/ 11 w 80"/>
                  <a:gd name="T15" fmla="*/ 1 h 194"/>
                  <a:gd name="T16" fmla="*/ 79 w 80"/>
                  <a:gd name="T17" fmla="*/ 57 h 194"/>
                  <a:gd name="T18" fmla="*/ 80 w 80"/>
                  <a:gd name="T19" fmla="*/ 58 h 194"/>
                  <a:gd name="T20" fmla="*/ 80 w 80"/>
                  <a:gd name="T21" fmla="*/ 191 h 194"/>
                  <a:gd name="T22" fmla="*/ 76 w 80"/>
                  <a:gd name="T23" fmla="*/ 194 h 194"/>
                  <a:gd name="T24" fmla="*/ 74 w 80"/>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94">
                    <a:moveTo>
                      <a:pt x="74" y="194"/>
                    </a:moveTo>
                    <a:cubicBezTo>
                      <a:pt x="72" y="194"/>
                      <a:pt x="70" y="194"/>
                      <a:pt x="69" y="193"/>
                    </a:cubicBezTo>
                    <a:cubicBezTo>
                      <a:pt x="1" y="137"/>
                      <a:pt x="1" y="137"/>
                      <a:pt x="1" y="137"/>
                    </a:cubicBezTo>
                    <a:cubicBezTo>
                      <a:pt x="1" y="136"/>
                      <a:pt x="0" y="136"/>
                      <a:pt x="0" y="135"/>
                    </a:cubicBezTo>
                    <a:cubicBezTo>
                      <a:pt x="0" y="3"/>
                      <a:pt x="0" y="3"/>
                      <a:pt x="0" y="3"/>
                    </a:cubicBezTo>
                    <a:cubicBezTo>
                      <a:pt x="0" y="1"/>
                      <a:pt x="2" y="0"/>
                      <a:pt x="5" y="0"/>
                    </a:cubicBezTo>
                    <a:cubicBezTo>
                      <a:pt x="5" y="0"/>
                      <a:pt x="6" y="0"/>
                      <a:pt x="6" y="0"/>
                    </a:cubicBezTo>
                    <a:cubicBezTo>
                      <a:pt x="8" y="0"/>
                      <a:pt x="10" y="0"/>
                      <a:pt x="11" y="1"/>
                    </a:cubicBezTo>
                    <a:cubicBezTo>
                      <a:pt x="79" y="57"/>
                      <a:pt x="79" y="57"/>
                      <a:pt x="79" y="57"/>
                    </a:cubicBezTo>
                    <a:cubicBezTo>
                      <a:pt x="79" y="57"/>
                      <a:pt x="80" y="58"/>
                      <a:pt x="80" y="58"/>
                    </a:cubicBezTo>
                    <a:cubicBezTo>
                      <a:pt x="80" y="191"/>
                      <a:pt x="80" y="191"/>
                      <a:pt x="80" y="191"/>
                    </a:cubicBezTo>
                    <a:cubicBezTo>
                      <a:pt x="80" y="192"/>
                      <a:pt x="78" y="194"/>
                      <a:pt x="76" y="194"/>
                    </a:cubicBezTo>
                    <a:cubicBezTo>
                      <a:pt x="75" y="194"/>
                      <a:pt x="75" y="194"/>
                      <a:pt x="74" y="194"/>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9" name="Freeform 157"/>
              <p:cNvSpPr>
                <a:spLocks/>
              </p:cNvSpPr>
              <p:nvPr/>
            </p:nvSpPr>
            <p:spPr bwMode="auto">
              <a:xfrm>
                <a:off x="7678738" y="2471737"/>
                <a:ext cx="228600" cy="276225"/>
              </a:xfrm>
              <a:custGeom>
                <a:avLst/>
                <a:gdLst>
                  <a:gd name="T0" fmla="*/ 144 w 144"/>
                  <a:gd name="T1" fmla="*/ 0 h 174"/>
                  <a:gd name="T2" fmla="*/ 144 w 144"/>
                  <a:gd name="T3" fmla="*/ 130 h 174"/>
                  <a:gd name="T4" fmla="*/ 0 w 144"/>
                  <a:gd name="T5" fmla="*/ 174 h 174"/>
                  <a:gd name="T6" fmla="*/ 0 w 144"/>
                  <a:gd name="T7" fmla="*/ 44 h 174"/>
                  <a:gd name="T8" fmla="*/ 144 w 144"/>
                  <a:gd name="T9" fmla="*/ 0 h 174"/>
                </a:gdLst>
                <a:ahLst/>
                <a:cxnLst>
                  <a:cxn ang="0">
                    <a:pos x="T0" y="T1"/>
                  </a:cxn>
                  <a:cxn ang="0">
                    <a:pos x="T2" y="T3"/>
                  </a:cxn>
                  <a:cxn ang="0">
                    <a:pos x="T4" y="T5"/>
                  </a:cxn>
                  <a:cxn ang="0">
                    <a:pos x="T6" y="T7"/>
                  </a:cxn>
                  <a:cxn ang="0">
                    <a:pos x="T8" y="T9"/>
                  </a:cxn>
                </a:cxnLst>
                <a:rect l="0" t="0" r="r" b="b"/>
                <a:pathLst>
                  <a:path w="144" h="174">
                    <a:moveTo>
                      <a:pt x="144" y="0"/>
                    </a:moveTo>
                    <a:lnTo>
                      <a:pt x="144" y="130"/>
                    </a:lnTo>
                    <a:lnTo>
                      <a:pt x="0" y="174"/>
                    </a:lnTo>
                    <a:lnTo>
                      <a:pt x="0" y="44"/>
                    </a:lnTo>
                    <a:lnTo>
                      <a:pt x="144"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20" name="Freeform 158"/>
              <p:cNvSpPr>
                <a:spLocks/>
              </p:cNvSpPr>
              <p:nvPr/>
            </p:nvSpPr>
            <p:spPr bwMode="auto">
              <a:xfrm>
                <a:off x="4225926" y="2525712"/>
                <a:ext cx="271463" cy="277813"/>
              </a:xfrm>
              <a:custGeom>
                <a:avLst/>
                <a:gdLst>
                  <a:gd name="T0" fmla="*/ 168 w 174"/>
                  <a:gd name="T1" fmla="*/ 178 h 178"/>
                  <a:gd name="T2" fmla="*/ 166 w 174"/>
                  <a:gd name="T3" fmla="*/ 178 h 178"/>
                  <a:gd name="T4" fmla="*/ 3 w 174"/>
                  <a:gd name="T5" fmla="*/ 139 h 178"/>
                  <a:gd name="T6" fmla="*/ 0 w 174"/>
                  <a:gd name="T7" fmla="*/ 136 h 178"/>
                  <a:gd name="T8" fmla="*/ 0 w 174"/>
                  <a:gd name="T9" fmla="*/ 3 h 178"/>
                  <a:gd name="T10" fmla="*/ 3 w 174"/>
                  <a:gd name="T11" fmla="*/ 1 h 178"/>
                  <a:gd name="T12" fmla="*/ 6 w 174"/>
                  <a:gd name="T13" fmla="*/ 0 h 178"/>
                  <a:gd name="T14" fmla="*/ 8 w 174"/>
                  <a:gd name="T15" fmla="*/ 0 h 178"/>
                  <a:gd name="T16" fmla="*/ 171 w 174"/>
                  <a:gd name="T17" fmla="*/ 40 h 178"/>
                  <a:gd name="T18" fmla="*/ 174 w 174"/>
                  <a:gd name="T19" fmla="*/ 42 h 178"/>
                  <a:gd name="T20" fmla="*/ 174 w 174"/>
                  <a:gd name="T21" fmla="*/ 175 h 178"/>
                  <a:gd name="T22" fmla="*/ 172 w 174"/>
                  <a:gd name="T23" fmla="*/ 178 h 178"/>
                  <a:gd name="T24" fmla="*/ 168 w 174"/>
                  <a:gd name="T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78">
                    <a:moveTo>
                      <a:pt x="168" y="178"/>
                    </a:moveTo>
                    <a:cubicBezTo>
                      <a:pt x="168" y="178"/>
                      <a:pt x="167" y="178"/>
                      <a:pt x="166" y="178"/>
                    </a:cubicBezTo>
                    <a:cubicBezTo>
                      <a:pt x="3" y="139"/>
                      <a:pt x="3" y="139"/>
                      <a:pt x="3" y="139"/>
                    </a:cubicBezTo>
                    <a:cubicBezTo>
                      <a:pt x="1" y="138"/>
                      <a:pt x="0" y="137"/>
                      <a:pt x="0" y="136"/>
                    </a:cubicBezTo>
                    <a:cubicBezTo>
                      <a:pt x="0" y="3"/>
                      <a:pt x="0" y="3"/>
                      <a:pt x="0" y="3"/>
                    </a:cubicBezTo>
                    <a:cubicBezTo>
                      <a:pt x="0" y="2"/>
                      <a:pt x="1" y="1"/>
                      <a:pt x="3" y="1"/>
                    </a:cubicBezTo>
                    <a:cubicBezTo>
                      <a:pt x="4" y="0"/>
                      <a:pt x="5" y="0"/>
                      <a:pt x="6" y="0"/>
                    </a:cubicBezTo>
                    <a:cubicBezTo>
                      <a:pt x="6" y="0"/>
                      <a:pt x="7" y="0"/>
                      <a:pt x="8" y="0"/>
                    </a:cubicBezTo>
                    <a:cubicBezTo>
                      <a:pt x="171" y="40"/>
                      <a:pt x="171" y="40"/>
                      <a:pt x="171" y="40"/>
                    </a:cubicBezTo>
                    <a:cubicBezTo>
                      <a:pt x="173" y="40"/>
                      <a:pt x="174" y="41"/>
                      <a:pt x="174" y="42"/>
                    </a:cubicBezTo>
                    <a:cubicBezTo>
                      <a:pt x="174" y="175"/>
                      <a:pt x="174" y="175"/>
                      <a:pt x="174" y="175"/>
                    </a:cubicBezTo>
                    <a:cubicBezTo>
                      <a:pt x="174" y="176"/>
                      <a:pt x="173" y="177"/>
                      <a:pt x="172" y="178"/>
                    </a:cubicBezTo>
                    <a:cubicBezTo>
                      <a:pt x="171" y="178"/>
                      <a:pt x="170" y="178"/>
                      <a:pt x="168"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21" name="Freeform 159"/>
              <p:cNvSpPr>
                <a:spLocks/>
              </p:cNvSpPr>
              <p:nvPr/>
            </p:nvSpPr>
            <p:spPr bwMode="auto">
              <a:xfrm>
                <a:off x="4235451" y="2525712"/>
                <a:ext cx="254000" cy="268288"/>
              </a:xfrm>
              <a:custGeom>
                <a:avLst/>
                <a:gdLst>
                  <a:gd name="T0" fmla="*/ 160 w 160"/>
                  <a:gd name="T1" fmla="*/ 38 h 169"/>
                  <a:gd name="T2" fmla="*/ 160 w 160"/>
                  <a:gd name="T3" fmla="*/ 169 h 169"/>
                  <a:gd name="T4" fmla="*/ 0 w 160"/>
                  <a:gd name="T5" fmla="*/ 131 h 169"/>
                  <a:gd name="T6" fmla="*/ 0 w 160"/>
                  <a:gd name="T7" fmla="*/ 0 h 169"/>
                  <a:gd name="T8" fmla="*/ 160 w 160"/>
                  <a:gd name="T9" fmla="*/ 38 h 169"/>
                </a:gdLst>
                <a:ahLst/>
                <a:cxnLst>
                  <a:cxn ang="0">
                    <a:pos x="T0" y="T1"/>
                  </a:cxn>
                  <a:cxn ang="0">
                    <a:pos x="T2" y="T3"/>
                  </a:cxn>
                  <a:cxn ang="0">
                    <a:pos x="T4" y="T5"/>
                  </a:cxn>
                  <a:cxn ang="0">
                    <a:pos x="T6" y="T7"/>
                  </a:cxn>
                  <a:cxn ang="0">
                    <a:pos x="T8" y="T9"/>
                  </a:cxn>
                </a:cxnLst>
                <a:rect l="0" t="0" r="r" b="b"/>
                <a:pathLst>
                  <a:path w="160" h="169">
                    <a:moveTo>
                      <a:pt x="160" y="38"/>
                    </a:moveTo>
                    <a:lnTo>
                      <a:pt x="160" y="169"/>
                    </a:lnTo>
                    <a:lnTo>
                      <a:pt x="0" y="131"/>
                    </a:lnTo>
                    <a:lnTo>
                      <a:pt x="0" y="0"/>
                    </a:lnTo>
                    <a:lnTo>
                      <a:pt x="160" y="38"/>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22" name="Freeform 160"/>
              <p:cNvSpPr>
                <a:spLocks/>
              </p:cNvSpPr>
              <p:nvPr/>
            </p:nvSpPr>
            <p:spPr bwMode="auto">
              <a:xfrm>
                <a:off x="8137526" y="2765425"/>
                <a:ext cx="341313" cy="246063"/>
              </a:xfrm>
              <a:custGeom>
                <a:avLst/>
                <a:gdLst>
                  <a:gd name="T0" fmla="*/ 5 w 219"/>
                  <a:gd name="T1" fmla="*/ 157 h 157"/>
                  <a:gd name="T2" fmla="*/ 2 w 219"/>
                  <a:gd name="T3" fmla="*/ 157 h 157"/>
                  <a:gd name="T4" fmla="*/ 0 w 219"/>
                  <a:gd name="T5" fmla="*/ 154 h 157"/>
                  <a:gd name="T6" fmla="*/ 0 w 219"/>
                  <a:gd name="T7" fmla="*/ 22 h 157"/>
                  <a:gd name="T8" fmla="*/ 4 w 219"/>
                  <a:gd name="T9" fmla="*/ 19 h 157"/>
                  <a:gd name="T10" fmla="*/ 212 w 219"/>
                  <a:gd name="T11" fmla="*/ 0 h 157"/>
                  <a:gd name="T12" fmla="*/ 213 w 219"/>
                  <a:gd name="T13" fmla="*/ 0 h 157"/>
                  <a:gd name="T14" fmla="*/ 217 w 219"/>
                  <a:gd name="T15" fmla="*/ 1 h 157"/>
                  <a:gd name="T16" fmla="*/ 219 w 219"/>
                  <a:gd name="T17" fmla="*/ 3 h 157"/>
                  <a:gd name="T18" fmla="*/ 219 w 219"/>
                  <a:gd name="T19" fmla="*/ 136 h 157"/>
                  <a:gd name="T20" fmla="*/ 214 w 219"/>
                  <a:gd name="T21" fmla="*/ 139 h 157"/>
                  <a:gd name="T22" fmla="*/ 6 w 219"/>
                  <a:gd name="T23" fmla="*/ 157 h 157"/>
                  <a:gd name="T24" fmla="*/ 5 w 219"/>
                  <a:gd name="T2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57">
                    <a:moveTo>
                      <a:pt x="5" y="157"/>
                    </a:moveTo>
                    <a:cubicBezTo>
                      <a:pt x="4" y="157"/>
                      <a:pt x="3" y="157"/>
                      <a:pt x="2" y="157"/>
                    </a:cubicBezTo>
                    <a:cubicBezTo>
                      <a:pt x="0" y="156"/>
                      <a:pt x="0" y="155"/>
                      <a:pt x="0" y="154"/>
                    </a:cubicBezTo>
                    <a:cubicBezTo>
                      <a:pt x="0" y="22"/>
                      <a:pt x="0" y="22"/>
                      <a:pt x="0" y="22"/>
                    </a:cubicBezTo>
                    <a:cubicBezTo>
                      <a:pt x="0" y="20"/>
                      <a:pt x="2" y="19"/>
                      <a:pt x="4" y="19"/>
                    </a:cubicBezTo>
                    <a:cubicBezTo>
                      <a:pt x="212" y="0"/>
                      <a:pt x="212" y="0"/>
                      <a:pt x="212" y="0"/>
                    </a:cubicBezTo>
                    <a:cubicBezTo>
                      <a:pt x="213" y="0"/>
                      <a:pt x="213" y="0"/>
                      <a:pt x="213" y="0"/>
                    </a:cubicBezTo>
                    <a:cubicBezTo>
                      <a:pt x="215" y="0"/>
                      <a:pt x="216" y="1"/>
                      <a:pt x="217" y="1"/>
                    </a:cubicBezTo>
                    <a:cubicBezTo>
                      <a:pt x="218" y="2"/>
                      <a:pt x="219" y="3"/>
                      <a:pt x="219" y="3"/>
                    </a:cubicBezTo>
                    <a:cubicBezTo>
                      <a:pt x="219" y="136"/>
                      <a:pt x="219" y="136"/>
                      <a:pt x="219" y="136"/>
                    </a:cubicBezTo>
                    <a:cubicBezTo>
                      <a:pt x="219" y="138"/>
                      <a:pt x="217" y="139"/>
                      <a:pt x="214" y="139"/>
                    </a:cubicBezTo>
                    <a:cubicBezTo>
                      <a:pt x="6" y="157"/>
                      <a:pt x="6" y="157"/>
                      <a:pt x="6" y="157"/>
                    </a:cubicBezTo>
                    <a:lnTo>
                      <a:pt x="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23" name="Freeform 161"/>
              <p:cNvSpPr>
                <a:spLocks/>
              </p:cNvSpPr>
              <p:nvPr/>
            </p:nvSpPr>
            <p:spPr bwMode="auto">
              <a:xfrm>
                <a:off x="8145463" y="2765425"/>
                <a:ext cx="325438" cy="236538"/>
              </a:xfrm>
              <a:custGeom>
                <a:avLst/>
                <a:gdLst>
                  <a:gd name="T0" fmla="*/ 205 w 205"/>
                  <a:gd name="T1" fmla="*/ 0 h 149"/>
                  <a:gd name="T2" fmla="*/ 205 w 205"/>
                  <a:gd name="T3" fmla="*/ 131 h 149"/>
                  <a:gd name="T4" fmla="*/ 0 w 205"/>
                  <a:gd name="T5" fmla="*/ 149 h 149"/>
                  <a:gd name="T6" fmla="*/ 0 w 205"/>
                  <a:gd name="T7" fmla="*/ 18 h 149"/>
                  <a:gd name="T8" fmla="*/ 205 w 205"/>
                  <a:gd name="T9" fmla="*/ 0 h 149"/>
                </a:gdLst>
                <a:ahLst/>
                <a:cxnLst>
                  <a:cxn ang="0">
                    <a:pos x="T0" y="T1"/>
                  </a:cxn>
                  <a:cxn ang="0">
                    <a:pos x="T2" y="T3"/>
                  </a:cxn>
                  <a:cxn ang="0">
                    <a:pos x="T4" y="T5"/>
                  </a:cxn>
                  <a:cxn ang="0">
                    <a:pos x="T6" y="T7"/>
                  </a:cxn>
                  <a:cxn ang="0">
                    <a:pos x="T8" y="T9"/>
                  </a:cxn>
                </a:cxnLst>
                <a:rect l="0" t="0" r="r" b="b"/>
                <a:pathLst>
                  <a:path w="205" h="149">
                    <a:moveTo>
                      <a:pt x="205" y="0"/>
                    </a:moveTo>
                    <a:lnTo>
                      <a:pt x="205" y="131"/>
                    </a:lnTo>
                    <a:lnTo>
                      <a:pt x="0" y="149"/>
                    </a:lnTo>
                    <a:lnTo>
                      <a:pt x="0" y="18"/>
                    </a:lnTo>
                    <a:lnTo>
                      <a:pt x="205"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24" name="Freeform 162"/>
              <p:cNvSpPr>
                <a:spLocks/>
              </p:cNvSpPr>
              <p:nvPr/>
            </p:nvSpPr>
            <p:spPr bwMode="auto">
              <a:xfrm>
                <a:off x="3784601" y="2833687"/>
                <a:ext cx="352425" cy="236538"/>
              </a:xfrm>
              <a:custGeom>
                <a:avLst/>
                <a:gdLst>
                  <a:gd name="T0" fmla="*/ 219 w 225"/>
                  <a:gd name="T1" fmla="*/ 151 h 151"/>
                  <a:gd name="T2" fmla="*/ 5 w 225"/>
                  <a:gd name="T3" fmla="*/ 139 h 151"/>
                  <a:gd name="T4" fmla="*/ 0 w 225"/>
                  <a:gd name="T5" fmla="*/ 136 h 151"/>
                  <a:gd name="T6" fmla="*/ 0 w 225"/>
                  <a:gd name="T7" fmla="*/ 3 h 151"/>
                  <a:gd name="T8" fmla="*/ 2 w 225"/>
                  <a:gd name="T9" fmla="*/ 1 h 151"/>
                  <a:gd name="T10" fmla="*/ 6 w 225"/>
                  <a:gd name="T11" fmla="*/ 0 h 151"/>
                  <a:gd name="T12" fmla="*/ 6 w 225"/>
                  <a:gd name="T13" fmla="*/ 0 h 151"/>
                  <a:gd name="T14" fmla="*/ 220 w 225"/>
                  <a:gd name="T15" fmla="*/ 12 h 151"/>
                  <a:gd name="T16" fmla="*/ 225 w 225"/>
                  <a:gd name="T17" fmla="*/ 15 h 151"/>
                  <a:gd name="T18" fmla="*/ 225 w 225"/>
                  <a:gd name="T19" fmla="*/ 148 h 151"/>
                  <a:gd name="T20" fmla="*/ 223 w 225"/>
                  <a:gd name="T21" fmla="*/ 150 h 151"/>
                  <a:gd name="T22" fmla="*/ 219 w 225"/>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51">
                    <a:moveTo>
                      <a:pt x="219" y="151"/>
                    </a:moveTo>
                    <a:cubicBezTo>
                      <a:pt x="5" y="139"/>
                      <a:pt x="5" y="139"/>
                      <a:pt x="5" y="139"/>
                    </a:cubicBezTo>
                    <a:cubicBezTo>
                      <a:pt x="2" y="139"/>
                      <a:pt x="0" y="137"/>
                      <a:pt x="0" y="136"/>
                    </a:cubicBezTo>
                    <a:cubicBezTo>
                      <a:pt x="0" y="3"/>
                      <a:pt x="0" y="3"/>
                      <a:pt x="0" y="3"/>
                    </a:cubicBezTo>
                    <a:cubicBezTo>
                      <a:pt x="0" y="2"/>
                      <a:pt x="0" y="1"/>
                      <a:pt x="2" y="1"/>
                    </a:cubicBezTo>
                    <a:cubicBezTo>
                      <a:pt x="3" y="0"/>
                      <a:pt x="4" y="0"/>
                      <a:pt x="6" y="0"/>
                    </a:cubicBezTo>
                    <a:cubicBezTo>
                      <a:pt x="6" y="0"/>
                      <a:pt x="6" y="0"/>
                      <a:pt x="6" y="0"/>
                    </a:cubicBezTo>
                    <a:cubicBezTo>
                      <a:pt x="220" y="12"/>
                      <a:pt x="220" y="12"/>
                      <a:pt x="220" y="12"/>
                    </a:cubicBezTo>
                    <a:cubicBezTo>
                      <a:pt x="223" y="12"/>
                      <a:pt x="225" y="14"/>
                      <a:pt x="225" y="15"/>
                    </a:cubicBezTo>
                    <a:cubicBezTo>
                      <a:pt x="225" y="148"/>
                      <a:pt x="225" y="148"/>
                      <a:pt x="225" y="148"/>
                    </a:cubicBezTo>
                    <a:cubicBezTo>
                      <a:pt x="225" y="149"/>
                      <a:pt x="224" y="149"/>
                      <a:pt x="223" y="150"/>
                    </a:cubicBezTo>
                    <a:cubicBezTo>
                      <a:pt x="222" y="151"/>
                      <a:pt x="221" y="151"/>
                      <a:pt x="219"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25" name="Freeform 163"/>
              <p:cNvSpPr>
                <a:spLocks/>
              </p:cNvSpPr>
              <p:nvPr/>
            </p:nvSpPr>
            <p:spPr bwMode="auto">
              <a:xfrm>
                <a:off x="3794126" y="2833687"/>
                <a:ext cx="333375" cy="227013"/>
              </a:xfrm>
              <a:custGeom>
                <a:avLst/>
                <a:gdLst>
                  <a:gd name="T0" fmla="*/ 210 w 210"/>
                  <a:gd name="T1" fmla="*/ 12 h 143"/>
                  <a:gd name="T2" fmla="*/ 210 w 210"/>
                  <a:gd name="T3" fmla="*/ 143 h 143"/>
                  <a:gd name="T4" fmla="*/ 0 w 210"/>
                  <a:gd name="T5" fmla="*/ 131 h 143"/>
                  <a:gd name="T6" fmla="*/ 0 w 210"/>
                  <a:gd name="T7" fmla="*/ 0 h 143"/>
                  <a:gd name="T8" fmla="*/ 210 w 210"/>
                  <a:gd name="T9" fmla="*/ 12 h 143"/>
                </a:gdLst>
                <a:ahLst/>
                <a:cxnLst>
                  <a:cxn ang="0">
                    <a:pos x="T0" y="T1"/>
                  </a:cxn>
                  <a:cxn ang="0">
                    <a:pos x="T2" y="T3"/>
                  </a:cxn>
                  <a:cxn ang="0">
                    <a:pos x="T4" y="T5"/>
                  </a:cxn>
                  <a:cxn ang="0">
                    <a:pos x="T6" y="T7"/>
                  </a:cxn>
                  <a:cxn ang="0">
                    <a:pos x="T8" y="T9"/>
                  </a:cxn>
                </a:cxnLst>
                <a:rect l="0" t="0" r="r" b="b"/>
                <a:pathLst>
                  <a:path w="210" h="143">
                    <a:moveTo>
                      <a:pt x="210" y="12"/>
                    </a:moveTo>
                    <a:lnTo>
                      <a:pt x="210" y="143"/>
                    </a:lnTo>
                    <a:lnTo>
                      <a:pt x="0" y="131"/>
                    </a:lnTo>
                    <a:lnTo>
                      <a:pt x="0" y="0"/>
                    </a:lnTo>
                    <a:lnTo>
                      <a:pt x="210" y="12"/>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26" name="Freeform 164"/>
              <p:cNvSpPr>
                <a:spLocks/>
              </p:cNvSpPr>
              <p:nvPr/>
            </p:nvSpPr>
            <p:spPr bwMode="auto">
              <a:xfrm>
                <a:off x="8069263" y="3076575"/>
                <a:ext cx="352425" cy="236538"/>
              </a:xfrm>
              <a:custGeom>
                <a:avLst/>
                <a:gdLst>
                  <a:gd name="T0" fmla="*/ 218 w 225"/>
                  <a:gd name="T1" fmla="*/ 151 h 151"/>
                  <a:gd name="T2" fmla="*/ 5 w 225"/>
                  <a:gd name="T3" fmla="*/ 139 h 151"/>
                  <a:gd name="T4" fmla="*/ 0 w 225"/>
                  <a:gd name="T5" fmla="*/ 136 h 151"/>
                  <a:gd name="T6" fmla="*/ 0 w 225"/>
                  <a:gd name="T7" fmla="*/ 3 h 151"/>
                  <a:gd name="T8" fmla="*/ 2 w 225"/>
                  <a:gd name="T9" fmla="*/ 1 h 151"/>
                  <a:gd name="T10" fmla="*/ 5 w 225"/>
                  <a:gd name="T11" fmla="*/ 0 h 151"/>
                  <a:gd name="T12" fmla="*/ 6 w 225"/>
                  <a:gd name="T13" fmla="*/ 0 h 151"/>
                  <a:gd name="T14" fmla="*/ 220 w 225"/>
                  <a:gd name="T15" fmla="*/ 12 h 151"/>
                  <a:gd name="T16" fmla="*/ 225 w 225"/>
                  <a:gd name="T17" fmla="*/ 15 h 151"/>
                  <a:gd name="T18" fmla="*/ 225 w 225"/>
                  <a:gd name="T19" fmla="*/ 148 h 151"/>
                  <a:gd name="T20" fmla="*/ 223 w 225"/>
                  <a:gd name="T21" fmla="*/ 150 h 151"/>
                  <a:gd name="T22" fmla="*/ 219 w 225"/>
                  <a:gd name="T23" fmla="*/ 151 h 151"/>
                  <a:gd name="T24" fmla="*/ 218 w 225"/>
                  <a:gd name="T25"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151">
                    <a:moveTo>
                      <a:pt x="218" y="151"/>
                    </a:moveTo>
                    <a:cubicBezTo>
                      <a:pt x="5" y="139"/>
                      <a:pt x="5" y="139"/>
                      <a:pt x="5" y="139"/>
                    </a:cubicBezTo>
                    <a:cubicBezTo>
                      <a:pt x="2" y="139"/>
                      <a:pt x="0" y="137"/>
                      <a:pt x="0" y="136"/>
                    </a:cubicBezTo>
                    <a:cubicBezTo>
                      <a:pt x="0" y="3"/>
                      <a:pt x="0" y="3"/>
                      <a:pt x="0" y="3"/>
                    </a:cubicBezTo>
                    <a:cubicBezTo>
                      <a:pt x="0" y="2"/>
                      <a:pt x="0" y="1"/>
                      <a:pt x="2" y="1"/>
                    </a:cubicBezTo>
                    <a:cubicBezTo>
                      <a:pt x="3" y="0"/>
                      <a:pt x="4" y="0"/>
                      <a:pt x="5" y="0"/>
                    </a:cubicBezTo>
                    <a:cubicBezTo>
                      <a:pt x="6" y="0"/>
                      <a:pt x="6" y="0"/>
                      <a:pt x="6" y="0"/>
                    </a:cubicBezTo>
                    <a:cubicBezTo>
                      <a:pt x="220" y="12"/>
                      <a:pt x="220" y="12"/>
                      <a:pt x="220" y="12"/>
                    </a:cubicBezTo>
                    <a:cubicBezTo>
                      <a:pt x="223" y="12"/>
                      <a:pt x="225" y="14"/>
                      <a:pt x="225" y="15"/>
                    </a:cubicBezTo>
                    <a:cubicBezTo>
                      <a:pt x="225" y="148"/>
                      <a:pt x="225" y="148"/>
                      <a:pt x="225" y="148"/>
                    </a:cubicBezTo>
                    <a:cubicBezTo>
                      <a:pt x="225" y="149"/>
                      <a:pt x="224" y="150"/>
                      <a:pt x="223" y="150"/>
                    </a:cubicBezTo>
                    <a:cubicBezTo>
                      <a:pt x="222" y="151"/>
                      <a:pt x="220" y="151"/>
                      <a:pt x="219" y="151"/>
                    </a:cubicBezTo>
                    <a:lnTo>
                      <a:pt x="218"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27" name="Freeform 165"/>
              <p:cNvSpPr>
                <a:spLocks/>
              </p:cNvSpPr>
              <p:nvPr/>
            </p:nvSpPr>
            <p:spPr bwMode="auto">
              <a:xfrm>
                <a:off x="8077201" y="3076575"/>
                <a:ext cx="334963" cy="227013"/>
              </a:xfrm>
              <a:custGeom>
                <a:avLst/>
                <a:gdLst>
                  <a:gd name="T0" fmla="*/ 211 w 211"/>
                  <a:gd name="T1" fmla="*/ 12 h 143"/>
                  <a:gd name="T2" fmla="*/ 211 w 211"/>
                  <a:gd name="T3" fmla="*/ 143 h 143"/>
                  <a:gd name="T4" fmla="*/ 0 w 211"/>
                  <a:gd name="T5" fmla="*/ 131 h 143"/>
                  <a:gd name="T6" fmla="*/ 0 w 211"/>
                  <a:gd name="T7" fmla="*/ 0 h 143"/>
                  <a:gd name="T8" fmla="*/ 211 w 211"/>
                  <a:gd name="T9" fmla="*/ 12 h 143"/>
                </a:gdLst>
                <a:ahLst/>
                <a:cxnLst>
                  <a:cxn ang="0">
                    <a:pos x="T0" y="T1"/>
                  </a:cxn>
                  <a:cxn ang="0">
                    <a:pos x="T2" y="T3"/>
                  </a:cxn>
                  <a:cxn ang="0">
                    <a:pos x="T4" y="T5"/>
                  </a:cxn>
                  <a:cxn ang="0">
                    <a:pos x="T6" y="T7"/>
                  </a:cxn>
                  <a:cxn ang="0">
                    <a:pos x="T8" y="T9"/>
                  </a:cxn>
                </a:cxnLst>
                <a:rect l="0" t="0" r="r" b="b"/>
                <a:pathLst>
                  <a:path w="211" h="143">
                    <a:moveTo>
                      <a:pt x="211" y="12"/>
                    </a:moveTo>
                    <a:lnTo>
                      <a:pt x="211" y="143"/>
                    </a:lnTo>
                    <a:lnTo>
                      <a:pt x="0" y="131"/>
                    </a:lnTo>
                    <a:lnTo>
                      <a:pt x="0" y="0"/>
                    </a:lnTo>
                    <a:lnTo>
                      <a:pt x="211" y="12"/>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28" name="Freeform 166"/>
              <p:cNvSpPr>
                <a:spLocks/>
              </p:cNvSpPr>
              <p:nvPr/>
            </p:nvSpPr>
            <p:spPr bwMode="auto">
              <a:xfrm>
                <a:off x="3975101" y="3132137"/>
                <a:ext cx="342900" cy="244475"/>
              </a:xfrm>
              <a:custGeom>
                <a:avLst/>
                <a:gdLst>
                  <a:gd name="T0" fmla="*/ 5 w 219"/>
                  <a:gd name="T1" fmla="*/ 157 h 157"/>
                  <a:gd name="T2" fmla="*/ 2 w 219"/>
                  <a:gd name="T3" fmla="*/ 156 h 157"/>
                  <a:gd name="T4" fmla="*/ 0 w 219"/>
                  <a:gd name="T5" fmla="*/ 154 h 157"/>
                  <a:gd name="T6" fmla="*/ 0 w 219"/>
                  <a:gd name="T7" fmla="*/ 22 h 157"/>
                  <a:gd name="T8" fmla="*/ 4 w 219"/>
                  <a:gd name="T9" fmla="*/ 19 h 157"/>
                  <a:gd name="T10" fmla="*/ 212 w 219"/>
                  <a:gd name="T11" fmla="*/ 0 h 157"/>
                  <a:gd name="T12" fmla="*/ 213 w 219"/>
                  <a:gd name="T13" fmla="*/ 0 h 157"/>
                  <a:gd name="T14" fmla="*/ 217 w 219"/>
                  <a:gd name="T15" fmla="*/ 1 h 157"/>
                  <a:gd name="T16" fmla="*/ 219 w 219"/>
                  <a:gd name="T17" fmla="*/ 3 h 157"/>
                  <a:gd name="T18" fmla="*/ 219 w 219"/>
                  <a:gd name="T19" fmla="*/ 136 h 157"/>
                  <a:gd name="T20" fmla="*/ 214 w 219"/>
                  <a:gd name="T21" fmla="*/ 139 h 157"/>
                  <a:gd name="T22" fmla="*/ 6 w 219"/>
                  <a:gd name="T23" fmla="*/ 157 h 157"/>
                  <a:gd name="T24" fmla="*/ 5 w 219"/>
                  <a:gd name="T2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57">
                    <a:moveTo>
                      <a:pt x="5" y="157"/>
                    </a:moveTo>
                    <a:cubicBezTo>
                      <a:pt x="4" y="157"/>
                      <a:pt x="3" y="157"/>
                      <a:pt x="2" y="156"/>
                    </a:cubicBezTo>
                    <a:cubicBezTo>
                      <a:pt x="0" y="156"/>
                      <a:pt x="0" y="155"/>
                      <a:pt x="0" y="154"/>
                    </a:cubicBezTo>
                    <a:cubicBezTo>
                      <a:pt x="0" y="22"/>
                      <a:pt x="0" y="22"/>
                      <a:pt x="0" y="22"/>
                    </a:cubicBezTo>
                    <a:cubicBezTo>
                      <a:pt x="0" y="20"/>
                      <a:pt x="2" y="19"/>
                      <a:pt x="4" y="19"/>
                    </a:cubicBezTo>
                    <a:cubicBezTo>
                      <a:pt x="212" y="0"/>
                      <a:pt x="212" y="0"/>
                      <a:pt x="212" y="0"/>
                    </a:cubicBezTo>
                    <a:cubicBezTo>
                      <a:pt x="213" y="0"/>
                      <a:pt x="213" y="0"/>
                      <a:pt x="213" y="0"/>
                    </a:cubicBezTo>
                    <a:cubicBezTo>
                      <a:pt x="214" y="0"/>
                      <a:pt x="215" y="0"/>
                      <a:pt x="217" y="1"/>
                    </a:cubicBezTo>
                    <a:cubicBezTo>
                      <a:pt x="218" y="2"/>
                      <a:pt x="219" y="2"/>
                      <a:pt x="219" y="3"/>
                    </a:cubicBezTo>
                    <a:cubicBezTo>
                      <a:pt x="219" y="136"/>
                      <a:pt x="219" y="136"/>
                      <a:pt x="219" y="136"/>
                    </a:cubicBezTo>
                    <a:cubicBezTo>
                      <a:pt x="219" y="137"/>
                      <a:pt x="217" y="139"/>
                      <a:pt x="214" y="139"/>
                    </a:cubicBezTo>
                    <a:cubicBezTo>
                      <a:pt x="6" y="157"/>
                      <a:pt x="6" y="157"/>
                      <a:pt x="6" y="157"/>
                    </a:cubicBezTo>
                    <a:lnTo>
                      <a:pt x="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29" name="Freeform 167"/>
              <p:cNvSpPr>
                <a:spLocks/>
              </p:cNvSpPr>
              <p:nvPr/>
            </p:nvSpPr>
            <p:spPr bwMode="auto">
              <a:xfrm>
                <a:off x="3983038" y="3132137"/>
                <a:ext cx="325438" cy="236538"/>
              </a:xfrm>
              <a:custGeom>
                <a:avLst/>
                <a:gdLst>
                  <a:gd name="T0" fmla="*/ 205 w 205"/>
                  <a:gd name="T1" fmla="*/ 0 h 149"/>
                  <a:gd name="T2" fmla="*/ 205 w 205"/>
                  <a:gd name="T3" fmla="*/ 131 h 149"/>
                  <a:gd name="T4" fmla="*/ 0 w 205"/>
                  <a:gd name="T5" fmla="*/ 149 h 149"/>
                  <a:gd name="T6" fmla="*/ 0 w 205"/>
                  <a:gd name="T7" fmla="*/ 17 h 149"/>
                  <a:gd name="T8" fmla="*/ 205 w 205"/>
                  <a:gd name="T9" fmla="*/ 0 h 149"/>
                </a:gdLst>
                <a:ahLst/>
                <a:cxnLst>
                  <a:cxn ang="0">
                    <a:pos x="T0" y="T1"/>
                  </a:cxn>
                  <a:cxn ang="0">
                    <a:pos x="T2" y="T3"/>
                  </a:cxn>
                  <a:cxn ang="0">
                    <a:pos x="T4" y="T5"/>
                  </a:cxn>
                  <a:cxn ang="0">
                    <a:pos x="T6" y="T7"/>
                  </a:cxn>
                  <a:cxn ang="0">
                    <a:pos x="T8" y="T9"/>
                  </a:cxn>
                </a:cxnLst>
                <a:rect l="0" t="0" r="r" b="b"/>
                <a:pathLst>
                  <a:path w="205" h="149">
                    <a:moveTo>
                      <a:pt x="205" y="0"/>
                    </a:moveTo>
                    <a:lnTo>
                      <a:pt x="205" y="131"/>
                    </a:lnTo>
                    <a:lnTo>
                      <a:pt x="0" y="149"/>
                    </a:lnTo>
                    <a:lnTo>
                      <a:pt x="0" y="17"/>
                    </a:lnTo>
                    <a:lnTo>
                      <a:pt x="205"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30" name="Freeform 168"/>
              <p:cNvSpPr>
                <a:spLocks/>
              </p:cNvSpPr>
              <p:nvPr/>
            </p:nvSpPr>
            <p:spPr bwMode="auto">
              <a:xfrm>
                <a:off x="7483476" y="3311525"/>
                <a:ext cx="274638" cy="279400"/>
              </a:xfrm>
              <a:custGeom>
                <a:avLst/>
                <a:gdLst>
                  <a:gd name="T0" fmla="*/ 169 w 175"/>
                  <a:gd name="T1" fmla="*/ 178 h 178"/>
                  <a:gd name="T2" fmla="*/ 167 w 175"/>
                  <a:gd name="T3" fmla="*/ 178 h 178"/>
                  <a:gd name="T4" fmla="*/ 4 w 175"/>
                  <a:gd name="T5" fmla="*/ 139 h 178"/>
                  <a:gd name="T6" fmla="*/ 0 w 175"/>
                  <a:gd name="T7" fmla="*/ 136 h 178"/>
                  <a:gd name="T8" fmla="*/ 0 w 175"/>
                  <a:gd name="T9" fmla="*/ 4 h 178"/>
                  <a:gd name="T10" fmla="*/ 3 w 175"/>
                  <a:gd name="T11" fmla="*/ 1 h 178"/>
                  <a:gd name="T12" fmla="*/ 6 w 175"/>
                  <a:gd name="T13" fmla="*/ 0 h 178"/>
                  <a:gd name="T14" fmla="*/ 9 w 175"/>
                  <a:gd name="T15" fmla="*/ 1 h 178"/>
                  <a:gd name="T16" fmla="*/ 171 w 175"/>
                  <a:gd name="T17" fmla="*/ 40 h 178"/>
                  <a:gd name="T18" fmla="*/ 175 w 175"/>
                  <a:gd name="T19" fmla="*/ 43 h 178"/>
                  <a:gd name="T20" fmla="*/ 175 w 175"/>
                  <a:gd name="T21" fmla="*/ 175 h 178"/>
                  <a:gd name="T22" fmla="*/ 172 w 175"/>
                  <a:gd name="T23" fmla="*/ 178 h 178"/>
                  <a:gd name="T24" fmla="*/ 169 w 175"/>
                  <a:gd name="T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78">
                    <a:moveTo>
                      <a:pt x="169" y="178"/>
                    </a:moveTo>
                    <a:cubicBezTo>
                      <a:pt x="168" y="178"/>
                      <a:pt x="167" y="178"/>
                      <a:pt x="167" y="178"/>
                    </a:cubicBezTo>
                    <a:cubicBezTo>
                      <a:pt x="4" y="139"/>
                      <a:pt x="4" y="139"/>
                      <a:pt x="4" y="139"/>
                    </a:cubicBezTo>
                    <a:cubicBezTo>
                      <a:pt x="2" y="138"/>
                      <a:pt x="0" y="137"/>
                      <a:pt x="0" y="136"/>
                    </a:cubicBezTo>
                    <a:cubicBezTo>
                      <a:pt x="0" y="4"/>
                      <a:pt x="0" y="4"/>
                      <a:pt x="0" y="4"/>
                    </a:cubicBezTo>
                    <a:cubicBezTo>
                      <a:pt x="0" y="3"/>
                      <a:pt x="1" y="2"/>
                      <a:pt x="3" y="1"/>
                    </a:cubicBezTo>
                    <a:cubicBezTo>
                      <a:pt x="4" y="1"/>
                      <a:pt x="5" y="0"/>
                      <a:pt x="6" y="0"/>
                    </a:cubicBezTo>
                    <a:cubicBezTo>
                      <a:pt x="7" y="0"/>
                      <a:pt x="8" y="1"/>
                      <a:pt x="9" y="1"/>
                    </a:cubicBezTo>
                    <a:cubicBezTo>
                      <a:pt x="171" y="40"/>
                      <a:pt x="171" y="40"/>
                      <a:pt x="171" y="40"/>
                    </a:cubicBezTo>
                    <a:cubicBezTo>
                      <a:pt x="173" y="41"/>
                      <a:pt x="175" y="42"/>
                      <a:pt x="175" y="43"/>
                    </a:cubicBezTo>
                    <a:cubicBezTo>
                      <a:pt x="175" y="175"/>
                      <a:pt x="175" y="175"/>
                      <a:pt x="175" y="175"/>
                    </a:cubicBezTo>
                    <a:cubicBezTo>
                      <a:pt x="175" y="176"/>
                      <a:pt x="174" y="177"/>
                      <a:pt x="172" y="178"/>
                    </a:cubicBezTo>
                    <a:cubicBezTo>
                      <a:pt x="171" y="178"/>
                      <a:pt x="170" y="178"/>
                      <a:pt x="169"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31" name="Freeform 169"/>
              <p:cNvSpPr>
                <a:spLocks/>
              </p:cNvSpPr>
              <p:nvPr/>
            </p:nvSpPr>
            <p:spPr bwMode="auto">
              <a:xfrm>
                <a:off x="7493001" y="3311525"/>
                <a:ext cx="255588" cy="269875"/>
              </a:xfrm>
              <a:custGeom>
                <a:avLst/>
                <a:gdLst>
                  <a:gd name="T0" fmla="*/ 161 w 161"/>
                  <a:gd name="T1" fmla="*/ 39 h 170"/>
                  <a:gd name="T2" fmla="*/ 161 w 161"/>
                  <a:gd name="T3" fmla="*/ 170 h 170"/>
                  <a:gd name="T4" fmla="*/ 0 w 161"/>
                  <a:gd name="T5" fmla="*/ 131 h 170"/>
                  <a:gd name="T6" fmla="*/ 0 w 161"/>
                  <a:gd name="T7" fmla="*/ 0 h 170"/>
                  <a:gd name="T8" fmla="*/ 161 w 161"/>
                  <a:gd name="T9" fmla="*/ 39 h 170"/>
                </a:gdLst>
                <a:ahLst/>
                <a:cxnLst>
                  <a:cxn ang="0">
                    <a:pos x="T0" y="T1"/>
                  </a:cxn>
                  <a:cxn ang="0">
                    <a:pos x="T2" y="T3"/>
                  </a:cxn>
                  <a:cxn ang="0">
                    <a:pos x="T4" y="T5"/>
                  </a:cxn>
                  <a:cxn ang="0">
                    <a:pos x="T6" y="T7"/>
                  </a:cxn>
                  <a:cxn ang="0">
                    <a:pos x="T8" y="T9"/>
                  </a:cxn>
                </a:cxnLst>
                <a:rect l="0" t="0" r="r" b="b"/>
                <a:pathLst>
                  <a:path w="161" h="170">
                    <a:moveTo>
                      <a:pt x="161" y="39"/>
                    </a:moveTo>
                    <a:lnTo>
                      <a:pt x="161" y="170"/>
                    </a:lnTo>
                    <a:lnTo>
                      <a:pt x="0" y="131"/>
                    </a:lnTo>
                    <a:lnTo>
                      <a:pt x="0" y="0"/>
                    </a:lnTo>
                    <a:lnTo>
                      <a:pt x="161" y="39"/>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32" name="Freeform 170"/>
              <p:cNvSpPr>
                <a:spLocks/>
              </p:cNvSpPr>
              <p:nvPr/>
            </p:nvSpPr>
            <p:spPr bwMode="auto">
              <a:xfrm>
                <a:off x="4746626" y="3349625"/>
                <a:ext cx="246063" cy="284163"/>
              </a:xfrm>
              <a:custGeom>
                <a:avLst/>
                <a:gdLst>
                  <a:gd name="T0" fmla="*/ 5 w 157"/>
                  <a:gd name="T1" fmla="*/ 182 h 182"/>
                  <a:gd name="T2" fmla="*/ 2 w 157"/>
                  <a:gd name="T3" fmla="*/ 182 h 182"/>
                  <a:gd name="T4" fmla="*/ 0 w 157"/>
                  <a:gd name="T5" fmla="*/ 179 h 182"/>
                  <a:gd name="T6" fmla="*/ 0 w 157"/>
                  <a:gd name="T7" fmla="*/ 47 h 182"/>
                  <a:gd name="T8" fmla="*/ 2 w 157"/>
                  <a:gd name="T9" fmla="*/ 44 h 182"/>
                  <a:gd name="T10" fmla="*/ 149 w 157"/>
                  <a:gd name="T11" fmla="*/ 0 h 182"/>
                  <a:gd name="T12" fmla="*/ 151 w 157"/>
                  <a:gd name="T13" fmla="*/ 0 h 182"/>
                  <a:gd name="T14" fmla="*/ 154 w 157"/>
                  <a:gd name="T15" fmla="*/ 0 h 182"/>
                  <a:gd name="T16" fmla="*/ 157 w 157"/>
                  <a:gd name="T17" fmla="*/ 3 h 182"/>
                  <a:gd name="T18" fmla="*/ 157 w 157"/>
                  <a:gd name="T19" fmla="*/ 135 h 182"/>
                  <a:gd name="T20" fmla="*/ 154 w 157"/>
                  <a:gd name="T21" fmla="*/ 138 h 182"/>
                  <a:gd name="T22" fmla="*/ 8 w 157"/>
                  <a:gd name="T23" fmla="*/ 182 h 182"/>
                  <a:gd name="T24" fmla="*/ 5 w 15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82">
                    <a:moveTo>
                      <a:pt x="5" y="182"/>
                    </a:moveTo>
                    <a:cubicBezTo>
                      <a:pt x="4" y="182"/>
                      <a:pt x="3" y="182"/>
                      <a:pt x="2" y="182"/>
                    </a:cubicBezTo>
                    <a:cubicBezTo>
                      <a:pt x="1" y="181"/>
                      <a:pt x="0" y="180"/>
                      <a:pt x="0" y="179"/>
                    </a:cubicBezTo>
                    <a:cubicBezTo>
                      <a:pt x="0" y="47"/>
                      <a:pt x="0" y="47"/>
                      <a:pt x="0" y="47"/>
                    </a:cubicBezTo>
                    <a:cubicBezTo>
                      <a:pt x="0" y="46"/>
                      <a:pt x="1" y="45"/>
                      <a:pt x="2" y="44"/>
                    </a:cubicBezTo>
                    <a:cubicBezTo>
                      <a:pt x="149" y="0"/>
                      <a:pt x="149" y="0"/>
                      <a:pt x="149" y="0"/>
                    </a:cubicBezTo>
                    <a:cubicBezTo>
                      <a:pt x="149" y="0"/>
                      <a:pt x="150" y="0"/>
                      <a:pt x="151" y="0"/>
                    </a:cubicBezTo>
                    <a:cubicBezTo>
                      <a:pt x="152" y="0"/>
                      <a:pt x="153" y="0"/>
                      <a:pt x="154" y="0"/>
                    </a:cubicBezTo>
                    <a:cubicBezTo>
                      <a:pt x="156" y="1"/>
                      <a:pt x="157" y="2"/>
                      <a:pt x="157" y="3"/>
                    </a:cubicBezTo>
                    <a:cubicBezTo>
                      <a:pt x="157" y="135"/>
                      <a:pt x="157" y="135"/>
                      <a:pt x="157" y="135"/>
                    </a:cubicBezTo>
                    <a:cubicBezTo>
                      <a:pt x="157" y="137"/>
                      <a:pt x="156" y="138"/>
                      <a:pt x="154" y="138"/>
                    </a:cubicBezTo>
                    <a:cubicBezTo>
                      <a:pt x="8" y="182"/>
                      <a:pt x="8" y="182"/>
                      <a:pt x="8" y="182"/>
                    </a:cubicBezTo>
                    <a:cubicBezTo>
                      <a:pt x="7" y="182"/>
                      <a:pt x="6" y="182"/>
                      <a:pt x="5"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33" name="Freeform 171"/>
              <p:cNvSpPr>
                <a:spLocks/>
              </p:cNvSpPr>
              <p:nvPr/>
            </p:nvSpPr>
            <p:spPr bwMode="auto">
              <a:xfrm>
                <a:off x="4754563" y="3349625"/>
                <a:ext cx="228600" cy="274638"/>
              </a:xfrm>
              <a:custGeom>
                <a:avLst/>
                <a:gdLst>
                  <a:gd name="T0" fmla="*/ 144 w 144"/>
                  <a:gd name="T1" fmla="*/ 0 h 173"/>
                  <a:gd name="T2" fmla="*/ 144 w 144"/>
                  <a:gd name="T3" fmla="*/ 130 h 173"/>
                  <a:gd name="T4" fmla="*/ 0 w 144"/>
                  <a:gd name="T5" fmla="*/ 173 h 173"/>
                  <a:gd name="T6" fmla="*/ 0 w 144"/>
                  <a:gd name="T7" fmla="*/ 43 h 173"/>
                  <a:gd name="T8" fmla="*/ 144 w 144"/>
                  <a:gd name="T9" fmla="*/ 0 h 173"/>
                </a:gdLst>
                <a:ahLst/>
                <a:cxnLst>
                  <a:cxn ang="0">
                    <a:pos x="T0" y="T1"/>
                  </a:cxn>
                  <a:cxn ang="0">
                    <a:pos x="T2" y="T3"/>
                  </a:cxn>
                  <a:cxn ang="0">
                    <a:pos x="T4" y="T5"/>
                  </a:cxn>
                  <a:cxn ang="0">
                    <a:pos x="T6" y="T7"/>
                  </a:cxn>
                  <a:cxn ang="0">
                    <a:pos x="T8" y="T9"/>
                  </a:cxn>
                </a:cxnLst>
                <a:rect l="0" t="0" r="r" b="b"/>
                <a:pathLst>
                  <a:path w="144" h="173">
                    <a:moveTo>
                      <a:pt x="144" y="0"/>
                    </a:moveTo>
                    <a:lnTo>
                      <a:pt x="144" y="130"/>
                    </a:lnTo>
                    <a:lnTo>
                      <a:pt x="0" y="173"/>
                    </a:lnTo>
                    <a:lnTo>
                      <a:pt x="0" y="43"/>
                    </a:lnTo>
                    <a:lnTo>
                      <a:pt x="144"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34" name="Freeform 172"/>
              <p:cNvSpPr>
                <a:spLocks/>
              </p:cNvSpPr>
              <p:nvPr/>
            </p:nvSpPr>
            <p:spPr bwMode="auto">
              <a:xfrm>
                <a:off x="6542088" y="3438525"/>
                <a:ext cx="123825" cy="303213"/>
              </a:xfrm>
              <a:custGeom>
                <a:avLst/>
                <a:gdLst>
                  <a:gd name="T0" fmla="*/ 74 w 79"/>
                  <a:gd name="T1" fmla="*/ 194 h 194"/>
                  <a:gd name="T2" fmla="*/ 69 w 79"/>
                  <a:gd name="T3" fmla="*/ 193 h 194"/>
                  <a:gd name="T4" fmla="*/ 1 w 79"/>
                  <a:gd name="T5" fmla="*/ 137 h 194"/>
                  <a:gd name="T6" fmla="*/ 0 w 79"/>
                  <a:gd name="T7" fmla="*/ 135 h 194"/>
                  <a:gd name="T8" fmla="*/ 0 w 79"/>
                  <a:gd name="T9" fmla="*/ 3 h 194"/>
                  <a:gd name="T10" fmla="*/ 4 w 79"/>
                  <a:gd name="T11" fmla="*/ 0 h 194"/>
                  <a:gd name="T12" fmla="*/ 6 w 79"/>
                  <a:gd name="T13" fmla="*/ 0 h 194"/>
                  <a:gd name="T14" fmla="*/ 10 w 79"/>
                  <a:gd name="T15" fmla="*/ 1 h 194"/>
                  <a:gd name="T16" fmla="*/ 78 w 79"/>
                  <a:gd name="T17" fmla="*/ 57 h 194"/>
                  <a:gd name="T18" fmla="*/ 79 w 79"/>
                  <a:gd name="T19" fmla="*/ 59 h 194"/>
                  <a:gd name="T20" fmla="*/ 79 w 79"/>
                  <a:gd name="T21" fmla="*/ 191 h 194"/>
                  <a:gd name="T22" fmla="*/ 75 w 79"/>
                  <a:gd name="T23" fmla="*/ 194 h 194"/>
                  <a:gd name="T24" fmla="*/ 74 w 79"/>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94">
                    <a:moveTo>
                      <a:pt x="74" y="194"/>
                    </a:moveTo>
                    <a:cubicBezTo>
                      <a:pt x="72" y="194"/>
                      <a:pt x="70" y="194"/>
                      <a:pt x="69" y="193"/>
                    </a:cubicBezTo>
                    <a:cubicBezTo>
                      <a:pt x="1" y="137"/>
                      <a:pt x="1" y="137"/>
                      <a:pt x="1" y="137"/>
                    </a:cubicBezTo>
                    <a:cubicBezTo>
                      <a:pt x="0" y="136"/>
                      <a:pt x="0" y="136"/>
                      <a:pt x="0" y="135"/>
                    </a:cubicBezTo>
                    <a:cubicBezTo>
                      <a:pt x="0" y="3"/>
                      <a:pt x="0" y="3"/>
                      <a:pt x="0" y="3"/>
                    </a:cubicBezTo>
                    <a:cubicBezTo>
                      <a:pt x="0" y="1"/>
                      <a:pt x="2" y="0"/>
                      <a:pt x="4" y="0"/>
                    </a:cubicBezTo>
                    <a:cubicBezTo>
                      <a:pt x="5" y="0"/>
                      <a:pt x="5" y="0"/>
                      <a:pt x="6" y="0"/>
                    </a:cubicBezTo>
                    <a:cubicBezTo>
                      <a:pt x="8" y="0"/>
                      <a:pt x="9" y="0"/>
                      <a:pt x="10" y="1"/>
                    </a:cubicBezTo>
                    <a:cubicBezTo>
                      <a:pt x="78" y="57"/>
                      <a:pt x="78" y="57"/>
                      <a:pt x="78" y="57"/>
                    </a:cubicBezTo>
                    <a:cubicBezTo>
                      <a:pt x="79" y="57"/>
                      <a:pt x="79" y="58"/>
                      <a:pt x="79" y="59"/>
                    </a:cubicBezTo>
                    <a:cubicBezTo>
                      <a:pt x="79" y="191"/>
                      <a:pt x="79" y="191"/>
                      <a:pt x="79" y="191"/>
                    </a:cubicBezTo>
                    <a:cubicBezTo>
                      <a:pt x="79" y="192"/>
                      <a:pt x="78" y="194"/>
                      <a:pt x="75" y="194"/>
                    </a:cubicBezTo>
                    <a:cubicBezTo>
                      <a:pt x="75" y="194"/>
                      <a:pt x="74" y="194"/>
                      <a:pt x="74" y="194"/>
                    </a:cubicBez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35" name="Freeform 173"/>
              <p:cNvSpPr>
                <a:spLocks/>
              </p:cNvSpPr>
              <p:nvPr/>
            </p:nvSpPr>
            <p:spPr bwMode="auto">
              <a:xfrm>
                <a:off x="6551613" y="3438525"/>
                <a:ext cx="106363" cy="293688"/>
              </a:xfrm>
              <a:custGeom>
                <a:avLst/>
                <a:gdLst>
                  <a:gd name="T0" fmla="*/ 67 w 67"/>
                  <a:gd name="T1" fmla="*/ 54 h 185"/>
                  <a:gd name="T2" fmla="*/ 67 w 67"/>
                  <a:gd name="T3" fmla="*/ 185 h 185"/>
                  <a:gd name="T4" fmla="*/ 0 w 67"/>
                  <a:gd name="T5" fmla="*/ 130 h 185"/>
                  <a:gd name="T6" fmla="*/ 0 w 67"/>
                  <a:gd name="T7" fmla="*/ 0 h 185"/>
                  <a:gd name="T8" fmla="*/ 67 w 67"/>
                  <a:gd name="T9" fmla="*/ 54 h 185"/>
                </a:gdLst>
                <a:ahLst/>
                <a:cxnLst>
                  <a:cxn ang="0">
                    <a:pos x="T0" y="T1"/>
                  </a:cxn>
                  <a:cxn ang="0">
                    <a:pos x="T2" y="T3"/>
                  </a:cxn>
                  <a:cxn ang="0">
                    <a:pos x="T4" y="T5"/>
                  </a:cxn>
                  <a:cxn ang="0">
                    <a:pos x="T6" y="T7"/>
                  </a:cxn>
                  <a:cxn ang="0">
                    <a:pos x="T8" y="T9"/>
                  </a:cxn>
                </a:cxnLst>
                <a:rect l="0" t="0" r="r" b="b"/>
                <a:pathLst>
                  <a:path w="67" h="185">
                    <a:moveTo>
                      <a:pt x="67" y="54"/>
                    </a:moveTo>
                    <a:lnTo>
                      <a:pt x="67" y="185"/>
                    </a:lnTo>
                    <a:lnTo>
                      <a:pt x="0" y="130"/>
                    </a:lnTo>
                    <a:lnTo>
                      <a:pt x="0" y="0"/>
                    </a:lnTo>
                    <a:lnTo>
                      <a:pt x="67" y="54"/>
                    </a:ln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36" name="Freeform 174"/>
              <p:cNvSpPr>
                <a:spLocks/>
              </p:cNvSpPr>
              <p:nvPr/>
            </p:nvSpPr>
            <p:spPr bwMode="auto">
              <a:xfrm>
                <a:off x="5892801" y="3446462"/>
                <a:ext cx="87313" cy="306388"/>
              </a:xfrm>
              <a:custGeom>
                <a:avLst/>
                <a:gdLst>
                  <a:gd name="T0" fmla="*/ 5 w 56"/>
                  <a:gd name="T1" fmla="*/ 196 h 196"/>
                  <a:gd name="T2" fmla="*/ 4 w 56"/>
                  <a:gd name="T3" fmla="*/ 196 h 196"/>
                  <a:gd name="T4" fmla="*/ 0 w 56"/>
                  <a:gd name="T5" fmla="*/ 193 h 196"/>
                  <a:gd name="T6" fmla="*/ 0 w 56"/>
                  <a:gd name="T7" fmla="*/ 61 h 196"/>
                  <a:gd name="T8" fmla="*/ 0 w 56"/>
                  <a:gd name="T9" fmla="*/ 59 h 196"/>
                  <a:gd name="T10" fmla="*/ 45 w 56"/>
                  <a:gd name="T11" fmla="*/ 2 h 196"/>
                  <a:gd name="T12" fmla="*/ 51 w 56"/>
                  <a:gd name="T13" fmla="*/ 0 h 196"/>
                  <a:gd name="T14" fmla="*/ 52 w 56"/>
                  <a:gd name="T15" fmla="*/ 0 h 196"/>
                  <a:gd name="T16" fmla="*/ 56 w 56"/>
                  <a:gd name="T17" fmla="*/ 3 h 196"/>
                  <a:gd name="T18" fmla="*/ 56 w 56"/>
                  <a:gd name="T19" fmla="*/ 136 h 196"/>
                  <a:gd name="T20" fmla="*/ 56 w 56"/>
                  <a:gd name="T21" fmla="*/ 137 h 196"/>
                  <a:gd name="T22" fmla="*/ 11 w 56"/>
                  <a:gd name="T23" fmla="*/ 194 h 196"/>
                  <a:gd name="T24" fmla="*/ 5 w 56"/>
                  <a:gd name="T2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196">
                    <a:moveTo>
                      <a:pt x="5" y="196"/>
                    </a:moveTo>
                    <a:cubicBezTo>
                      <a:pt x="5" y="196"/>
                      <a:pt x="5" y="196"/>
                      <a:pt x="4" y="196"/>
                    </a:cubicBezTo>
                    <a:cubicBezTo>
                      <a:pt x="2" y="196"/>
                      <a:pt x="0" y="195"/>
                      <a:pt x="0" y="193"/>
                    </a:cubicBezTo>
                    <a:cubicBezTo>
                      <a:pt x="0" y="61"/>
                      <a:pt x="0" y="61"/>
                      <a:pt x="0" y="61"/>
                    </a:cubicBezTo>
                    <a:cubicBezTo>
                      <a:pt x="0" y="60"/>
                      <a:pt x="0" y="60"/>
                      <a:pt x="0" y="59"/>
                    </a:cubicBezTo>
                    <a:cubicBezTo>
                      <a:pt x="45" y="2"/>
                      <a:pt x="45" y="2"/>
                      <a:pt x="45" y="2"/>
                    </a:cubicBezTo>
                    <a:cubicBezTo>
                      <a:pt x="46" y="1"/>
                      <a:pt x="48" y="0"/>
                      <a:pt x="51" y="0"/>
                    </a:cubicBezTo>
                    <a:cubicBezTo>
                      <a:pt x="51" y="0"/>
                      <a:pt x="51" y="0"/>
                      <a:pt x="52" y="0"/>
                    </a:cubicBezTo>
                    <a:cubicBezTo>
                      <a:pt x="54" y="0"/>
                      <a:pt x="56" y="2"/>
                      <a:pt x="56" y="3"/>
                    </a:cubicBezTo>
                    <a:cubicBezTo>
                      <a:pt x="56" y="136"/>
                      <a:pt x="56" y="136"/>
                      <a:pt x="56" y="136"/>
                    </a:cubicBezTo>
                    <a:cubicBezTo>
                      <a:pt x="56" y="136"/>
                      <a:pt x="56" y="136"/>
                      <a:pt x="56" y="137"/>
                    </a:cubicBezTo>
                    <a:cubicBezTo>
                      <a:pt x="11" y="194"/>
                      <a:pt x="11" y="194"/>
                      <a:pt x="11" y="194"/>
                    </a:cubicBezTo>
                    <a:cubicBezTo>
                      <a:pt x="10" y="195"/>
                      <a:pt x="8" y="196"/>
                      <a:pt x="5"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37" name="Freeform 175"/>
              <p:cNvSpPr>
                <a:spLocks/>
              </p:cNvSpPr>
              <p:nvPr/>
            </p:nvSpPr>
            <p:spPr bwMode="auto">
              <a:xfrm>
                <a:off x="5900738" y="3446462"/>
                <a:ext cx="71438" cy="296863"/>
              </a:xfrm>
              <a:custGeom>
                <a:avLst/>
                <a:gdLst>
                  <a:gd name="T0" fmla="*/ 45 w 45"/>
                  <a:gd name="T1" fmla="*/ 0 h 187"/>
                  <a:gd name="T2" fmla="*/ 45 w 45"/>
                  <a:gd name="T3" fmla="*/ 131 h 187"/>
                  <a:gd name="T4" fmla="*/ 0 w 45"/>
                  <a:gd name="T5" fmla="*/ 187 h 187"/>
                  <a:gd name="T6" fmla="*/ 0 w 45"/>
                  <a:gd name="T7" fmla="*/ 57 h 187"/>
                  <a:gd name="T8" fmla="*/ 45 w 45"/>
                  <a:gd name="T9" fmla="*/ 0 h 187"/>
                </a:gdLst>
                <a:ahLst/>
                <a:cxnLst>
                  <a:cxn ang="0">
                    <a:pos x="T0" y="T1"/>
                  </a:cxn>
                  <a:cxn ang="0">
                    <a:pos x="T2" y="T3"/>
                  </a:cxn>
                  <a:cxn ang="0">
                    <a:pos x="T4" y="T5"/>
                  </a:cxn>
                  <a:cxn ang="0">
                    <a:pos x="T6" y="T7"/>
                  </a:cxn>
                  <a:cxn ang="0">
                    <a:pos x="T8" y="T9"/>
                  </a:cxn>
                </a:cxnLst>
                <a:rect l="0" t="0" r="r" b="b"/>
                <a:pathLst>
                  <a:path w="45" h="187">
                    <a:moveTo>
                      <a:pt x="45" y="0"/>
                    </a:moveTo>
                    <a:lnTo>
                      <a:pt x="45" y="131"/>
                    </a:lnTo>
                    <a:lnTo>
                      <a:pt x="0" y="187"/>
                    </a:lnTo>
                    <a:lnTo>
                      <a:pt x="0" y="57"/>
                    </a:lnTo>
                    <a:lnTo>
                      <a:pt x="45" y="0"/>
                    </a:lnTo>
                    <a:close/>
                  </a:path>
                </a:pathLst>
              </a:custGeom>
              <a:solidFill>
                <a:schemeClr val="accent5">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38" name="Freeform 176"/>
              <p:cNvSpPr>
                <a:spLocks/>
              </p:cNvSpPr>
              <p:nvPr/>
            </p:nvSpPr>
            <p:spPr bwMode="auto">
              <a:xfrm>
                <a:off x="8402638" y="2968625"/>
                <a:ext cx="117475" cy="344488"/>
              </a:xfrm>
              <a:custGeom>
                <a:avLst/>
                <a:gdLst>
                  <a:gd name="T0" fmla="*/ 6 w 75"/>
                  <a:gd name="T1" fmla="*/ 220 h 220"/>
                  <a:gd name="T2" fmla="*/ 5 w 75"/>
                  <a:gd name="T3" fmla="*/ 220 h 220"/>
                  <a:gd name="T4" fmla="*/ 0 w 75"/>
                  <a:gd name="T5" fmla="*/ 217 h 220"/>
                  <a:gd name="T6" fmla="*/ 0 w 75"/>
                  <a:gd name="T7" fmla="*/ 84 h 220"/>
                  <a:gd name="T8" fmla="*/ 1 w 75"/>
                  <a:gd name="T9" fmla="*/ 83 h 220"/>
                  <a:gd name="T10" fmla="*/ 64 w 75"/>
                  <a:gd name="T11" fmla="*/ 2 h 220"/>
                  <a:gd name="T12" fmla="*/ 69 w 75"/>
                  <a:gd name="T13" fmla="*/ 0 h 220"/>
                  <a:gd name="T14" fmla="*/ 71 w 75"/>
                  <a:gd name="T15" fmla="*/ 0 h 220"/>
                  <a:gd name="T16" fmla="*/ 75 w 75"/>
                  <a:gd name="T17" fmla="*/ 3 h 220"/>
                  <a:gd name="T18" fmla="*/ 75 w 75"/>
                  <a:gd name="T19" fmla="*/ 136 h 220"/>
                  <a:gd name="T20" fmla="*/ 75 w 75"/>
                  <a:gd name="T21" fmla="*/ 137 h 220"/>
                  <a:gd name="T22" fmla="*/ 11 w 75"/>
                  <a:gd name="T23" fmla="*/ 218 h 220"/>
                  <a:gd name="T24" fmla="*/ 6 w 75"/>
                  <a:gd name="T2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220">
                    <a:moveTo>
                      <a:pt x="6" y="220"/>
                    </a:moveTo>
                    <a:cubicBezTo>
                      <a:pt x="6" y="220"/>
                      <a:pt x="5" y="220"/>
                      <a:pt x="5" y="220"/>
                    </a:cubicBezTo>
                    <a:cubicBezTo>
                      <a:pt x="2" y="220"/>
                      <a:pt x="0" y="218"/>
                      <a:pt x="0" y="217"/>
                    </a:cubicBezTo>
                    <a:cubicBezTo>
                      <a:pt x="0" y="84"/>
                      <a:pt x="0" y="84"/>
                      <a:pt x="0" y="84"/>
                    </a:cubicBezTo>
                    <a:cubicBezTo>
                      <a:pt x="0" y="84"/>
                      <a:pt x="1" y="83"/>
                      <a:pt x="1" y="83"/>
                    </a:cubicBezTo>
                    <a:cubicBezTo>
                      <a:pt x="64" y="2"/>
                      <a:pt x="64" y="2"/>
                      <a:pt x="64" y="2"/>
                    </a:cubicBezTo>
                    <a:cubicBezTo>
                      <a:pt x="65" y="1"/>
                      <a:pt x="67" y="0"/>
                      <a:pt x="69" y="0"/>
                    </a:cubicBezTo>
                    <a:cubicBezTo>
                      <a:pt x="70" y="0"/>
                      <a:pt x="70" y="0"/>
                      <a:pt x="71" y="0"/>
                    </a:cubicBezTo>
                    <a:cubicBezTo>
                      <a:pt x="73" y="1"/>
                      <a:pt x="75" y="2"/>
                      <a:pt x="75" y="3"/>
                    </a:cubicBezTo>
                    <a:cubicBezTo>
                      <a:pt x="75" y="136"/>
                      <a:pt x="75" y="136"/>
                      <a:pt x="75" y="136"/>
                    </a:cubicBezTo>
                    <a:cubicBezTo>
                      <a:pt x="75" y="136"/>
                      <a:pt x="75" y="137"/>
                      <a:pt x="75" y="137"/>
                    </a:cubicBezTo>
                    <a:cubicBezTo>
                      <a:pt x="11" y="218"/>
                      <a:pt x="11" y="218"/>
                      <a:pt x="11" y="218"/>
                    </a:cubicBezTo>
                    <a:cubicBezTo>
                      <a:pt x="10" y="219"/>
                      <a:pt x="8" y="220"/>
                      <a:pt x="6" y="220"/>
                    </a:cubicBezTo>
                    <a:close/>
                  </a:path>
                </a:pathLst>
              </a:custGeom>
              <a:solidFill>
                <a:schemeClr val="accent5"/>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39" name="Freeform 178"/>
              <p:cNvSpPr>
                <a:spLocks/>
              </p:cNvSpPr>
              <p:nvPr/>
            </p:nvSpPr>
            <p:spPr bwMode="auto">
              <a:xfrm>
                <a:off x="3825876" y="3036887"/>
                <a:ext cx="166688" cy="339725"/>
              </a:xfrm>
              <a:custGeom>
                <a:avLst/>
                <a:gdLst>
                  <a:gd name="T0" fmla="*/ 101 w 107"/>
                  <a:gd name="T1" fmla="*/ 217 h 217"/>
                  <a:gd name="T2" fmla="*/ 96 w 107"/>
                  <a:gd name="T3" fmla="*/ 216 h 217"/>
                  <a:gd name="T4" fmla="*/ 1 w 107"/>
                  <a:gd name="T5" fmla="*/ 137 h 217"/>
                  <a:gd name="T6" fmla="*/ 0 w 107"/>
                  <a:gd name="T7" fmla="*/ 136 h 217"/>
                  <a:gd name="T8" fmla="*/ 0 w 107"/>
                  <a:gd name="T9" fmla="*/ 3 h 217"/>
                  <a:gd name="T10" fmla="*/ 4 w 107"/>
                  <a:gd name="T11" fmla="*/ 0 h 217"/>
                  <a:gd name="T12" fmla="*/ 6 w 107"/>
                  <a:gd name="T13" fmla="*/ 0 h 217"/>
                  <a:gd name="T14" fmla="*/ 11 w 107"/>
                  <a:gd name="T15" fmla="*/ 1 h 217"/>
                  <a:gd name="T16" fmla="*/ 106 w 107"/>
                  <a:gd name="T17" fmla="*/ 80 h 217"/>
                  <a:gd name="T18" fmla="*/ 107 w 107"/>
                  <a:gd name="T19" fmla="*/ 82 h 217"/>
                  <a:gd name="T20" fmla="*/ 107 w 107"/>
                  <a:gd name="T21" fmla="*/ 214 h 217"/>
                  <a:gd name="T22" fmla="*/ 103 w 107"/>
                  <a:gd name="T23" fmla="*/ 217 h 217"/>
                  <a:gd name="T24" fmla="*/ 101 w 107"/>
                  <a:gd name="T25"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217">
                    <a:moveTo>
                      <a:pt x="101" y="217"/>
                    </a:moveTo>
                    <a:cubicBezTo>
                      <a:pt x="99" y="217"/>
                      <a:pt x="98" y="217"/>
                      <a:pt x="96" y="216"/>
                    </a:cubicBezTo>
                    <a:cubicBezTo>
                      <a:pt x="1" y="137"/>
                      <a:pt x="1" y="137"/>
                      <a:pt x="1" y="137"/>
                    </a:cubicBezTo>
                    <a:cubicBezTo>
                      <a:pt x="0" y="137"/>
                      <a:pt x="0" y="136"/>
                      <a:pt x="0" y="136"/>
                    </a:cubicBezTo>
                    <a:cubicBezTo>
                      <a:pt x="0" y="3"/>
                      <a:pt x="0" y="3"/>
                      <a:pt x="0" y="3"/>
                    </a:cubicBezTo>
                    <a:cubicBezTo>
                      <a:pt x="0" y="2"/>
                      <a:pt x="2" y="0"/>
                      <a:pt x="4" y="0"/>
                    </a:cubicBezTo>
                    <a:cubicBezTo>
                      <a:pt x="5" y="0"/>
                      <a:pt x="5" y="0"/>
                      <a:pt x="6" y="0"/>
                    </a:cubicBezTo>
                    <a:cubicBezTo>
                      <a:pt x="8" y="0"/>
                      <a:pt x="9" y="0"/>
                      <a:pt x="11" y="1"/>
                    </a:cubicBezTo>
                    <a:cubicBezTo>
                      <a:pt x="106" y="80"/>
                      <a:pt x="106" y="80"/>
                      <a:pt x="106" y="80"/>
                    </a:cubicBezTo>
                    <a:cubicBezTo>
                      <a:pt x="107" y="80"/>
                      <a:pt x="107" y="81"/>
                      <a:pt x="107" y="82"/>
                    </a:cubicBezTo>
                    <a:cubicBezTo>
                      <a:pt x="107" y="214"/>
                      <a:pt x="107" y="214"/>
                      <a:pt x="107" y="214"/>
                    </a:cubicBezTo>
                    <a:cubicBezTo>
                      <a:pt x="107" y="215"/>
                      <a:pt x="105" y="217"/>
                      <a:pt x="103" y="217"/>
                    </a:cubicBezTo>
                    <a:cubicBezTo>
                      <a:pt x="102" y="217"/>
                      <a:pt x="102" y="217"/>
                      <a:pt x="101" y="217"/>
                    </a:cubicBezTo>
                    <a:close/>
                  </a:path>
                </a:pathLst>
              </a:custGeom>
              <a:solidFill>
                <a:schemeClr val="accent5"/>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40" name="Freeform 180"/>
              <p:cNvSpPr>
                <a:spLocks/>
              </p:cNvSpPr>
              <p:nvPr/>
            </p:nvSpPr>
            <p:spPr bwMode="auto">
              <a:xfrm>
                <a:off x="7739063" y="3276600"/>
                <a:ext cx="339725" cy="314325"/>
              </a:xfrm>
              <a:custGeom>
                <a:avLst/>
                <a:gdLst>
                  <a:gd name="T0" fmla="*/ 6 w 217"/>
                  <a:gd name="T1" fmla="*/ 200 h 200"/>
                  <a:gd name="T2" fmla="*/ 3 w 217"/>
                  <a:gd name="T3" fmla="*/ 200 h 200"/>
                  <a:gd name="T4" fmla="*/ 0 w 217"/>
                  <a:gd name="T5" fmla="*/ 197 h 200"/>
                  <a:gd name="T6" fmla="*/ 0 w 217"/>
                  <a:gd name="T7" fmla="*/ 65 h 200"/>
                  <a:gd name="T8" fmla="*/ 3 w 217"/>
                  <a:gd name="T9" fmla="*/ 62 h 200"/>
                  <a:gd name="T10" fmla="*/ 208 w 217"/>
                  <a:gd name="T11" fmla="*/ 1 h 200"/>
                  <a:gd name="T12" fmla="*/ 211 w 217"/>
                  <a:gd name="T13" fmla="*/ 0 h 200"/>
                  <a:gd name="T14" fmla="*/ 214 w 217"/>
                  <a:gd name="T15" fmla="*/ 1 h 200"/>
                  <a:gd name="T16" fmla="*/ 217 w 217"/>
                  <a:gd name="T17" fmla="*/ 3 h 200"/>
                  <a:gd name="T18" fmla="*/ 217 w 217"/>
                  <a:gd name="T19" fmla="*/ 136 h 200"/>
                  <a:gd name="T20" fmla="*/ 214 w 217"/>
                  <a:gd name="T21" fmla="*/ 138 h 200"/>
                  <a:gd name="T22" fmla="*/ 9 w 217"/>
                  <a:gd name="T23" fmla="*/ 200 h 200"/>
                  <a:gd name="T24" fmla="*/ 6 w 217"/>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00">
                    <a:moveTo>
                      <a:pt x="6" y="200"/>
                    </a:moveTo>
                    <a:cubicBezTo>
                      <a:pt x="5" y="200"/>
                      <a:pt x="4" y="200"/>
                      <a:pt x="3" y="200"/>
                    </a:cubicBezTo>
                    <a:cubicBezTo>
                      <a:pt x="1" y="199"/>
                      <a:pt x="0" y="198"/>
                      <a:pt x="0" y="197"/>
                    </a:cubicBezTo>
                    <a:cubicBezTo>
                      <a:pt x="0" y="65"/>
                      <a:pt x="0" y="65"/>
                      <a:pt x="0" y="65"/>
                    </a:cubicBezTo>
                    <a:cubicBezTo>
                      <a:pt x="0" y="64"/>
                      <a:pt x="1" y="63"/>
                      <a:pt x="3" y="62"/>
                    </a:cubicBezTo>
                    <a:cubicBezTo>
                      <a:pt x="208" y="1"/>
                      <a:pt x="208" y="1"/>
                      <a:pt x="208" y="1"/>
                    </a:cubicBezTo>
                    <a:cubicBezTo>
                      <a:pt x="209" y="0"/>
                      <a:pt x="210" y="0"/>
                      <a:pt x="211" y="0"/>
                    </a:cubicBezTo>
                    <a:cubicBezTo>
                      <a:pt x="212" y="0"/>
                      <a:pt x="213" y="0"/>
                      <a:pt x="214" y="1"/>
                    </a:cubicBezTo>
                    <a:cubicBezTo>
                      <a:pt x="216" y="1"/>
                      <a:pt x="217" y="2"/>
                      <a:pt x="217" y="3"/>
                    </a:cubicBezTo>
                    <a:cubicBezTo>
                      <a:pt x="217" y="136"/>
                      <a:pt x="217" y="136"/>
                      <a:pt x="217" y="136"/>
                    </a:cubicBezTo>
                    <a:cubicBezTo>
                      <a:pt x="217" y="137"/>
                      <a:pt x="216" y="138"/>
                      <a:pt x="214" y="138"/>
                    </a:cubicBezTo>
                    <a:cubicBezTo>
                      <a:pt x="9" y="200"/>
                      <a:pt x="9" y="200"/>
                      <a:pt x="9" y="200"/>
                    </a:cubicBezTo>
                    <a:cubicBezTo>
                      <a:pt x="8" y="200"/>
                      <a:pt x="7" y="200"/>
                      <a:pt x="6"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41" name="Freeform 181"/>
              <p:cNvSpPr>
                <a:spLocks/>
              </p:cNvSpPr>
              <p:nvPr/>
            </p:nvSpPr>
            <p:spPr bwMode="auto">
              <a:xfrm>
                <a:off x="7748588" y="3276600"/>
                <a:ext cx="320675" cy="304800"/>
              </a:xfrm>
              <a:custGeom>
                <a:avLst/>
                <a:gdLst>
                  <a:gd name="T0" fmla="*/ 202 w 202"/>
                  <a:gd name="T1" fmla="*/ 0 h 192"/>
                  <a:gd name="T2" fmla="*/ 202 w 202"/>
                  <a:gd name="T3" fmla="*/ 132 h 192"/>
                  <a:gd name="T4" fmla="*/ 0 w 202"/>
                  <a:gd name="T5" fmla="*/ 192 h 192"/>
                  <a:gd name="T6" fmla="*/ 0 w 202"/>
                  <a:gd name="T7" fmla="*/ 61 h 192"/>
                  <a:gd name="T8" fmla="*/ 202 w 202"/>
                  <a:gd name="T9" fmla="*/ 0 h 192"/>
                </a:gdLst>
                <a:ahLst/>
                <a:cxnLst>
                  <a:cxn ang="0">
                    <a:pos x="T0" y="T1"/>
                  </a:cxn>
                  <a:cxn ang="0">
                    <a:pos x="T2" y="T3"/>
                  </a:cxn>
                  <a:cxn ang="0">
                    <a:pos x="T4" y="T5"/>
                  </a:cxn>
                  <a:cxn ang="0">
                    <a:pos x="T6" y="T7"/>
                  </a:cxn>
                  <a:cxn ang="0">
                    <a:pos x="T8" y="T9"/>
                  </a:cxn>
                </a:cxnLst>
                <a:rect l="0" t="0" r="r" b="b"/>
                <a:pathLst>
                  <a:path w="202" h="192">
                    <a:moveTo>
                      <a:pt x="202" y="0"/>
                    </a:moveTo>
                    <a:lnTo>
                      <a:pt x="202" y="132"/>
                    </a:lnTo>
                    <a:lnTo>
                      <a:pt x="0" y="192"/>
                    </a:lnTo>
                    <a:lnTo>
                      <a:pt x="0" y="61"/>
                    </a:lnTo>
                    <a:lnTo>
                      <a:pt x="202" y="0"/>
                    </a:lnTo>
                    <a:close/>
                  </a:path>
                </a:pathLst>
              </a:custGeom>
              <a:solidFill>
                <a:schemeClr val="accent5"/>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42" name="Freeform 182"/>
              <p:cNvSpPr>
                <a:spLocks/>
              </p:cNvSpPr>
              <p:nvPr/>
            </p:nvSpPr>
            <p:spPr bwMode="auto">
              <a:xfrm>
                <a:off x="4387851" y="3330575"/>
                <a:ext cx="376238" cy="303213"/>
              </a:xfrm>
              <a:custGeom>
                <a:avLst/>
                <a:gdLst>
                  <a:gd name="T0" fmla="*/ 234 w 240"/>
                  <a:gd name="T1" fmla="*/ 194 h 194"/>
                  <a:gd name="T2" fmla="*/ 232 w 240"/>
                  <a:gd name="T3" fmla="*/ 194 h 194"/>
                  <a:gd name="T4" fmla="*/ 3 w 240"/>
                  <a:gd name="T5" fmla="*/ 139 h 194"/>
                  <a:gd name="T6" fmla="*/ 0 w 240"/>
                  <a:gd name="T7" fmla="*/ 136 h 194"/>
                  <a:gd name="T8" fmla="*/ 0 w 240"/>
                  <a:gd name="T9" fmla="*/ 4 h 194"/>
                  <a:gd name="T10" fmla="*/ 2 w 240"/>
                  <a:gd name="T11" fmla="*/ 1 h 194"/>
                  <a:gd name="T12" fmla="*/ 5 w 240"/>
                  <a:gd name="T13" fmla="*/ 0 h 194"/>
                  <a:gd name="T14" fmla="*/ 8 w 240"/>
                  <a:gd name="T15" fmla="*/ 1 h 194"/>
                  <a:gd name="T16" fmla="*/ 237 w 240"/>
                  <a:gd name="T17" fmla="*/ 56 h 194"/>
                  <a:gd name="T18" fmla="*/ 240 w 240"/>
                  <a:gd name="T19" fmla="*/ 59 h 194"/>
                  <a:gd name="T20" fmla="*/ 240 w 240"/>
                  <a:gd name="T21" fmla="*/ 191 h 194"/>
                  <a:gd name="T22" fmla="*/ 237 w 240"/>
                  <a:gd name="T23" fmla="*/ 194 h 194"/>
                  <a:gd name="T24" fmla="*/ 234 w 240"/>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194">
                    <a:moveTo>
                      <a:pt x="234" y="194"/>
                    </a:moveTo>
                    <a:cubicBezTo>
                      <a:pt x="233" y="194"/>
                      <a:pt x="233" y="194"/>
                      <a:pt x="232" y="194"/>
                    </a:cubicBezTo>
                    <a:cubicBezTo>
                      <a:pt x="3" y="139"/>
                      <a:pt x="3" y="139"/>
                      <a:pt x="3" y="139"/>
                    </a:cubicBezTo>
                    <a:cubicBezTo>
                      <a:pt x="1" y="138"/>
                      <a:pt x="0" y="137"/>
                      <a:pt x="0" y="136"/>
                    </a:cubicBezTo>
                    <a:cubicBezTo>
                      <a:pt x="0" y="4"/>
                      <a:pt x="0" y="4"/>
                      <a:pt x="0" y="4"/>
                    </a:cubicBezTo>
                    <a:cubicBezTo>
                      <a:pt x="0" y="2"/>
                      <a:pt x="1" y="2"/>
                      <a:pt x="2" y="1"/>
                    </a:cubicBezTo>
                    <a:cubicBezTo>
                      <a:pt x="3" y="1"/>
                      <a:pt x="4" y="0"/>
                      <a:pt x="5" y="0"/>
                    </a:cubicBezTo>
                    <a:cubicBezTo>
                      <a:pt x="6" y="0"/>
                      <a:pt x="7" y="1"/>
                      <a:pt x="8" y="1"/>
                    </a:cubicBezTo>
                    <a:cubicBezTo>
                      <a:pt x="237" y="56"/>
                      <a:pt x="237" y="56"/>
                      <a:pt x="237" y="56"/>
                    </a:cubicBezTo>
                    <a:cubicBezTo>
                      <a:pt x="239" y="56"/>
                      <a:pt x="240" y="58"/>
                      <a:pt x="240" y="59"/>
                    </a:cubicBezTo>
                    <a:cubicBezTo>
                      <a:pt x="240" y="191"/>
                      <a:pt x="240" y="191"/>
                      <a:pt x="240" y="191"/>
                    </a:cubicBezTo>
                    <a:cubicBezTo>
                      <a:pt x="240" y="192"/>
                      <a:pt x="239" y="193"/>
                      <a:pt x="237" y="194"/>
                    </a:cubicBezTo>
                    <a:cubicBezTo>
                      <a:pt x="236" y="194"/>
                      <a:pt x="235" y="194"/>
                      <a:pt x="234"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43" name="Freeform 183"/>
              <p:cNvSpPr>
                <a:spLocks/>
              </p:cNvSpPr>
              <p:nvPr/>
            </p:nvSpPr>
            <p:spPr bwMode="auto">
              <a:xfrm>
                <a:off x="4395788" y="3330575"/>
                <a:ext cx="358775" cy="293688"/>
              </a:xfrm>
              <a:custGeom>
                <a:avLst/>
                <a:gdLst>
                  <a:gd name="T0" fmla="*/ 226 w 226"/>
                  <a:gd name="T1" fmla="*/ 55 h 185"/>
                  <a:gd name="T2" fmla="*/ 226 w 226"/>
                  <a:gd name="T3" fmla="*/ 185 h 185"/>
                  <a:gd name="T4" fmla="*/ 0 w 226"/>
                  <a:gd name="T5" fmla="*/ 131 h 185"/>
                  <a:gd name="T6" fmla="*/ 0 w 226"/>
                  <a:gd name="T7" fmla="*/ 0 h 185"/>
                  <a:gd name="T8" fmla="*/ 226 w 226"/>
                  <a:gd name="T9" fmla="*/ 55 h 185"/>
                </a:gdLst>
                <a:ahLst/>
                <a:cxnLst>
                  <a:cxn ang="0">
                    <a:pos x="T0" y="T1"/>
                  </a:cxn>
                  <a:cxn ang="0">
                    <a:pos x="T2" y="T3"/>
                  </a:cxn>
                  <a:cxn ang="0">
                    <a:pos x="T4" y="T5"/>
                  </a:cxn>
                  <a:cxn ang="0">
                    <a:pos x="T6" y="T7"/>
                  </a:cxn>
                  <a:cxn ang="0">
                    <a:pos x="T8" y="T9"/>
                  </a:cxn>
                </a:cxnLst>
                <a:rect l="0" t="0" r="r" b="b"/>
                <a:pathLst>
                  <a:path w="226" h="185">
                    <a:moveTo>
                      <a:pt x="226" y="55"/>
                    </a:moveTo>
                    <a:lnTo>
                      <a:pt x="226" y="185"/>
                    </a:lnTo>
                    <a:lnTo>
                      <a:pt x="0" y="131"/>
                    </a:lnTo>
                    <a:lnTo>
                      <a:pt x="0" y="0"/>
                    </a:lnTo>
                    <a:lnTo>
                      <a:pt x="226" y="55"/>
                    </a:lnTo>
                    <a:close/>
                  </a:path>
                </a:pathLst>
              </a:custGeom>
              <a:solidFill>
                <a:schemeClr val="accent5"/>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44" name="Freeform 184"/>
              <p:cNvSpPr>
                <a:spLocks/>
              </p:cNvSpPr>
              <p:nvPr/>
            </p:nvSpPr>
            <p:spPr bwMode="auto">
              <a:xfrm>
                <a:off x="6648451" y="3486150"/>
                <a:ext cx="474663" cy="255588"/>
              </a:xfrm>
              <a:custGeom>
                <a:avLst/>
                <a:gdLst>
                  <a:gd name="T0" fmla="*/ 6 w 303"/>
                  <a:gd name="T1" fmla="*/ 164 h 164"/>
                  <a:gd name="T2" fmla="*/ 2 w 303"/>
                  <a:gd name="T3" fmla="*/ 163 h 164"/>
                  <a:gd name="T4" fmla="*/ 0 w 303"/>
                  <a:gd name="T5" fmla="*/ 161 h 164"/>
                  <a:gd name="T6" fmla="*/ 0 w 303"/>
                  <a:gd name="T7" fmla="*/ 29 h 164"/>
                  <a:gd name="T8" fmla="*/ 5 w 303"/>
                  <a:gd name="T9" fmla="*/ 26 h 164"/>
                  <a:gd name="T10" fmla="*/ 297 w 303"/>
                  <a:gd name="T11" fmla="*/ 0 h 164"/>
                  <a:gd name="T12" fmla="*/ 298 w 303"/>
                  <a:gd name="T13" fmla="*/ 0 h 164"/>
                  <a:gd name="T14" fmla="*/ 301 w 303"/>
                  <a:gd name="T15" fmla="*/ 1 h 164"/>
                  <a:gd name="T16" fmla="*/ 303 w 303"/>
                  <a:gd name="T17" fmla="*/ 3 h 164"/>
                  <a:gd name="T18" fmla="*/ 303 w 303"/>
                  <a:gd name="T19" fmla="*/ 135 h 164"/>
                  <a:gd name="T20" fmla="*/ 299 w 303"/>
                  <a:gd name="T21" fmla="*/ 138 h 164"/>
                  <a:gd name="T22" fmla="*/ 7 w 303"/>
                  <a:gd name="T23" fmla="*/ 164 h 164"/>
                  <a:gd name="T24" fmla="*/ 6 w 303"/>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164">
                    <a:moveTo>
                      <a:pt x="6" y="164"/>
                    </a:moveTo>
                    <a:cubicBezTo>
                      <a:pt x="4" y="164"/>
                      <a:pt x="3" y="164"/>
                      <a:pt x="2" y="163"/>
                    </a:cubicBezTo>
                    <a:cubicBezTo>
                      <a:pt x="1" y="163"/>
                      <a:pt x="0" y="162"/>
                      <a:pt x="0" y="161"/>
                    </a:cubicBezTo>
                    <a:cubicBezTo>
                      <a:pt x="0" y="29"/>
                      <a:pt x="0" y="29"/>
                      <a:pt x="0" y="29"/>
                    </a:cubicBezTo>
                    <a:cubicBezTo>
                      <a:pt x="0" y="27"/>
                      <a:pt x="2" y="26"/>
                      <a:pt x="5" y="26"/>
                    </a:cubicBezTo>
                    <a:cubicBezTo>
                      <a:pt x="297" y="0"/>
                      <a:pt x="297" y="0"/>
                      <a:pt x="297" y="0"/>
                    </a:cubicBezTo>
                    <a:cubicBezTo>
                      <a:pt x="298" y="0"/>
                      <a:pt x="298" y="0"/>
                      <a:pt x="298" y="0"/>
                    </a:cubicBezTo>
                    <a:cubicBezTo>
                      <a:pt x="299" y="0"/>
                      <a:pt x="300" y="0"/>
                      <a:pt x="301" y="1"/>
                    </a:cubicBezTo>
                    <a:cubicBezTo>
                      <a:pt x="303" y="1"/>
                      <a:pt x="303" y="2"/>
                      <a:pt x="303" y="3"/>
                    </a:cubicBezTo>
                    <a:cubicBezTo>
                      <a:pt x="303" y="135"/>
                      <a:pt x="303" y="135"/>
                      <a:pt x="303" y="135"/>
                    </a:cubicBezTo>
                    <a:cubicBezTo>
                      <a:pt x="303" y="137"/>
                      <a:pt x="301" y="138"/>
                      <a:pt x="299" y="138"/>
                    </a:cubicBezTo>
                    <a:cubicBezTo>
                      <a:pt x="7" y="164"/>
                      <a:pt x="7" y="164"/>
                      <a:pt x="7" y="164"/>
                    </a:cubicBezTo>
                    <a:lnTo>
                      <a:pt x="6" y="1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45" name="Freeform 185"/>
              <p:cNvSpPr>
                <a:spLocks/>
              </p:cNvSpPr>
              <p:nvPr/>
            </p:nvSpPr>
            <p:spPr bwMode="auto">
              <a:xfrm>
                <a:off x="6657976" y="3486150"/>
                <a:ext cx="457200" cy="246063"/>
              </a:xfrm>
              <a:custGeom>
                <a:avLst/>
                <a:gdLst>
                  <a:gd name="T0" fmla="*/ 288 w 288"/>
                  <a:gd name="T1" fmla="*/ 0 h 155"/>
                  <a:gd name="T2" fmla="*/ 288 w 288"/>
                  <a:gd name="T3" fmla="*/ 130 h 155"/>
                  <a:gd name="T4" fmla="*/ 0 w 288"/>
                  <a:gd name="T5" fmla="*/ 155 h 155"/>
                  <a:gd name="T6" fmla="*/ 0 w 288"/>
                  <a:gd name="T7" fmla="*/ 24 h 155"/>
                  <a:gd name="T8" fmla="*/ 288 w 288"/>
                  <a:gd name="T9" fmla="*/ 0 h 155"/>
                </a:gdLst>
                <a:ahLst/>
                <a:cxnLst>
                  <a:cxn ang="0">
                    <a:pos x="T0" y="T1"/>
                  </a:cxn>
                  <a:cxn ang="0">
                    <a:pos x="T2" y="T3"/>
                  </a:cxn>
                  <a:cxn ang="0">
                    <a:pos x="T4" y="T5"/>
                  </a:cxn>
                  <a:cxn ang="0">
                    <a:pos x="T6" y="T7"/>
                  </a:cxn>
                  <a:cxn ang="0">
                    <a:pos x="T8" y="T9"/>
                  </a:cxn>
                </a:cxnLst>
                <a:rect l="0" t="0" r="r" b="b"/>
                <a:pathLst>
                  <a:path w="288" h="155">
                    <a:moveTo>
                      <a:pt x="288" y="0"/>
                    </a:moveTo>
                    <a:lnTo>
                      <a:pt x="288" y="130"/>
                    </a:lnTo>
                    <a:lnTo>
                      <a:pt x="0" y="155"/>
                    </a:lnTo>
                    <a:lnTo>
                      <a:pt x="0" y="24"/>
                    </a:lnTo>
                    <a:lnTo>
                      <a:pt x="288" y="0"/>
                    </a:lnTo>
                    <a:close/>
                  </a:path>
                </a:pathLst>
              </a:custGeom>
              <a:solidFill>
                <a:schemeClr val="accent5"/>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46" name="Freeform 186"/>
              <p:cNvSpPr>
                <a:spLocks/>
              </p:cNvSpPr>
              <p:nvPr/>
            </p:nvSpPr>
            <p:spPr bwMode="auto">
              <a:xfrm>
                <a:off x="5421313" y="3509962"/>
                <a:ext cx="488950" cy="242888"/>
              </a:xfrm>
              <a:custGeom>
                <a:avLst/>
                <a:gdLst>
                  <a:gd name="T0" fmla="*/ 306 w 312"/>
                  <a:gd name="T1" fmla="*/ 155 h 155"/>
                  <a:gd name="T2" fmla="*/ 5 w 312"/>
                  <a:gd name="T3" fmla="*/ 138 h 155"/>
                  <a:gd name="T4" fmla="*/ 0 w 312"/>
                  <a:gd name="T5" fmla="*/ 135 h 155"/>
                  <a:gd name="T6" fmla="*/ 0 w 312"/>
                  <a:gd name="T7" fmla="*/ 3 h 155"/>
                  <a:gd name="T8" fmla="*/ 2 w 312"/>
                  <a:gd name="T9" fmla="*/ 0 h 155"/>
                  <a:gd name="T10" fmla="*/ 6 w 312"/>
                  <a:gd name="T11" fmla="*/ 0 h 155"/>
                  <a:gd name="T12" fmla="*/ 6 w 312"/>
                  <a:gd name="T13" fmla="*/ 0 h 155"/>
                  <a:gd name="T14" fmla="*/ 307 w 312"/>
                  <a:gd name="T15" fmla="*/ 17 h 155"/>
                  <a:gd name="T16" fmla="*/ 312 w 312"/>
                  <a:gd name="T17" fmla="*/ 20 h 155"/>
                  <a:gd name="T18" fmla="*/ 312 w 312"/>
                  <a:gd name="T19" fmla="*/ 152 h 155"/>
                  <a:gd name="T20" fmla="*/ 310 w 312"/>
                  <a:gd name="T21" fmla="*/ 154 h 155"/>
                  <a:gd name="T22" fmla="*/ 306 w 312"/>
                  <a:gd name="T2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55">
                    <a:moveTo>
                      <a:pt x="306" y="155"/>
                    </a:moveTo>
                    <a:cubicBezTo>
                      <a:pt x="5" y="138"/>
                      <a:pt x="5" y="138"/>
                      <a:pt x="5" y="138"/>
                    </a:cubicBezTo>
                    <a:cubicBezTo>
                      <a:pt x="2" y="138"/>
                      <a:pt x="0" y="137"/>
                      <a:pt x="0" y="135"/>
                    </a:cubicBezTo>
                    <a:cubicBezTo>
                      <a:pt x="0" y="3"/>
                      <a:pt x="0" y="3"/>
                      <a:pt x="0" y="3"/>
                    </a:cubicBezTo>
                    <a:cubicBezTo>
                      <a:pt x="0" y="2"/>
                      <a:pt x="1" y="1"/>
                      <a:pt x="2" y="0"/>
                    </a:cubicBezTo>
                    <a:cubicBezTo>
                      <a:pt x="3" y="0"/>
                      <a:pt x="4" y="0"/>
                      <a:pt x="6" y="0"/>
                    </a:cubicBezTo>
                    <a:cubicBezTo>
                      <a:pt x="6" y="0"/>
                      <a:pt x="6" y="0"/>
                      <a:pt x="6" y="0"/>
                    </a:cubicBezTo>
                    <a:cubicBezTo>
                      <a:pt x="307" y="17"/>
                      <a:pt x="307" y="17"/>
                      <a:pt x="307" y="17"/>
                    </a:cubicBezTo>
                    <a:cubicBezTo>
                      <a:pt x="310" y="17"/>
                      <a:pt x="312" y="18"/>
                      <a:pt x="312" y="20"/>
                    </a:cubicBezTo>
                    <a:cubicBezTo>
                      <a:pt x="312" y="152"/>
                      <a:pt x="312" y="152"/>
                      <a:pt x="312" y="152"/>
                    </a:cubicBezTo>
                    <a:cubicBezTo>
                      <a:pt x="312" y="153"/>
                      <a:pt x="311" y="154"/>
                      <a:pt x="310" y="154"/>
                    </a:cubicBezTo>
                    <a:cubicBezTo>
                      <a:pt x="309" y="155"/>
                      <a:pt x="308" y="155"/>
                      <a:pt x="306"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47" name="Freeform 187"/>
              <p:cNvSpPr>
                <a:spLocks/>
              </p:cNvSpPr>
              <p:nvPr/>
            </p:nvSpPr>
            <p:spPr bwMode="auto">
              <a:xfrm>
                <a:off x="5430838" y="3509962"/>
                <a:ext cx="469900" cy="233363"/>
              </a:xfrm>
              <a:custGeom>
                <a:avLst/>
                <a:gdLst>
                  <a:gd name="T0" fmla="*/ 296 w 296"/>
                  <a:gd name="T1" fmla="*/ 17 h 147"/>
                  <a:gd name="T2" fmla="*/ 296 w 296"/>
                  <a:gd name="T3" fmla="*/ 147 h 147"/>
                  <a:gd name="T4" fmla="*/ 0 w 296"/>
                  <a:gd name="T5" fmla="*/ 131 h 147"/>
                  <a:gd name="T6" fmla="*/ 0 w 296"/>
                  <a:gd name="T7" fmla="*/ 0 h 147"/>
                  <a:gd name="T8" fmla="*/ 296 w 296"/>
                  <a:gd name="T9" fmla="*/ 17 h 147"/>
                </a:gdLst>
                <a:ahLst/>
                <a:cxnLst>
                  <a:cxn ang="0">
                    <a:pos x="T0" y="T1"/>
                  </a:cxn>
                  <a:cxn ang="0">
                    <a:pos x="T2" y="T3"/>
                  </a:cxn>
                  <a:cxn ang="0">
                    <a:pos x="T4" y="T5"/>
                  </a:cxn>
                  <a:cxn ang="0">
                    <a:pos x="T6" y="T7"/>
                  </a:cxn>
                  <a:cxn ang="0">
                    <a:pos x="T8" y="T9"/>
                  </a:cxn>
                </a:cxnLst>
                <a:rect l="0" t="0" r="r" b="b"/>
                <a:pathLst>
                  <a:path w="296" h="147">
                    <a:moveTo>
                      <a:pt x="296" y="17"/>
                    </a:moveTo>
                    <a:lnTo>
                      <a:pt x="296" y="147"/>
                    </a:lnTo>
                    <a:lnTo>
                      <a:pt x="0" y="131"/>
                    </a:lnTo>
                    <a:lnTo>
                      <a:pt x="0" y="0"/>
                    </a:lnTo>
                    <a:lnTo>
                      <a:pt x="296" y="17"/>
                    </a:lnTo>
                    <a:close/>
                  </a:path>
                </a:pathLst>
              </a:custGeom>
              <a:solidFill>
                <a:schemeClr val="accent5"/>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48" name="Freeform 188"/>
              <p:cNvSpPr>
                <a:spLocks/>
              </p:cNvSpPr>
              <p:nvPr/>
            </p:nvSpPr>
            <p:spPr bwMode="auto">
              <a:xfrm>
                <a:off x="4746626" y="2524125"/>
                <a:ext cx="2811463" cy="585788"/>
              </a:xfrm>
              <a:custGeom>
                <a:avLst/>
                <a:gdLst>
                  <a:gd name="T0" fmla="*/ 1443 w 1796"/>
                  <a:gd name="T1" fmla="*/ 49 h 374"/>
                  <a:gd name="T2" fmla="*/ 1392 w 1796"/>
                  <a:gd name="T3" fmla="*/ 40 h 374"/>
                  <a:gd name="T4" fmla="*/ 1330 w 1796"/>
                  <a:gd name="T5" fmla="*/ 29 h 374"/>
                  <a:gd name="T6" fmla="*/ 1253 w 1796"/>
                  <a:gd name="T7" fmla="*/ 19 h 374"/>
                  <a:gd name="T8" fmla="*/ 1177 w 1796"/>
                  <a:gd name="T9" fmla="*/ 12 h 374"/>
                  <a:gd name="T10" fmla="*/ 1107 w 1796"/>
                  <a:gd name="T11" fmla="*/ 6 h 374"/>
                  <a:gd name="T12" fmla="*/ 1031 w 1796"/>
                  <a:gd name="T13" fmla="*/ 2 h 374"/>
                  <a:gd name="T14" fmla="*/ 959 w 1796"/>
                  <a:gd name="T15" fmla="*/ 0 h 374"/>
                  <a:gd name="T16" fmla="*/ 878 w 1796"/>
                  <a:gd name="T17" fmla="*/ 0 h 374"/>
                  <a:gd name="T18" fmla="*/ 793 w 1796"/>
                  <a:gd name="T19" fmla="*/ 1 h 374"/>
                  <a:gd name="T20" fmla="*/ 723 w 1796"/>
                  <a:gd name="T21" fmla="*/ 4 h 374"/>
                  <a:gd name="T22" fmla="*/ 651 w 1796"/>
                  <a:gd name="T23" fmla="*/ 9 h 374"/>
                  <a:gd name="T24" fmla="*/ 562 w 1796"/>
                  <a:gd name="T25" fmla="*/ 17 h 374"/>
                  <a:gd name="T26" fmla="*/ 477 w 1796"/>
                  <a:gd name="T27" fmla="*/ 28 h 374"/>
                  <a:gd name="T28" fmla="*/ 429 w 1796"/>
                  <a:gd name="T29" fmla="*/ 35 h 374"/>
                  <a:gd name="T30" fmla="*/ 378 w 1796"/>
                  <a:gd name="T31" fmla="*/ 44 h 374"/>
                  <a:gd name="T32" fmla="*/ 332 w 1796"/>
                  <a:gd name="T33" fmla="*/ 54 h 374"/>
                  <a:gd name="T34" fmla="*/ 291 w 1796"/>
                  <a:gd name="T35" fmla="*/ 63 h 374"/>
                  <a:gd name="T36" fmla="*/ 229 w 1796"/>
                  <a:gd name="T37" fmla="*/ 80 h 374"/>
                  <a:gd name="T38" fmla="*/ 185 w 1796"/>
                  <a:gd name="T39" fmla="*/ 94 h 374"/>
                  <a:gd name="T40" fmla="*/ 142 w 1796"/>
                  <a:gd name="T41" fmla="*/ 111 h 374"/>
                  <a:gd name="T42" fmla="*/ 116 w 1796"/>
                  <a:gd name="T43" fmla="*/ 122 h 374"/>
                  <a:gd name="T44" fmla="*/ 92 w 1796"/>
                  <a:gd name="T45" fmla="*/ 135 h 374"/>
                  <a:gd name="T46" fmla="*/ 74 w 1796"/>
                  <a:gd name="T47" fmla="*/ 145 h 374"/>
                  <a:gd name="T48" fmla="*/ 55 w 1796"/>
                  <a:gd name="T49" fmla="*/ 158 h 374"/>
                  <a:gd name="T50" fmla="*/ 43 w 1796"/>
                  <a:gd name="T51" fmla="*/ 168 h 374"/>
                  <a:gd name="T52" fmla="*/ 31 w 1796"/>
                  <a:gd name="T53" fmla="*/ 178 h 374"/>
                  <a:gd name="T54" fmla="*/ 18 w 1796"/>
                  <a:gd name="T55" fmla="*/ 193 h 374"/>
                  <a:gd name="T56" fmla="*/ 11 w 1796"/>
                  <a:gd name="T57" fmla="*/ 203 h 374"/>
                  <a:gd name="T58" fmla="*/ 5 w 1796"/>
                  <a:gd name="T59" fmla="*/ 216 h 374"/>
                  <a:gd name="T60" fmla="*/ 2 w 1796"/>
                  <a:gd name="T61" fmla="*/ 226 h 374"/>
                  <a:gd name="T62" fmla="*/ 0 w 1796"/>
                  <a:gd name="T63" fmla="*/ 238 h 374"/>
                  <a:gd name="T64" fmla="*/ 1 w 1796"/>
                  <a:gd name="T65" fmla="*/ 364 h 374"/>
                  <a:gd name="T66" fmla="*/ 4 w 1796"/>
                  <a:gd name="T67" fmla="*/ 351 h 374"/>
                  <a:gd name="T68" fmla="*/ 10 w 1796"/>
                  <a:gd name="T69" fmla="*/ 338 h 374"/>
                  <a:gd name="T70" fmla="*/ 18 w 1796"/>
                  <a:gd name="T71" fmla="*/ 325 h 374"/>
                  <a:gd name="T72" fmla="*/ 31 w 1796"/>
                  <a:gd name="T73" fmla="*/ 310 h 374"/>
                  <a:gd name="T74" fmla="*/ 45 w 1796"/>
                  <a:gd name="T75" fmla="*/ 298 h 374"/>
                  <a:gd name="T76" fmla="*/ 63 w 1796"/>
                  <a:gd name="T77" fmla="*/ 285 h 374"/>
                  <a:gd name="T78" fmla="*/ 82 w 1796"/>
                  <a:gd name="T79" fmla="*/ 273 h 374"/>
                  <a:gd name="T80" fmla="*/ 106 w 1796"/>
                  <a:gd name="T81" fmla="*/ 260 h 374"/>
                  <a:gd name="T82" fmla="*/ 140 w 1796"/>
                  <a:gd name="T83" fmla="*/ 244 h 374"/>
                  <a:gd name="T84" fmla="*/ 173 w 1796"/>
                  <a:gd name="T85" fmla="*/ 231 h 374"/>
                  <a:gd name="T86" fmla="*/ 229 w 1796"/>
                  <a:gd name="T87" fmla="*/ 212 h 374"/>
                  <a:gd name="T88" fmla="*/ 291 w 1796"/>
                  <a:gd name="T89" fmla="*/ 196 h 374"/>
                  <a:gd name="T90" fmla="*/ 340 w 1796"/>
                  <a:gd name="T91" fmla="*/ 185 h 374"/>
                  <a:gd name="T92" fmla="*/ 389 w 1796"/>
                  <a:gd name="T93" fmla="*/ 175 h 374"/>
                  <a:gd name="T94" fmla="*/ 436 w 1796"/>
                  <a:gd name="T95" fmla="*/ 167 h 374"/>
                  <a:gd name="T96" fmla="*/ 517 w 1796"/>
                  <a:gd name="T97" fmla="*/ 155 h 374"/>
                  <a:gd name="T98" fmla="*/ 605 w 1796"/>
                  <a:gd name="T99" fmla="*/ 145 h 374"/>
                  <a:gd name="T100" fmla="*/ 694 w 1796"/>
                  <a:gd name="T101" fmla="*/ 139 h 374"/>
                  <a:gd name="T102" fmla="*/ 753 w 1796"/>
                  <a:gd name="T103" fmla="*/ 135 h 374"/>
                  <a:gd name="T104" fmla="*/ 878 w 1796"/>
                  <a:gd name="T105" fmla="*/ 132 h 374"/>
                  <a:gd name="T106" fmla="*/ 962 w 1796"/>
                  <a:gd name="T107" fmla="*/ 133 h 374"/>
                  <a:gd name="T108" fmla="*/ 1069 w 1796"/>
                  <a:gd name="T109" fmla="*/ 137 h 374"/>
                  <a:gd name="T110" fmla="*/ 1145 w 1796"/>
                  <a:gd name="T111" fmla="*/ 142 h 374"/>
                  <a:gd name="T112" fmla="*/ 1253 w 1796"/>
                  <a:gd name="T113" fmla="*/ 152 h 374"/>
                  <a:gd name="T114" fmla="*/ 1331 w 1796"/>
                  <a:gd name="T115" fmla="*/ 162 h 374"/>
                  <a:gd name="T116" fmla="*/ 1414 w 1796"/>
                  <a:gd name="T117" fmla="*/ 176 h 374"/>
                  <a:gd name="T118" fmla="*/ 1466 w 1796"/>
                  <a:gd name="T119" fmla="*/ 18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6" h="374">
                    <a:moveTo>
                      <a:pt x="1498" y="61"/>
                    </a:moveTo>
                    <a:cubicBezTo>
                      <a:pt x="1487" y="59"/>
                      <a:pt x="1476" y="56"/>
                      <a:pt x="1466" y="54"/>
                    </a:cubicBezTo>
                    <a:cubicBezTo>
                      <a:pt x="1465" y="54"/>
                      <a:pt x="1465" y="54"/>
                      <a:pt x="1464" y="54"/>
                    </a:cubicBezTo>
                    <a:cubicBezTo>
                      <a:pt x="1463" y="54"/>
                      <a:pt x="1463" y="54"/>
                      <a:pt x="1463" y="54"/>
                    </a:cubicBezTo>
                    <a:cubicBezTo>
                      <a:pt x="1457" y="52"/>
                      <a:pt x="1450" y="51"/>
                      <a:pt x="1443" y="49"/>
                    </a:cubicBezTo>
                    <a:cubicBezTo>
                      <a:pt x="1441" y="49"/>
                      <a:pt x="1439" y="48"/>
                      <a:pt x="1437" y="48"/>
                    </a:cubicBezTo>
                    <a:cubicBezTo>
                      <a:pt x="1432" y="47"/>
                      <a:pt x="1427" y="46"/>
                      <a:pt x="1421" y="45"/>
                    </a:cubicBezTo>
                    <a:cubicBezTo>
                      <a:pt x="1419" y="44"/>
                      <a:pt x="1416" y="44"/>
                      <a:pt x="1414" y="44"/>
                    </a:cubicBezTo>
                    <a:cubicBezTo>
                      <a:pt x="1409" y="43"/>
                      <a:pt x="1404" y="42"/>
                      <a:pt x="1399" y="41"/>
                    </a:cubicBezTo>
                    <a:cubicBezTo>
                      <a:pt x="1397" y="40"/>
                      <a:pt x="1394" y="40"/>
                      <a:pt x="1392" y="40"/>
                    </a:cubicBezTo>
                    <a:cubicBezTo>
                      <a:pt x="1385" y="38"/>
                      <a:pt x="1378" y="37"/>
                      <a:pt x="1371" y="36"/>
                    </a:cubicBezTo>
                    <a:cubicBezTo>
                      <a:pt x="1370" y="36"/>
                      <a:pt x="1370" y="36"/>
                      <a:pt x="1370" y="36"/>
                    </a:cubicBezTo>
                    <a:cubicBezTo>
                      <a:pt x="1370" y="36"/>
                      <a:pt x="1370" y="36"/>
                      <a:pt x="1370" y="36"/>
                    </a:cubicBezTo>
                    <a:cubicBezTo>
                      <a:pt x="1357" y="34"/>
                      <a:pt x="1344" y="32"/>
                      <a:pt x="1331" y="30"/>
                    </a:cubicBezTo>
                    <a:cubicBezTo>
                      <a:pt x="1330" y="29"/>
                      <a:pt x="1330" y="29"/>
                      <a:pt x="1330" y="29"/>
                    </a:cubicBezTo>
                    <a:cubicBezTo>
                      <a:pt x="1317" y="28"/>
                      <a:pt x="1304" y="26"/>
                      <a:pt x="1291" y="24"/>
                    </a:cubicBezTo>
                    <a:cubicBezTo>
                      <a:pt x="1290" y="24"/>
                      <a:pt x="1290" y="24"/>
                      <a:pt x="1290" y="24"/>
                    </a:cubicBezTo>
                    <a:cubicBezTo>
                      <a:pt x="1290" y="24"/>
                      <a:pt x="1289" y="24"/>
                      <a:pt x="1289" y="24"/>
                    </a:cubicBezTo>
                    <a:cubicBezTo>
                      <a:pt x="1278" y="22"/>
                      <a:pt x="1266" y="21"/>
                      <a:pt x="1255" y="20"/>
                    </a:cubicBezTo>
                    <a:cubicBezTo>
                      <a:pt x="1254" y="19"/>
                      <a:pt x="1253" y="19"/>
                      <a:pt x="1253" y="19"/>
                    </a:cubicBezTo>
                    <a:cubicBezTo>
                      <a:pt x="1241" y="18"/>
                      <a:pt x="1230" y="17"/>
                      <a:pt x="1218" y="16"/>
                    </a:cubicBezTo>
                    <a:cubicBezTo>
                      <a:pt x="1217" y="15"/>
                      <a:pt x="1216" y="15"/>
                      <a:pt x="1216" y="15"/>
                    </a:cubicBezTo>
                    <a:cubicBezTo>
                      <a:pt x="1215" y="15"/>
                      <a:pt x="1215" y="15"/>
                      <a:pt x="1214" y="15"/>
                    </a:cubicBezTo>
                    <a:cubicBezTo>
                      <a:pt x="1204" y="14"/>
                      <a:pt x="1193" y="13"/>
                      <a:pt x="1182" y="12"/>
                    </a:cubicBezTo>
                    <a:cubicBezTo>
                      <a:pt x="1181" y="12"/>
                      <a:pt x="1179" y="12"/>
                      <a:pt x="1177" y="12"/>
                    </a:cubicBezTo>
                    <a:cubicBezTo>
                      <a:pt x="1166" y="11"/>
                      <a:pt x="1155" y="10"/>
                      <a:pt x="1145" y="9"/>
                    </a:cubicBezTo>
                    <a:cubicBezTo>
                      <a:pt x="1144" y="9"/>
                      <a:pt x="1144" y="9"/>
                      <a:pt x="1143" y="9"/>
                    </a:cubicBezTo>
                    <a:cubicBezTo>
                      <a:pt x="1142" y="9"/>
                      <a:pt x="1141" y="9"/>
                      <a:pt x="1140" y="9"/>
                    </a:cubicBezTo>
                    <a:cubicBezTo>
                      <a:pt x="1129" y="8"/>
                      <a:pt x="1118" y="7"/>
                      <a:pt x="1108" y="6"/>
                    </a:cubicBezTo>
                    <a:cubicBezTo>
                      <a:pt x="1107" y="6"/>
                      <a:pt x="1107" y="6"/>
                      <a:pt x="1107" y="6"/>
                    </a:cubicBezTo>
                    <a:cubicBezTo>
                      <a:pt x="1096" y="6"/>
                      <a:pt x="1085" y="5"/>
                      <a:pt x="1074" y="4"/>
                    </a:cubicBezTo>
                    <a:cubicBezTo>
                      <a:pt x="1073" y="4"/>
                      <a:pt x="1072" y="4"/>
                      <a:pt x="1071" y="4"/>
                    </a:cubicBezTo>
                    <a:cubicBezTo>
                      <a:pt x="1070" y="4"/>
                      <a:pt x="1069" y="4"/>
                      <a:pt x="1069" y="4"/>
                    </a:cubicBezTo>
                    <a:cubicBezTo>
                      <a:pt x="1058" y="4"/>
                      <a:pt x="1047" y="3"/>
                      <a:pt x="1037" y="3"/>
                    </a:cubicBezTo>
                    <a:cubicBezTo>
                      <a:pt x="1035" y="3"/>
                      <a:pt x="1033" y="2"/>
                      <a:pt x="1031" y="2"/>
                    </a:cubicBezTo>
                    <a:cubicBezTo>
                      <a:pt x="1020" y="2"/>
                      <a:pt x="1009" y="2"/>
                      <a:pt x="998" y="1"/>
                    </a:cubicBezTo>
                    <a:cubicBezTo>
                      <a:pt x="997" y="1"/>
                      <a:pt x="997" y="1"/>
                      <a:pt x="997" y="1"/>
                    </a:cubicBezTo>
                    <a:cubicBezTo>
                      <a:pt x="997" y="1"/>
                      <a:pt x="996" y="1"/>
                      <a:pt x="995" y="1"/>
                    </a:cubicBezTo>
                    <a:cubicBezTo>
                      <a:pt x="984" y="1"/>
                      <a:pt x="973" y="1"/>
                      <a:pt x="962" y="0"/>
                    </a:cubicBezTo>
                    <a:cubicBezTo>
                      <a:pt x="961" y="0"/>
                      <a:pt x="960" y="0"/>
                      <a:pt x="959" y="0"/>
                    </a:cubicBezTo>
                    <a:cubicBezTo>
                      <a:pt x="947" y="0"/>
                      <a:pt x="936" y="0"/>
                      <a:pt x="925" y="0"/>
                    </a:cubicBezTo>
                    <a:cubicBezTo>
                      <a:pt x="924" y="0"/>
                      <a:pt x="922" y="0"/>
                      <a:pt x="921" y="0"/>
                    </a:cubicBezTo>
                    <a:cubicBezTo>
                      <a:pt x="921" y="0"/>
                      <a:pt x="920" y="0"/>
                      <a:pt x="919" y="0"/>
                    </a:cubicBezTo>
                    <a:cubicBezTo>
                      <a:pt x="907" y="0"/>
                      <a:pt x="896" y="0"/>
                      <a:pt x="884" y="0"/>
                    </a:cubicBezTo>
                    <a:cubicBezTo>
                      <a:pt x="882" y="0"/>
                      <a:pt x="880" y="0"/>
                      <a:pt x="878" y="0"/>
                    </a:cubicBezTo>
                    <a:cubicBezTo>
                      <a:pt x="866" y="0"/>
                      <a:pt x="855" y="0"/>
                      <a:pt x="843" y="0"/>
                    </a:cubicBezTo>
                    <a:cubicBezTo>
                      <a:pt x="842" y="0"/>
                      <a:pt x="841" y="0"/>
                      <a:pt x="840" y="0"/>
                    </a:cubicBezTo>
                    <a:cubicBezTo>
                      <a:pt x="839" y="0"/>
                      <a:pt x="838" y="0"/>
                      <a:pt x="838" y="0"/>
                    </a:cubicBezTo>
                    <a:cubicBezTo>
                      <a:pt x="824" y="1"/>
                      <a:pt x="811" y="1"/>
                      <a:pt x="798" y="1"/>
                    </a:cubicBezTo>
                    <a:cubicBezTo>
                      <a:pt x="796" y="1"/>
                      <a:pt x="794" y="1"/>
                      <a:pt x="793" y="1"/>
                    </a:cubicBezTo>
                    <a:cubicBezTo>
                      <a:pt x="779" y="2"/>
                      <a:pt x="766" y="2"/>
                      <a:pt x="753" y="3"/>
                    </a:cubicBezTo>
                    <a:cubicBezTo>
                      <a:pt x="752" y="3"/>
                      <a:pt x="751" y="3"/>
                      <a:pt x="750" y="3"/>
                    </a:cubicBezTo>
                    <a:cubicBezTo>
                      <a:pt x="749" y="3"/>
                      <a:pt x="748" y="3"/>
                      <a:pt x="747" y="3"/>
                    </a:cubicBezTo>
                    <a:cubicBezTo>
                      <a:pt x="741" y="3"/>
                      <a:pt x="735" y="4"/>
                      <a:pt x="729" y="4"/>
                    </a:cubicBezTo>
                    <a:cubicBezTo>
                      <a:pt x="727" y="4"/>
                      <a:pt x="725" y="4"/>
                      <a:pt x="723" y="4"/>
                    </a:cubicBezTo>
                    <a:cubicBezTo>
                      <a:pt x="715" y="5"/>
                      <a:pt x="707" y="5"/>
                      <a:pt x="699" y="6"/>
                    </a:cubicBezTo>
                    <a:cubicBezTo>
                      <a:pt x="697" y="6"/>
                      <a:pt x="695" y="6"/>
                      <a:pt x="694" y="6"/>
                    </a:cubicBezTo>
                    <a:cubicBezTo>
                      <a:pt x="687" y="6"/>
                      <a:pt x="681" y="7"/>
                      <a:pt x="675" y="7"/>
                    </a:cubicBezTo>
                    <a:cubicBezTo>
                      <a:pt x="672" y="7"/>
                      <a:pt x="669" y="8"/>
                      <a:pt x="667" y="8"/>
                    </a:cubicBezTo>
                    <a:cubicBezTo>
                      <a:pt x="661" y="8"/>
                      <a:pt x="656" y="9"/>
                      <a:pt x="651" y="9"/>
                    </a:cubicBezTo>
                    <a:cubicBezTo>
                      <a:pt x="649" y="9"/>
                      <a:pt x="647" y="9"/>
                      <a:pt x="646" y="9"/>
                    </a:cubicBezTo>
                    <a:cubicBezTo>
                      <a:pt x="645" y="9"/>
                      <a:pt x="644" y="10"/>
                      <a:pt x="644" y="10"/>
                    </a:cubicBezTo>
                    <a:cubicBezTo>
                      <a:pt x="631" y="11"/>
                      <a:pt x="618" y="12"/>
                      <a:pt x="605" y="13"/>
                    </a:cubicBezTo>
                    <a:cubicBezTo>
                      <a:pt x="604" y="13"/>
                      <a:pt x="602" y="13"/>
                      <a:pt x="601" y="13"/>
                    </a:cubicBezTo>
                    <a:cubicBezTo>
                      <a:pt x="588" y="15"/>
                      <a:pt x="575" y="16"/>
                      <a:pt x="562" y="17"/>
                    </a:cubicBezTo>
                    <a:cubicBezTo>
                      <a:pt x="561" y="17"/>
                      <a:pt x="560" y="17"/>
                      <a:pt x="559" y="18"/>
                    </a:cubicBezTo>
                    <a:cubicBezTo>
                      <a:pt x="546" y="19"/>
                      <a:pt x="533" y="21"/>
                      <a:pt x="520" y="22"/>
                    </a:cubicBezTo>
                    <a:cubicBezTo>
                      <a:pt x="519" y="22"/>
                      <a:pt x="518" y="22"/>
                      <a:pt x="517" y="22"/>
                    </a:cubicBezTo>
                    <a:cubicBezTo>
                      <a:pt x="504" y="24"/>
                      <a:pt x="490" y="26"/>
                      <a:pt x="477" y="28"/>
                    </a:cubicBezTo>
                    <a:cubicBezTo>
                      <a:pt x="477" y="28"/>
                      <a:pt x="477" y="28"/>
                      <a:pt x="477" y="28"/>
                    </a:cubicBezTo>
                    <a:cubicBezTo>
                      <a:pt x="477" y="28"/>
                      <a:pt x="477" y="28"/>
                      <a:pt x="477" y="28"/>
                    </a:cubicBezTo>
                    <a:cubicBezTo>
                      <a:pt x="470" y="29"/>
                      <a:pt x="463" y="30"/>
                      <a:pt x="456" y="31"/>
                    </a:cubicBezTo>
                    <a:cubicBezTo>
                      <a:pt x="454" y="31"/>
                      <a:pt x="453" y="31"/>
                      <a:pt x="451" y="32"/>
                    </a:cubicBezTo>
                    <a:cubicBezTo>
                      <a:pt x="446" y="32"/>
                      <a:pt x="441" y="33"/>
                      <a:pt x="436" y="34"/>
                    </a:cubicBezTo>
                    <a:cubicBezTo>
                      <a:pt x="434" y="34"/>
                      <a:pt x="431" y="35"/>
                      <a:pt x="429" y="35"/>
                    </a:cubicBezTo>
                    <a:cubicBezTo>
                      <a:pt x="425" y="36"/>
                      <a:pt x="421" y="37"/>
                      <a:pt x="416" y="37"/>
                    </a:cubicBezTo>
                    <a:cubicBezTo>
                      <a:pt x="414" y="38"/>
                      <a:pt x="411" y="38"/>
                      <a:pt x="408" y="39"/>
                    </a:cubicBezTo>
                    <a:cubicBezTo>
                      <a:pt x="405" y="39"/>
                      <a:pt x="401" y="40"/>
                      <a:pt x="397" y="41"/>
                    </a:cubicBezTo>
                    <a:cubicBezTo>
                      <a:pt x="394" y="41"/>
                      <a:pt x="391" y="42"/>
                      <a:pt x="389" y="42"/>
                    </a:cubicBezTo>
                    <a:cubicBezTo>
                      <a:pt x="385" y="43"/>
                      <a:pt x="381" y="44"/>
                      <a:pt x="378" y="44"/>
                    </a:cubicBezTo>
                    <a:cubicBezTo>
                      <a:pt x="375" y="45"/>
                      <a:pt x="372" y="45"/>
                      <a:pt x="369" y="46"/>
                    </a:cubicBezTo>
                    <a:cubicBezTo>
                      <a:pt x="366" y="47"/>
                      <a:pt x="362" y="47"/>
                      <a:pt x="359" y="48"/>
                    </a:cubicBezTo>
                    <a:cubicBezTo>
                      <a:pt x="356" y="49"/>
                      <a:pt x="353" y="49"/>
                      <a:pt x="350" y="50"/>
                    </a:cubicBezTo>
                    <a:cubicBezTo>
                      <a:pt x="347" y="50"/>
                      <a:pt x="343" y="51"/>
                      <a:pt x="340" y="52"/>
                    </a:cubicBezTo>
                    <a:cubicBezTo>
                      <a:pt x="337" y="53"/>
                      <a:pt x="335" y="53"/>
                      <a:pt x="332" y="54"/>
                    </a:cubicBezTo>
                    <a:cubicBezTo>
                      <a:pt x="328" y="54"/>
                      <a:pt x="325" y="55"/>
                      <a:pt x="321" y="56"/>
                    </a:cubicBezTo>
                    <a:cubicBezTo>
                      <a:pt x="319" y="57"/>
                      <a:pt x="318" y="57"/>
                      <a:pt x="316" y="57"/>
                    </a:cubicBezTo>
                    <a:cubicBezTo>
                      <a:pt x="315" y="57"/>
                      <a:pt x="315" y="58"/>
                      <a:pt x="314" y="58"/>
                    </a:cubicBezTo>
                    <a:cubicBezTo>
                      <a:pt x="307" y="59"/>
                      <a:pt x="300" y="61"/>
                      <a:pt x="294" y="63"/>
                    </a:cubicBezTo>
                    <a:cubicBezTo>
                      <a:pt x="293" y="63"/>
                      <a:pt x="292" y="63"/>
                      <a:pt x="291" y="63"/>
                    </a:cubicBezTo>
                    <a:cubicBezTo>
                      <a:pt x="286" y="65"/>
                      <a:pt x="280" y="66"/>
                      <a:pt x="274" y="68"/>
                    </a:cubicBezTo>
                    <a:cubicBezTo>
                      <a:pt x="272" y="68"/>
                      <a:pt x="270" y="69"/>
                      <a:pt x="268" y="69"/>
                    </a:cubicBezTo>
                    <a:cubicBezTo>
                      <a:pt x="263" y="70"/>
                      <a:pt x="259" y="72"/>
                      <a:pt x="254" y="73"/>
                    </a:cubicBezTo>
                    <a:cubicBezTo>
                      <a:pt x="252" y="73"/>
                      <a:pt x="250" y="74"/>
                      <a:pt x="248" y="75"/>
                    </a:cubicBezTo>
                    <a:cubicBezTo>
                      <a:pt x="242" y="76"/>
                      <a:pt x="236" y="78"/>
                      <a:pt x="229" y="80"/>
                    </a:cubicBezTo>
                    <a:cubicBezTo>
                      <a:pt x="223" y="82"/>
                      <a:pt x="217" y="84"/>
                      <a:pt x="210" y="86"/>
                    </a:cubicBezTo>
                    <a:cubicBezTo>
                      <a:pt x="209" y="86"/>
                      <a:pt x="207" y="87"/>
                      <a:pt x="206" y="87"/>
                    </a:cubicBezTo>
                    <a:cubicBezTo>
                      <a:pt x="200" y="89"/>
                      <a:pt x="194" y="91"/>
                      <a:pt x="188" y="93"/>
                    </a:cubicBezTo>
                    <a:cubicBezTo>
                      <a:pt x="187" y="94"/>
                      <a:pt x="187" y="94"/>
                      <a:pt x="187" y="94"/>
                    </a:cubicBezTo>
                    <a:cubicBezTo>
                      <a:pt x="187" y="94"/>
                      <a:pt x="186" y="94"/>
                      <a:pt x="185" y="94"/>
                    </a:cubicBezTo>
                    <a:cubicBezTo>
                      <a:pt x="181" y="96"/>
                      <a:pt x="177" y="97"/>
                      <a:pt x="173" y="99"/>
                    </a:cubicBezTo>
                    <a:cubicBezTo>
                      <a:pt x="171" y="99"/>
                      <a:pt x="170" y="100"/>
                      <a:pt x="168" y="100"/>
                    </a:cubicBezTo>
                    <a:cubicBezTo>
                      <a:pt x="165" y="102"/>
                      <a:pt x="161" y="103"/>
                      <a:pt x="158" y="104"/>
                    </a:cubicBezTo>
                    <a:cubicBezTo>
                      <a:pt x="157" y="105"/>
                      <a:pt x="155" y="106"/>
                      <a:pt x="154" y="106"/>
                    </a:cubicBezTo>
                    <a:cubicBezTo>
                      <a:pt x="150" y="108"/>
                      <a:pt x="146" y="109"/>
                      <a:pt x="142" y="111"/>
                    </a:cubicBezTo>
                    <a:cubicBezTo>
                      <a:pt x="141" y="111"/>
                      <a:pt x="141" y="111"/>
                      <a:pt x="140" y="112"/>
                    </a:cubicBezTo>
                    <a:cubicBezTo>
                      <a:pt x="136" y="113"/>
                      <a:pt x="131" y="115"/>
                      <a:pt x="127" y="117"/>
                    </a:cubicBezTo>
                    <a:cubicBezTo>
                      <a:pt x="126" y="118"/>
                      <a:pt x="126" y="118"/>
                      <a:pt x="126" y="118"/>
                    </a:cubicBezTo>
                    <a:cubicBezTo>
                      <a:pt x="125" y="118"/>
                      <a:pt x="124" y="119"/>
                      <a:pt x="123" y="119"/>
                    </a:cubicBezTo>
                    <a:cubicBezTo>
                      <a:pt x="121" y="120"/>
                      <a:pt x="119" y="121"/>
                      <a:pt x="116" y="122"/>
                    </a:cubicBezTo>
                    <a:cubicBezTo>
                      <a:pt x="115" y="123"/>
                      <a:pt x="113" y="124"/>
                      <a:pt x="112" y="124"/>
                    </a:cubicBezTo>
                    <a:cubicBezTo>
                      <a:pt x="110" y="125"/>
                      <a:pt x="108" y="126"/>
                      <a:pt x="106" y="127"/>
                    </a:cubicBezTo>
                    <a:cubicBezTo>
                      <a:pt x="105" y="128"/>
                      <a:pt x="103" y="129"/>
                      <a:pt x="102" y="130"/>
                    </a:cubicBezTo>
                    <a:cubicBezTo>
                      <a:pt x="100" y="130"/>
                      <a:pt x="98" y="131"/>
                      <a:pt x="96" y="132"/>
                    </a:cubicBezTo>
                    <a:cubicBezTo>
                      <a:pt x="95" y="133"/>
                      <a:pt x="93" y="134"/>
                      <a:pt x="92" y="135"/>
                    </a:cubicBezTo>
                    <a:cubicBezTo>
                      <a:pt x="90" y="136"/>
                      <a:pt x="88" y="137"/>
                      <a:pt x="87" y="138"/>
                    </a:cubicBezTo>
                    <a:cubicBezTo>
                      <a:pt x="86" y="138"/>
                      <a:pt x="85" y="138"/>
                      <a:pt x="84" y="139"/>
                    </a:cubicBezTo>
                    <a:cubicBezTo>
                      <a:pt x="84" y="139"/>
                      <a:pt x="83" y="140"/>
                      <a:pt x="82" y="140"/>
                    </a:cubicBezTo>
                    <a:cubicBezTo>
                      <a:pt x="81" y="141"/>
                      <a:pt x="80" y="142"/>
                      <a:pt x="78" y="142"/>
                    </a:cubicBezTo>
                    <a:cubicBezTo>
                      <a:pt x="77" y="143"/>
                      <a:pt x="75" y="144"/>
                      <a:pt x="74" y="145"/>
                    </a:cubicBezTo>
                    <a:cubicBezTo>
                      <a:pt x="73" y="146"/>
                      <a:pt x="71" y="147"/>
                      <a:pt x="70" y="147"/>
                    </a:cubicBezTo>
                    <a:cubicBezTo>
                      <a:pt x="69" y="148"/>
                      <a:pt x="68" y="149"/>
                      <a:pt x="66" y="150"/>
                    </a:cubicBezTo>
                    <a:cubicBezTo>
                      <a:pt x="65" y="151"/>
                      <a:pt x="64" y="152"/>
                      <a:pt x="63" y="152"/>
                    </a:cubicBezTo>
                    <a:cubicBezTo>
                      <a:pt x="61" y="153"/>
                      <a:pt x="60" y="154"/>
                      <a:pt x="59" y="155"/>
                    </a:cubicBezTo>
                    <a:cubicBezTo>
                      <a:pt x="58" y="156"/>
                      <a:pt x="56" y="157"/>
                      <a:pt x="55" y="158"/>
                    </a:cubicBezTo>
                    <a:cubicBezTo>
                      <a:pt x="55" y="158"/>
                      <a:pt x="54" y="158"/>
                      <a:pt x="53" y="159"/>
                    </a:cubicBezTo>
                    <a:cubicBezTo>
                      <a:pt x="53" y="159"/>
                      <a:pt x="52" y="160"/>
                      <a:pt x="52" y="160"/>
                    </a:cubicBezTo>
                    <a:cubicBezTo>
                      <a:pt x="51" y="161"/>
                      <a:pt x="50" y="162"/>
                      <a:pt x="49" y="162"/>
                    </a:cubicBezTo>
                    <a:cubicBezTo>
                      <a:pt x="48" y="163"/>
                      <a:pt x="46" y="164"/>
                      <a:pt x="45" y="165"/>
                    </a:cubicBezTo>
                    <a:cubicBezTo>
                      <a:pt x="44" y="166"/>
                      <a:pt x="43" y="167"/>
                      <a:pt x="43" y="168"/>
                    </a:cubicBezTo>
                    <a:cubicBezTo>
                      <a:pt x="41" y="168"/>
                      <a:pt x="40" y="169"/>
                      <a:pt x="39" y="170"/>
                    </a:cubicBezTo>
                    <a:cubicBezTo>
                      <a:pt x="38" y="171"/>
                      <a:pt x="38" y="172"/>
                      <a:pt x="37" y="173"/>
                    </a:cubicBezTo>
                    <a:cubicBezTo>
                      <a:pt x="36" y="174"/>
                      <a:pt x="35" y="174"/>
                      <a:pt x="34" y="175"/>
                    </a:cubicBezTo>
                    <a:cubicBezTo>
                      <a:pt x="33" y="176"/>
                      <a:pt x="32" y="177"/>
                      <a:pt x="31" y="178"/>
                    </a:cubicBezTo>
                    <a:cubicBezTo>
                      <a:pt x="31" y="178"/>
                      <a:pt x="31" y="178"/>
                      <a:pt x="31" y="178"/>
                    </a:cubicBezTo>
                    <a:cubicBezTo>
                      <a:pt x="30" y="179"/>
                      <a:pt x="29" y="180"/>
                      <a:pt x="28" y="181"/>
                    </a:cubicBezTo>
                    <a:cubicBezTo>
                      <a:pt x="28" y="181"/>
                      <a:pt x="27" y="182"/>
                      <a:pt x="27" y="183"/>
                    </a:cubicBezTo>
                    <a:cubicBezTo>
                      <a:pt x="25" y="184"/>
                      <a:pt x="25" y="185"/>
                      <a:pt x="24" y="186"/>
                    </a:cubicBezTo>
                    <a:cubicBezTo>
                      <a:pt x="23" y="187"/>
                      <a:pt x="23" y="187"/>
                      <a:pt x="22" y="188"/>
                    </a:cubicBezTo>
                    <a:cubicBezTo>
                      <a:pt x="21" y="189"/>
                      <a:pt x="19" y="191"/>
                      <a:pt x="18" y="193"/>
                    </a:cubicBezTo>
                    <a:cubicBezTo>
                      <a:pt x="18" y="193"/>
                      <a:pt x="18" y="193"/>
                      <a:pt x="18" y="193"/>
                    </a:cubicBezTo>
                    <a:cubicBezTo>
                      <a:pt x="17" y="195"/>
                      <a:pt x="16" y="196"/>
                      <a:pt x="14" y="198"/>
                    </a:cubicBezTo>
                    <a:cubicBezTo>
                      <a:pt x="14" y="198"/>
                      <a:pt x="14" y="198"/>
                      <a:pt x="14" y="198"/>
                    </a:cubicBezTo>
                    <a:cubicBezTo>
                      <a:pt x="14" y="199"/>
                      <a:pt x="14" y="199"/>
                      <a:pt x="13" y="200"/>
                    </a:cubicBezTo>
                    <a:cubicBezTo>
                      <a:pt x="12" y="201"/>
                      <a:pt x="12" y="202"/>
                      <a:pt x="11" y="203"/>
                    </a:cubicBezTo>
                    <a:cubicBezTo>
                      <a:pt x="11" y="204"/>
                      <a:pt x="10" y="204"/>
                      <a:pt x="10" y="205"/>
                    </a:cubicBezTo>
                    <a:cubicBezTo>
                      <a:pt x="9" y="206"/>
                      <a:pt x="9" y="207"/>
                      <a:pt x="8" y="208"/>
                    </a:cubicBezTo>
                    <a:cubicBezTo>
                      <a:pt x="8" y="209"/>
                      <a:pt x="8" y="210"/>
                      <a:pt x="7" y="210"/>
                    </a:cubicBezTo>
                    <a:cubicBezTo>
                      <a:pt x="7" y="211"/>
                      <a:pt x="6" y="212"/>
                      <a:pt x="6" y="213"/>
                    </a:cubicBezTo>
                    <a:cubicBezTo>
                      <a:pt x="6" y="214"/>
                      <a:pt x="5" y="215"/>
                      <a:pt x="5" y="216"/>
                    </a:cubicBezTo>
                    <a:cubicBezTo>
                      <a:pt x="5" y="216"/>
                      <a:pt x="4" y="217"/>
                      <a:pt x="4" y="218"/>
                    </a:cubicBezTo>
                    <a:cubicBezTo>
                      <a:pt x="4" y="219"/>
                      <a:pt x="4" y="219"/>
                      <a:pt x="4" y="219"/>
                    </a:cubicBezTo>
                    <a:cubicBezTo>
                      <a:pt x="4" y="219"/>
                      <a:pt x="3" y="220"/>
                      <a:pt x="3" y="221"/>
                    </a:cubicBezTo>
                    <a:cubicBezTo>
                      <a:pt x="3" y="222"/>
                      <a:pt x="3" y="223"/>
                      <a:pt x="2" y="224"/>
                    </a:cubicBezTo>
                    <a:cubicBezTo>
                      <a:pt x="2" y="225"/>
                      <a:pt x="2" y="226"/>
                      <a:pt x="2" y="226"/>
                    </a:cubicBezTo>
                    <a:cubicBezTo>
                      <a:pt x="1" y="227"/>
                      <a:pt x="1" y="228"/>
                      <a:pt x="1" y="229"/>
                    </a:cubicBezTo>
                    <a:cubicBezTo>
                      <a:pt x="1" y="230"/>
                      <a:pt x="1" y="231"/>
                      <a:pt x="1" y="232"/>
                    </a:cubicBezTo>
                    <a:cubicBezTo>
                      <a:pt x="1" y="233"/>
                      <a:pt x="0" y="234"/>
                      <a:pt x="0" y="234"/>
                    </a:cubicBezTo>
                    <a:cubicBezTo>
                      <a:pt x="0" y="235"/>
                      <a:pt x="0" y="236"/>
                      <a:pt x="0" y="237"/>
                    </a:cubicBezTo>
                    <a:cubicBezTo>
                      <a:pt x="0" y="237"/>
                      <a:pt x="0" y="238"/>
                      <a:pt x="0" y="238"/>
                    </a:cubicBezTo>
                    <a:cubicBezTo>
                      <a:pt x="0" y="239"/>
                      <a:pt x="0" y="240"/>
                      <a:pt x="0" y="241"/>
                    </a:cubicBezTo>
                    <a:cubicBezTo>
                      <a:pt x="0" y="374"/>
                      <a:pt x="0" y="374"/>
                      <a:pt x="0" y="374"/>
                    </a:cubicBezTo>
                    <a:cubicBezTo>
                      <a:pt x="0" y="372"/>
                      <a:pt x="0" y="371"/>
                      <a:pt x="0" y="370"/>
                    </a:cubicBezTo>
                    <a:cubicBezTo>
                      <a:pt x="0" y="369"/>
                      <a:pt x="0" y="368"/>
                      <a:pt x="0" y="367"/>
                    </a:cubicBezTo>
                    <a:cubicBezTo>
                      <a:pt x="0" y="366"/>
                      <a:pt x="1" y="365"/>
                      <a:pt x="1" y="364"/>
                    </a:cubicBezTo>
                    <a:cubicBezTo>
                      <a:pt x="1" y="363"/>
                      <a:pt x="1" y="363"/>
                      <a:pt x="1" y="362"/>
                    </a:cubicBezTo>
                    <a:cubicBezTo>
                      <a:pt x="1" y="361"/>
                      <a:pt x="1" y="360"/>
                      <a:pt x="2" y="359"/>
                    </a:cubicBezTo>
                    <a:cubicBezTo>
                      <a:pt x="2" y="358"/>
                      <a:pt x="2" y="357"/>
                      <a:pt x="2" y="356"/>
                    </a:cubicBezTo>
                    <a:cubicBezTo>
                      <a:pt x="3" y="355"/>
                      <a:pt x="3" y="355"/>
                      <a:pt x="3" y="354"/>
                    </a:cubicBezTo>
                    <a:cubicBezTo>
                      <a:pt x="3" y="353"/>
                      <a:pt x="4" y="352"/>
                      <a:pt x="4" y="351"/>
                    </a:cubicBezTo>
                    <a:cubicBezTo>
                      <a:pt x="4" y="350"/>
                      <a:pt x="5" y="349"/>
                      <a:pt x="5" y="348"/>
                    </a:cubicBezTo>
                    <a:cubicBezTo>
                      <a:pt x="5" y="348"/>
                      <a:pt x="6" y="347"/>
                      <a:pt x="6" y="346"/>
                    </a:cubicBezTo>
                    <a:cubicBezTo>
                      <a:pt x="6" y="345"/>
                      <a:pt x="7" y="344"/>
                      <a:pt x="7" y="343"/>
                    </a:cubicBezTo>
                    <a:cubicBezTo>
                      <a:pt x="8" y="342"/>
                      <a:pt x="8" y="342"/>
                      <a:pt x="8" y="341"/>
                    </a:cubicBezTo>
                    <a:cubicBezTo>
                      <a:pt x="9" y="340"/>
                      <a:pt x="9" y="339"/>
                      <a:pt x="10" y="338"/>
                    </a:cubicBezTo>
                    <a:cubicBezTo>
                      <a:pt x="10" y="337"/>
                      <a:pt x="11" y="336"/>
                      <a:pt x="11" y="336"/>
                    </a:cubicBezTo>
                    <a:cubicBezTo>
                      <a:pt x="12" y="335"/>
                      <a:pt x="12" y="333"/>
                      <a:pt x="13" y="332"/>
                    </a:cubicBezTo>
                    <a:cubicBezTo>
                      <a:pt x="14" y="332"/>
                      <a:pt x="14" y="331"/>
                      <a:pt x="14" y="331"/>
                    </a:cubicBezTo>
                    <a:cubicBezTo>
                      <a:pt x="15" y="329"/>
                      <a:pt x="17" y="327"/>
                      <a:pt x="18" y="325"/>
                    </a:cubicBezTo>
                    <a:cubicBezTo>
                      <a:pt x="18" y="325"/>
                      <a:pt x="18" y="325"/>
                      <a:pt x="18" y="325"/>
                    </a:cubicBezTo>
                    <a:cubicBezTo>
                      <a:pt x="19" y="324"/>
                      <a:pt x="21" y="322"/>
                      <a:pt x="22" y="320"/>
                    </a:cubicBezTo>
                    <a:cubicBezTo>
                      <a:pt x="23" y="320"/>
                      <a:pt x="23" y="319"/>
                      <a:pt x="24" y="319"/>
                    </a:cubicBezTo>
                    <a:cubicBezTo>
                      <a:pt x="25" y="317"/>
                      <a:pt x="25" y="316"/>
                      <a:pt x="27" y="315"/>
                    </a:cubicBezTo>
                    <a:cubicBezTo>
                      <a:pt x="27" y="315"/>
                      <a:pt x="28" y="314"/>
                      <a:pt x="28" y="313"/>
                    </a:cubicBezTo>
                    <a:cubicBezTo>
                      <a:pt x="29" y="312"/>
                      <a:pt x="30" y="311"/>
                      <a:pt x="31" y="310"/>
                    </a:cubicBezTo>
                    <a:cubicBezTo>
                      <a:pt x="32" y="309"/>
                      <a:pt x="33" y="309"/>
                      <a:pt x="34" y="308"/>
                    </a:cubicBezTo>
                    <a:cubicBezTo>
                      <a:pt x="35" y="307"/>
                      <a:pt x="36" y="306"/>
                      <a:pt x="37" y="305"/>
                    </a:cubicBezTo>
                    <a:cubicBezTo>
                      <a:pt x="38" y="304"/>
                      <a:pt x="38" y="304"/>
                      <a:pt x="39" y="303"/>
                    </a:cubicBezTo>
                    <a:cubicBezTo>
                      <a:pt x="40" y="302"/>
                      <a:pt x="41" y="301"/>
                      <a:pt x="43" y="300"/>
                    </a:cubicBezTo>
                    <a:cubicBezTo>
                      <a:pt x="43" y="299"/>
                      <a:pt x="44" y="299"/>
                      <a:pt x="45" y="298"/>
                    </a:cubicBezTo>
                    <a:cubicBezTo>
                      <a:pt x="46" y="297"/>
                      <a:pt x="48" y="296"/>
                      <a:pt x="49" y="295"/>
                    </a:cubicBezTo>
                    <a:cubicBezTo>
                      <a:pt x="50" y="294"/>
                      <a:pt x="51" y="294"/>
                      <a:pt x="52" y="293"/>
                    </a:cubicBezTo>
                    <a:cubicBezTo>
                      <a:pt x="53" y="292"/>
                      <a:pt x="54" y="291"/>
                      <a:pt x="55" y="290"/>
                    </a:cubicBezTo>
                    <a:cubicBezTo>
                      <a:pt x="56" y="289"/>
                      <a:pt x="58" y="288"/>
                      <a:pt x="59" y="288"/>
                    </a:cubicBezTo>
                    <a:cubicBezTo>
                      <a:pt x="60" y="287"/>
                      <a:pt x="61" y="286"/>
                      <a:pt x="63" y="285"/>
                    </a:cubicBezTo>
                    <a:cubicBezTo>
                      <a:pt x="64" y="284"/>
                      <a:pt x="65" y="283"/>
                      <a:pt x="66" y="283"/>
                    </a:cubicBezTo>
                    <a:cubicBezTo>
                      <a:pt x="68" y="282"/>
                      <a:pt x="69" y="281"/>
                      <a:pt x="70" y="280"/>
                    </a:cubicBezTo>
                    <a:cubicBezTo>
                      <a:pt x="71" y="279"/>
                      <a:pt x="73" y="278"/>
                      <a:pt x="74" y="278"/>
                    </a:cubicBezTo>
                    <a:cubicBezTo>
                      <a:pt x="75" y="277"/>
                      <a:pt x="77" y="276"/>
                      <a:pt x="78" y="275"/>
                    </a:cubicBezTo>
                    <a:cubicBezTo>
                      <a:pt x="80" y="274"/>
                      <a:pt x="81" y="273"/>
                      <a:pt x="82" y="273"/>
                    </a:cubicBezTo>
                    <a:cubicBezTo>
                      <a:pt x="84" y="272"/>
                      <a:pt x="85" y="271"/>
                      <a:pt x="87" y="270"/>
                    </a:cubicBezTo>
                    <a:cubicBezTo>
                      <a:pt x="88" y="269"/>
                      <a:pt x="90" y="268"/>
                      <a:pt x="92" y="267"/>
                    </a:cubicBezTo>
                    <a:cubicBezTo>
                      <a:pt x="93" y="266"/>
                      <a:pt x="95" y="266"/>
                      <a:pt x="96" y="265"/>
                    </a:cubicBezTo>
                    <a:cubicBezTo>
                      <a:pt x="98" y="264"/>
                      <a:pt x="100" y="263"/>
                      <a:pt x="102" y="262"/>
                    </a:cubicBezTo>
                    <a:cubicBezTo>
                      <a:pt x="103" y="261"/>
                      <a:pt x="105" y="261"/>
                      <a:pt x="106" y="260"/>
                    </a:cubicBezTo>
                    <a:cubicBezTo>
                      <a:pt x="108" y="259"/>
                      <a:pt x="110" y="258"/>
                      <a:pt x="112" y="257"/>
                    </a:cubicBezTo>
                    <a:cubicBezTo>
                      <a:pt x="113" y="256"/>
                      <a:pt x="115" y="255"/>
                      <a:pt x="116" y="255"/>
                    </a:cubicBezTo>
                    <a:cubicBezTo>
                      <a:pt x="119" y="254"/>
                      <a:pt x="121" y="253"/>
                      <a:pt x="123" y="252"/>
                    </a:cubicBezTo>
                    <a:cubicBezTo>
                      <a:pt x="124" y="251"/>
                      <a:pt x="126" y="250"/>
                      <a:pt x="127" y="250"/>
                    </a:cubicBezTo>
                    <a:cubicBezTo>
                      <a:pt x="131" y="248"/>
                      <a:pt x="136" y="246"/>
                      <a:pt x="140" y="244"/>
                    </a:cubicBezTo>
                    <a:cubicBezTo>
                      <a:pt x="141" y="244"/>
                      <a:pt x="141" y="244"/>
                      <a:pt x="142" y="243"/>
                    </a:cubicBezTo>
                    <a:cubicBezTo>
                      <a:pt x="146" y="242"/>
                      <a:pt x="150" y="240"/>
                      <a:pt x="154" y="239"/>
                    </a:cubicBezTo>
                    <a:cubicBezTo>
                      <a:pt x="155" y="238"/>
                      <a:pt x="157" y="237"/>
                      <a:pt x="158" y="237"/>
                    </a:cubicBezTo>
                    <a:cubicBezTo>
                      <a:pt x="161" y="236"/>
                      <a:pt x="165" y="234"/>
                      <a:pt x="168" y="233"/>
                    </a:cubicBezTo>
                    <a:cubicBezTo>
                      <a:pt x="170" y="232"/>
                      <a:pt x="171" y="232"/>
                      <a:pt x="173" y="231"/>
                    </a:cubicBezTo>
                    <a:cubicBezTo>
                      <a:pt x="177" y="230"/>
                      <a:pt x="181" y="228"/>
                      <a:pt x="185" y="227"/>
                    </a:cubicBezTo>
                    <a:cubicBezTo>
                      <a:pt x="186" y="227"/>
                      <a:pt x="187" y="226"/>
                      <a:pt x="188" y="226"/>
                    </a:cubicBezTo>
                    <a:cubicBezTo>
                      <a:pt x="194" y="224"/>
                      <a:pt x="200" y="222"/>
                      <a:pt x="206" y="220"/>
                    </a:cubicBezTo>
                    <a:cubicBezTo>
                      <a:pt x="207" y="219"/>
                      <a:pt x="209" y="219"/>
                      <a:pt x="210" y="218"/>
                    </a:cubicBezTo>
                    <a:cubicBezTo>
                      <a:pt x="217" y="216"/>
                      <a:pt x="223" y="214"/>
                      <a:pt x="229" y="212"/>
                    </a:cubicBezTo>
                    <a:cubicBezTo>
                      <a:pt x="236" y="211"/>
                      <a:pt x="242" y="209"/>
                      <a:pt x="248" y="207"/>
                    </a:cubicBezTo>
                    <a:cubicBezTo>
                      <a:pt x="250" y="207"/>
                      <a:pt x="252" y="206"/>
                      <a:pt x="254" y="205"/>
                    </a:cubicBezTo>
                    <a:cubicBezTo>
                      <a:pt x="259" y="204"/>
                      <a:pt x="263" y="203"/>
                      <a:pt x="268" y="202"/>
                    </a:cubicBezTo>
                    <a:cubicBezTo>
                      <a:pt x="270" y="201"/>
                      <a:pt x="272" y="201"/>
                      <a:pt x="274" y="200"/>
                    </a:cubicBezTo>
                    <a:cubicBezTo>
                      <a:pt x="280" y="199"/>
                      <a:pt x="286" y="197"/>
                      <a:pt x="291" y="196"/>
                    </a:cubicBezTo>
                    <a:cubicBezTo>
                      <a:pt x="292" y="195"/>
                      <a:pt x="293" y="195"/>
                      <a:pt x="294" y="195"/>
                    </a:cubicBezTo>
                    <a:cubicBezTo>
                      <a:pt x="300" y="193"/>
                      <a:pt x="307" y="192"/>
                      <a:pt x="314" y="190"/>
                    </a:cubicBezTo>
                    <a:cubicBezTo>
                      <a:pt x="316" y="190"/>
                      <a:pt x="319" y="189"/>
                      <a:pt x="321" y="189"/>
                    </a:cubicBezTo>
                    <a:cubicBezTo>
                      <a:pt x="325" y="188"/>
                      <a:pt x="328" y="187"/>
                      <a:pt x="332" y="186"/>
                    </a:cubicBezTo>
                    <a:cubicBezTo>
                      <a:pt x="335" y="186"/>
                      <a:pt x="337" y="185"/>
                      <a:pt x="340" y="185"/>
                    </a:cubicBezTo>
                    <a:cubicBezTo>
                      <a:pt x="343" y="184"/>
                      <a:pt x="347" y="183"/>
                      <a:pt x="350" y="182"/>
                    </a:cubicBezTo>
                    <a:cubicBezTo>
                      <a:pt x="353" y="182"/>
                      <a:pt x="356" y="181"/>
                      <a:pt x="359" y="181"/>
                    </a:cubicBezTo>
                    <a:cubicBezTo>
                      <a:pt x="362" y="180"/>
                      <a:pt x="366" y="179"/>
                      <a:pt x="369" y="178"/>
                    </a:cubicBezTo>
                    <a:cubicBezTo>
                      <a:pt x="372" y="178"/>
                      <a:pt x="375" y="177"/>
                      <a:pt x="378" y="177"/>
                    </a:cubicBezTo>
                    <a:cubicBezTo>
                      <a:pt x="381" y="176"/>
                      <a:pt x="385" y="175"/>
                      <a:pt x="389" y="175"/>
                    </a:cubicBezTo>
                    <a:cubicBezTo>
                      <a:pt x="391" y="174"/>
                      <a:pt x="394" y="174"/>
                      <a:pt x="397" y="173"/>
                    </a:cubicBezTo>
                    <a:cubicBezTo>
                      <a:pt x="401" y="173"/>
                      <a:pt x="405" y="172"/>
                      <a:pt x="408" y="171"/>
                    </a:cubicBezTo>
                    <a:cubicBezTo>
                      <a:pt x="411" y="171"/>
                      <a:pt x="414" y="170"/>
                      <a:pt x="416" y="170"/>
                    </a:cubicBezTo>
                    <a:cubicBezTo>
                      <a:pt x="421" y="169"/>
                      <a:pt x="425" y="168"/>
                      <a:pt x="429" y="168"/>
                    </a:cubicBezTo>
                    <a:cubicBezTo>
                      <a:pt x="431" y="167"/>
                      <a:pt x="434" y="167"/>
                      <a:pt x="436" y="167"/>
                    </a:cubicBezTo>
                    <a:cubicBezTo>
                      <a:pt x="441" y="166"/>
                      <a:pt x="446" y="165"/>
                      <a:pt x="451" y="164"/>
                    </a:cubicBezTo>
                    <a:cubicBezTo>
                      <a:pt x="453" y="164"/>
                      <a:pt x="454" y="164"/>
                      <a:pt x="456" y="163"/>
                    </a:cubicBezTo>
                    <a:cubicBezTo>
                      <a:pt x="463" y="162"/>
                      <a:pt x="470" y="161"/>
                      <a:pt x="477" y="160"/>
                    </a:cubicBezTo>
                    <a:cubicBezTo>
                      <a:pt x="477" y="160"/>
                      <a:pt x="477" y="160"/>
                      <a:pt x="477" y="160"/>
                    </a:cubicBezTo>
                    <a:cubicBezTo>
                      <a:pt x="490" y="158"/>
                      <a:pt x="504" y="157"/>
                      <a:pt x="517" y="155"/>
                    </a:cubicBezTo>
                    <a:cubicBezTo>
                      <a:pt x="518" y="155"/>
                      <a:pt x="519" y="155"/>
                      <a:pt x="520" y="155"/>
                    </a:cubicBezTo>
                    <a:cubicBezTo>
                      <a:pt x="533" y="153"/>
                      <a:pt x="546" y="152"/>
                      <a:pt x="559" y="150"/>
                    </a:cubicBezTo>
                    <a:cubicBezTo>
                      <a:pt x="560" y="150"/>
                      <a:pt x="561" y="150"/>
                      <a:pt x="562" y="150"/>
                    </a:cubicBezTo>
                    <a:cubicBezTo>
                      <a:pt x="575" y="148"/>
                      <a:pt x="588" y="147"/>
                      <a:pt x="601" y="146"/>
                    </a:cubicBezTo>
                    <a:cubicBezTo>
                      <a:pt x="602" y="146"/>
                      <a:pt x="604" y="146"/>
                      <a:pt x="605" y="145"/>
                    </a:cubicBezTo>
                    <a:cubicBezTo>
                      <a:pt x="618" y="144"/>
                      <a:pt x="631" y="143"/>
                      <a:pt x="644" y="142"/>
                    </a:cubicBezTo>
                    <a:cubicBezTo>
                      <a:pt x="646" y="142"/>
                      <a:pt x="648" y="142"/>
                      <a:pt x="651" y="142"/>
                    </a:cubicBezTo>
                    <a:cubicBezTo>
                      <a:pt x="656" y="141"/>
                      <a:pt x="661" y="141"/>
                      <a:pt x="667" y="140"/>
                    </a:cubicBezTo>
                    <a:cubicBezTo>
                      <a:pt x="669" y="140"/>
                      <a:pt x="672" y="140"/>
                      <a:pt x="675" y="140"/>
                    </a:cubicBezTo>
                    <a:cubicBezTo>
                      <a:pt x="681" y="139"/>
                      <a:pt x="687" y="139"/>
                      <a:pt x="694" y="139"/>
                    </a:cubicBezTo>
                    <a:cubicBezTo>
                      <a:pt x="695" y="138"/>
                      <a:pt x="697" y="138"/>
                      <a:pt x="699" y="138"/>
                    </a:cubicBezTo>
                    <a:cubicBezTo>
                      <a:pt x="707" y="138"/>
                      <a:pt x="715" y="137"/>
                      <a:pt x="723" y="137"/>
                    </a:cubicBezTo>
                    <a:cubicBezTo>
                      <a:pt x="725" y="137"/>
                      <a:pt x="727" y="137"/>
                      <a:pt x="729" y="137"/>
                    </a:cubicBezTo>
                    <a:cubicBezTo>
                      <a:pt x="735" y="136"/>
                      <a:pt x="741" y="136"/>
                      <a:pt x="747" y="136"/>
                    </a:cubicBezTo>
                    <a:cubicBezTo>
                      <a:pt x="749" y="136"/>
                      <a:pt x="751" y="136"/>
                      <a:pt x="753" y="135"/>
                    </a:cubicBezTo>
                    <a:cubicBezTo>
                      <a:pt x="766" y="135"/>
                      <a:pt x="779" y="134"/>
                      <a:pt x="793" y="134"/>
                    </a:cubicBezTo>
                    <a:cubicBezTo>
                      <a:pt x="794" y="134"/>
                      <a:pt x="796" y="134"/>
                      <a:pt x="798" y="134"/>
                    </a:cubicBezTo>
                    <a:cubicBezTo>
                      <a:pt x="811" y="133"/>
                      <a:pt x="824" y="133"/>
                      <a:pt x="838" y="133"/>
                    </a:cubicBezTo>
                    <a:cubicBezTo>
                      <a:pt x="839" y="133"/>
                      <a:pt x="841" y="133"/>
                      <a:pt x="843" y="133"/>
                    </a:cubicBezTo>
                    <a:cubicBezTo>
                      <a:pt x="855" y="133"/>
                      <a:pt x="866" y="132"/>
                      <a:pt x="878" y="132"/>
                    </a:cubicBezTo>
                    <a:cubicBezTo>
                      <a:pt x="880" y="132"/>
                      <a:pt x="882" y="132"/>
                      <a:pt x="884" y="132"/>
                    </a:cubicBezTo>
                    <a:cubicBezTo>
                      <a:pt x="896" y="132"/>
                      <a:pt x="907" y="132"/>
                      <a:pt x="919" y="132"/>
                    </a:cubicBezTo>
                    <a:cubicBezTo>
                      <a:pt x="921" y="132"/>
                      <a:pt x="923" y="132"/>
                      <a:pt x="925" y="132"/>
                    </a:cubicBezTo>
                    <a:cubicBezTo>
                      <a:pt x="936" y="132"/>
                      <a:pt x="947" y="133"/>
                      <a:pt x="959" y="133"/>
                    </a:cubicBezTo>
                    <a:cubicBezTo>
                      <a:pt x="960" y="133"/>
                      <a:pt x="961" y="133"/>
                      <a:pt x="962" y="133"/>
                    </a:cubicBezTo>
                    <a:cubicBezTo>
                      <a:pt x="973" y="133"/>
                      <a:pt x="984" y="133"/>
                      <a:pt x="995" y="134"/>
                    </a:cubicBezTo>
                    <a:cubicBezTo>
                      <a:pt x="996" y="134"/>
                      <a:pt x="997" y="134"/>
                      <a:pt x="998" y="134"/>
                    </a:cubicBezTo>
                    <a:cubicBezTo>
                      <a:pt x="1009" y="134"/>
                      <a:pt x="1020" y="134"/>
                      <a:pt x="1031" y="135"/>
                    </a:cubicBezTo>
                    <a:cubicBezTo>
                      <a:pt x="1033" y="135"/>
                      <a:pt x="1035" y="135"/>
                      <a:pt x="1037" y="135"/>
                    </a:cubicBezTo>
                    <a:cubicBezTo>
                      <a:pt x="1047" y="136"/>
                      <a:pt x="1058" y="136"/>
                      <a:pt x="1069" y="137"/>
                    </a:cubicBezTo>
                    <a:cubicBezTo>
                      <a:pt x="1070" y="137"/>
                      <a:pt x="1072" y="137"/>
                      <a:pt x="1074" y="137"/>
                    </a:cubicBezTo>
                    <a:cubicBezTo>
                      <a:pt x="1085" y="138"/>
                      <a:pt x="1096" y="138"/>
                      <a:pt x="1107" y="139"/>
                    </a:cubicBezTo>
                    <a:cubicBezTo>
                      <a:pt x="1108" y="139"/>
                      <a:pt x="1108" y="139"/>
                      <a:pt x="1108" y="139"/>
                    </a:cubicBezTo>
                    <a:cubicBezTo>
                      <a:pt x="1118" y="140"/>
                      <a:pt x="1129" y="140"/>
                      <a:pt x="1140" y="141"/>
                    </a:cubicBezTo>
                    <a:cubicBezTo>
                      <a:pt x="1141" y="141"/>
                      <a:pt x="1143" y="141"/>
                      <a:pt x="1145" y="142"/>
                    </a:cubicBezTo>
                    <a:cubicBezTo>
                      <a:pt x="1155" y="142"/>
                      <a:pt x="1166" y="143"/>
                      <a:pt x="1177" y="144"/>
                    </a:cubicBezTo>
                    <a:cubicBezTo>
                      <a:pt x="1179" y="144"/>
                      <a:pt x="1181" y="144"/>
                      <a:pt x="1182" y="145"/>
                    </a:cubicBezTo>
                    <a:cubicBezTo>
                      <a:pt x="1193" y="146"/>
                      <a:pt x="1204" y="147"/>
                      <a:pt x="1214" y="148"/>
                    </a:cubicBezTo>
                    <a:cubicBezTo>
                      <a:pt x="1215" y="148"/>
                      <a:pt x="1217" y="148"/>
                      <a:pt x="1218" y="148"/>
                    </a:cubicBezTo>
                    <a:cubicBezTo>
                      <a:pt x="1230" y="149"/>
                      <a:pt x="1241" y="151"/>
                      <a:pt x="1253" y="152"/>
                    </a:cubicBezTo>
                    <a:cubicBezTo>
                      <a:pt x="1253" y="152"/>
                      <a:pt x="1254" y="152"/>
                      <a:pt x="1255" y="152"/>
                    </a:cubicBezTo>
                    <a:cubicBezTo>
                      <a:pt x="1266" y="153"/>
                      <a:pt x="1278" y="155"/>
                      <a:pt x="1289" y="156"/>
                    </a:cubicBezTo>
                    <a:cubicBezTo>
                      <a:pt x="1290" y="156"/>
                      <a:pt x="1290" y="156"/>
                      <a:pt x="1291" y="157"/>
                    </a:cubicBezTo>
                    <a:cubicBezTo>
                      <a:pt x="1304" y="158"/>
                      <a:pt x="1317" y="160"/>
                      <a:pt x="1330" y="162"/>
                    </a:cubicBezTo>
                    <a:cubicBezTo>
                      <a:pt x="1331" y="162"/>
                      <a:pt x="1331" y="162"/>
                      <a:pt x="1331" y="162"/>
                    </a:cubicBezTo>
                    <a:cubicBezTo>
                      <a:pt x="1344" y="164"/>
                      <a:pt x="1357" y="166"/>
                      <a:pt x="1370" y="168"/>
                    </a:cubicBezTo>
                    <a:cubicBezTo>
                      <a:pt x="1371" y="168"/>
                      <a:pt x="1371" y="168"/>
                      <a:pt x="1371" y="168"/>
                    </a:cubicBezTo>
                    <a:cubicBezTo>
                      <a:pt x="1378" y="170"/>
                      <a:pt x="1385" y="171"/>
                      <a:pt x="1392" y="172"/>
                    </a:cubicBezTo>
                    <a:cubicBezTo>
                      <a:pt x="1394" y="172"/>
                      <a:pt x="1397" y="173"/>
                      <a:pt x="1399" y="173"/>
                    </a:cubicBezTo>
                    <a:cubicBezTo>
                      <a:pt x="1404" y="174"/>
                      <a:pt x="1409" y="175"/>
                      <a:pt x="1414" y="176"/>
                    </a:cubicBezTo>
                    <a:cubicBezTo>
                      <a:pt x="1416" y="177"/>
                      <a:pt x="1419" y="177"/>
                      <a:pt x="1421" y="177"/>
                    </a:cubicBezTo>
                    <a:cubicBezTo>
                      <a:pt x="1427" y="179"/>
                      <a:pt x="1432" y="180"/>
                      <a:pt x="1437" y="181"/>
                    </a:cubicBezTo>
                    <a:cubicBezTo>
                      <a:pt x="1439" y="181"/>
                      <a:pt x="1441" y="181"/>
                      <a:pt x="1443" y="182"/>
                    </a:cubicBezTo>
                    <a:cubicBezTo>
                      <a:pt x="1450" y="183"/>
                      <a:pt x="1457" y="185"/>
                      <a:pt x="1463" y="186"/>
                    </a:cubicBezTo>
                    <a:cubicBezTo>
                      <a:pt x="1464" y="186"/>
                      <a:pt x="1465" y="186"/>
                      <a:pt x="1466" y="187"/>
                    </a:cubicBezTo>
                    <a:cubicBezTo>
                      <a:pt x="1476" y="189"/>
                      <a:pt x="1487" y="191"/>
                      <a:pt x="1498" y="194"/>
                    </a:cubicBezTo>
                    <a:cubicBezTo>
                      <a:pt x="1695" y="242"/>
                      <a:pt x="1796" y="308"/>
                      <a:pt x="1796" y="374"/>
                    </a:cubicBezTo>
                    <a:cubicBezTo>
                      <a:pt x="1796" y="241"/>
                      <a:pt x="1796" y="241"/>
                      <a:pt x="1796" y="241"/>
                    </a:cubicBezTo>
                    <a:cubicBezTo>
                      <a:pt x="1796" y="175"/>
                      <a:pt x="1695" y="109"/>
                      <a:pt x="1498" y="61"/>
                    </a:cubicBezTo>
                    <a:close/>
                  </a:path>
                </a:pathLst>
              </a:custGeom>
              <a:solidFill>
                <a:schemeClr val="accent5">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49" name="Freeform 189"/>
              <p:cNvSpPr>
                <a:spLocks noEditPoints="1"/>
              </p:cNvSpPr>
              <p:nvPr/>
            </p:nvSpPr>
            <p:spPr bwMode="auto">
              <a:xfrm>
                <a:off x="3779838" y="2262187"/>
                <a:ext cx="4745038" cy="1279525"/>
              </a:xfrm>
              <a:custGeom>
                <a:avLst/>
                <a:gdLst>
                  <a:gd name="T0" fmla="*/ 1516 w 3032"/>
                  <a:gd name="T1" fmla="*/ 170 h 817"/>
                  <a:gd name="T2" fmla="*/ 850 w 3032"/>
                  <a:gd name="T3" fmla="*/ 250 h 817"/>
                  <a:gd name="T4" fmla="*/ 624 w 3032"/>
                  <a:gd name="T5" fmla="*/ 413 h 817"/>
                  <a:gd name="T6" fmla="*/ 919 w 3032"/>
                  <a:gd name="T7" fmla="*/ 585 h 817"/>
                  <a:gd name="T8" fmla="*/ 1516 w 3032"/>
                  <a:gd name="T9" fmla="*/ 647 h 817"/>
                  <a:gd name="T10" fmla="*/ 1516 w 3032"/>
                  <a:gd name="T11" fmla="*/ 647 h 817"/>
                  <a:gd name="T12" fmla="*/ 2182 w 3032"/>
                  <a:gd name="T13" fmla="*/ 567 h 817"/>
                  <a:gd name="T14" fmla="*/ 2408 w 3032"/>
                  <a:gd name="T15" fmla="*/ 403 h 817"/>
                  <a:gd name="T16" fmla="*/ 2113 w 3032"/>
                  <a:gd name="T17" fmla="*/ 231 h 817"/>
                  <a:gd name="T18" fmla="*/ 1516 w 3032"/>
                  <a:gd name="T19" fmla="*/ 170 h 817"/>
                  <a:gd name="T20" fmla="*/ 1047 w 3032"/>
                  <a:gd name="T21" fmla="*/ 799 h 817"/>
                  <a:gd name="T22" fmla="*/ 1092 w 3032"/>
                  <a:gd name="T23" fmla="*/ 741 h 817"/>
                  <a:gd name="T24" fmla="*/ 770 w 3032"/>
                  <a:gd name="T25" fmla="*/ 697 h 817"/>
                  <a:gd name="T26" fmla="*/ 624 w 3032"/>
                  <a:gd name="T27" fmla="*/ 741 h 817"/>
                  <a:gd name="T28" fmla="*/ 382 w 3032"/>
                  <a:gd name="T29" fmla="*/ 683 h 817"/>
                  <a:gd name="T30" fmla="*/ 529 w 3032"/>
                  <a:gd name="T31" fmla="*/ 639 h 817"/>
                  <a:gd name="T32" fmla="*/ 336 w 3032"/>
                  <a:gd name="T33" fmla="*/ 559 h 817"/>
                  <a:gd name="T34" fmla="*/ 128 w 3032"/>
                  <a:gd name="T35" fmla="*/ 577 h 817"/>
                  <a:gd name="T36" fmla="*/ 25 w 3032"/>
                  <a:gd name="T37" fmla="*/ 493 h 817"/>
                  <a:gd name="T38" fmla="*/ 235 w 3032"/>
                  <a:gd name="T39" fmla="*/ 474 h 817"/>
                  <a:gd name="T40" fmla="*/ 216 w 3032"/>
                  <a:gd name="T41" fmla="*/ 380 h 817"/>
                  <a:gd name="T42" fmla="*/ 0 w 3032"/>
                  <a:gd name="T43" fmla="*/ 368 h 817"/>
                  <a:gd name="T44" fmla="*/ 68 w 3032"/>
                  <a:gd name="T45" fmla="*/ 281 h 817"/>
                  <a:gd name="T46" fmla="*/ 283 w 3032"/>
                  <a:gd name="T47" fmla="*/ 293 h 817"/>
                  <a:gd name="T48" fmla="*/ 442 w 3032"/>
                  <a:gd name="T49" fmla="*/ 208 h 817"/>
                  <a:gd name="T50" fmla="*/ 278 w 3032"/>
                  <a:gd name="T51" fmla="*/ 168 h 817"/>
                  <a:gd name="T52" fmla="*/ 496 w 3032"/>
                  <a:gd name="T53" fmla="*/ 103 h 817"/>
                  <a:gd name="T54" fmla="*/ 659 w 3032"/>
                  <a:gd name="T55" fmla="*/ 143 h 817"/>
                  <a:gd name="T56" fmla="*/ 960 w 3032"/>
                  <a:gd name="T57" fmla="*/ 89 h 817"/>
                  <a:gd name="T58" fmla="*/ 892 w 3032"/>
                  <a:gd name="T59" fmla="*/ 33 h 817"/>
                  <a:gd name="T60" fmla="*/ 1196 w 3032"/>
                  <a:gd name="T61" fmla="*/ 7 h 817"/>
                  <a:gd name="T62" fmla="*/ 1264 w 3032"/>
                  <a:gd name="T63" fmla="*/ 63 h 817"/>
                  <a:gd name="T64" fmla="*/ 1516 w 3032"/>
                  <a:gd name="T65" fmla="*/ 56 h 817"/>
                  <a:gd name="T66" fmla="*/ 1628 w 3032"/>
                  <a:gd name="T67" fmla="*/ 57 h 817"/>
                  <a:gd name="T68" fmla="*/ 1673 w 3032"/>
                  <a:gd name="T69" fmla="*/ 0 h 817"/>
                  <a:gd name="T70" fmla="*/ 1985 w 3032"/>
                  <a:gd name="T71" fmla="*/ 17 h 817"/>
                  <a:gd name="T72" fmla="*/ 1940 w 3032"/>
                  <a:gd name="T73" fmla="*/ 75 h 817"/>
                  <a:gd name="T74" fmla="*/ 2262 w 3032"/>
                  <a:gd name="T75" fmla="*/ 119 h 817"/>
                  <a:gd name="T76" fmla="*/ 2408 w 3032"/>
                  <a:gd name="T77" fmla="*/ 75 h 817"/>
                  <a:gd name="T78" fmla="*/ 2650 w 3032"/>
                  <a:gd name="T79" fmla="*/ 134 h 817"/>
                  <a:gd name="T80" fmla="*/ 2503 w 3032"/>
                  <a:gd name="T81" fmla="*/ 178 h 817"/>
                  <a:gd name="T82" fmla="*/ 2696 w 3032"/>
                  <a:gd name="T83" fmla="*/ 258 h 817"/>
                  <a:gd name="T84" fmla="*/ 2904 w 3032"/>
                  <a:gd name="T85" fmla="*/ 240 h 817"/>
                  <a:gd name="T86" fmla="*/ 3007 w 3032"/>
                  <a:gd name="T87" fmla="*/ 324 h 817"/>
                  <a:gd name="T88" fmla="*/ 2797 w 3032"/>
                  <a:gd name="T89" fmla="*/ 342 h 817"/>
                  <a:gd name="T90" fmla="*/ 2816 w 3032"/>
                  <a:gd name="T91" fmla="*/ 437 h 817"/>
                  <a:gd name="T92" fmla="*/ 3032 w 3032"/>
                  <a:gd name="T93" fmla="*/ 449 h 817"/>
                  <a:gd name="T94" fmla="*/ 2964 w 3032"/>
                  <a:gd name="T95" fmla="*/ 535 h 817"/>
                  <a:gd name="T96" fmla="*/ 2749 w 3032"/>
                  <a:gd name="T97" fmla="*/ 523 h 817"/>
                  <a:gd name="T98" fmla="*/ 2590 w 3032"/>
                  <a:gd name="T99" fmla="*/ 608 h 817"/>
                  <a:gd name="T100" fmla="*/ 2754 w 3032"/>
                  <a:gd name="T101" fmla="*/ 648 h 817"/>
                  <a:gd name="T102" fmla="*/ 2536 w 3032"/>
                  <a:gd name="T103" fmla="*/ 713 h 817"/>
                  <a:gd name="T104" fmla="*/ 2373 w 3032"/>
                  <a:gd name="T105" fmla="*/ 674 h 817"/>
                  <a:gd name="T106" fmla="*/ 2072 w 3032"/>
                  <a:gd name="T107" fmla="*/ 727 h 817"/>
                  <a:gd name="T108" fmla="*/ 2140 w 3032"/>
                  <a:gd name="T109" fmla="*/ 783 h 817"/>
                  <a:gd name="T110" fmla="*/ 1836 w 3032"/>
                  <a:gd name="T111" fmla="*/ 810 h 817"/>
                  <a:gd name="T112" fmla="*/ 1768 w 3032"/>
                  <a:gd name="T113" fmla="*/ 754 h 817"/>
                  <a:gd name="T114" fmla="*/ 1515 w 3032"/>
                  <a:gd name="T115" fmla="*/ 760 h 817"/>
                  <a:gd name="T116" fmla="*/ 1404 w 3032"/>
                  <a:gd name="T117" fmla="*/ 759 h 817"/>
                  <a:gd name="T118" fmla="*/ 1359 w 3032"/>
                  <a:gd name="T119" fmla="*/ 817 h 817"/>
                  <a:gd name="T120" fmla="*/ 1047 w 3032"/>
                  <a:gd name="T121" fmla="*/ 799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32" h="817">
                    <a:moveTo>
                      <a:pt x="1516" y="170"/>
                    </a:moveTo>
                    <a:cubicBezTo>
                      <a:pt x="1262" y="170"/>
                      <a:pt x="1020" y="199"/>
                      <a:pt x="850" y="250"/>
                    </a:cubicBezTo>
                    <a:cubicBezTo>
                      <a:pt x="699" y="295"/>
                      <a:pt x="619" y="353"/>
                      <a:pt x="624" y="413"/>
                    </a:cubicBezTo>
                    <a:cubicBezTo>
                      <a:pt x="629" y="479"/>
                      <a:pt x="737" y="541"/>
                      <a:pt x="919" y="585"/>
                    </a:cubicBezTo>
                    <a:cubicBezTo>
                      <a:pt x="1083" y="625"/>
                      <a:pt x="1295" y="647"/>
                      <a:pt x="1516" y="647"/>
                    </a:cubicBezTo>
                    <a:cubicBezTo>
                      <a:pt x="1516" y="647"/>
                      <a:pt x="1516" y="647"/>
                      <a:pt x="1516" y="647"/>
                    </a:cubicBezTo>
                    <a:cubicBezTo>
                      <a:pt x="1770" y="647"/>
                      <a:pt x="2012" y="617"/>
                      <a:pt x="2182" y="567"/>
                    </a:cubicBezTo>
                    <a:cubicBezTo>
                      <a:pt x="2332" y="522"/>
                      <a:pt x="2413" y="463"/>
                      <a:pt x="2408" y="403"/>
                    </a:cubicBezTo>
                    <a:cubicBezTo>
                      <a:pt x="2403" y="338"/>
                      <a:pt x="2295" y="275"/>
                      <a:pt x="2113" y="231"/>
                    </a:cubicBezTo>
                    <a:cubicBezTo>
                      <a:pt x="1949" y="192"/>
                      <a:pt x="1737" y="170"/>
                      <a:pt x="1516" y="170"/>
                    </a:cubicBezTo>
                    <a:close/>
                    <a:moveTo>
                      <a:pt x="1047" y="799"/>
                    </a:moveTo>
                    <a:cubicBezTo>
                      <a:pt x="1092" y="741"/>
                      <a:pt x="1092" y="741"/>
                      <a:pt x="1092" y="741"/>
                    </a:cubicBezTo>
                    <a:cubicBezTo>
                      <a:pt x="977" y="731"/>
                      <a:pt x="869" y="716"/>
                      <a:pt x="770" y="697"/>
                    </a:cubicBezTo>
                    <a:cubicBezTo>
                      <a:pt x="624" y="741"/>
                      <a:pt x="624" y="741"/>
                      <a:pt x="624" y="741"/>
                    </a:cubicBezTo>
                    <a:cubicBezTo>
                      <a:pt x="382" y="683"/>
                      <a:pt x="382" y="683"/>
                      <a:pt x="382" y="683"/>
                    </a:cubicBezTo>
                    <a:cubicBezTo>
                      <a:pt x="529" y="639"/>
                      <a:pt x="529" y="639"/>
                      <a:pt x="529" y="639"/>
                    </a:cubicBezTo>
                    <a:cubicBezTo>
                      <a:pt x="451" y="614"/>
                      <a:pt x="386" y="587"/>
                      <a:pt x="336" y="559"/>
                    </a:cubicBezTo>
                    <a:cubicBezTo>
                      <a:pt x="128" y="577"/>
                      <a:pt x="128" y="577"/>
                      <a:pt x="128" y="577"/>
                    </a:cubicBezTo>
                    <a:cubicBezTo>
                      <a:pt x="25" y="493"/>
                      <a:pt x="25" y="493"/>
                      <a:pt x="25" y="493"/>
                    </a:cubicBezTo>
                    <a:cubicBezTo>
                      <a:pt x="235" y="474"/>
                      <a:pt x="235" y="474"/>
                      <a:pt x="235" y="474"/>
                    </a:cubicBezTo>
                    <a:cubicBezTo>
                      <a:pt x="213" y="443"/>
                      <a:pt x="207" y="411"/>
                      <a:pt x="216" y="380"/>
                    </a:cubicBezTo>
                    <a:cubicBezTo>
                      <a:pt x="0" y="368"/>
                      <a:pt x="0" y="368"/>
                      <a:pt x="0" y="368"/>
                    </a:cubicBezTo>
                    <a:cubicBezTo>
                      <a:pt x="68" y="281"/>
                      <a:pt x="68" y="281"/>
                      <a:pt x="68" y="281"/>
                    </a:cubicBezTo>
                    <a:cubicBezTo>
                      <a:pt x="283" y="293"/>
                      <a:pt x="283" y="293"/>
                      <a:pt x="283" y="293"/>
                    </a:cubicBezTo>
                    <a:cubicBezTo>
                      <a:pt x="321" y="263"/>
                      <a:pt x="375" y="234"/>
                      <a:pt x="442" y="208"/>
                    </a:cubicBezTo>
                    <a:cubicBezTo>
                      <a:pt x="278" y="168"/>
                      <a:pt x="278" y="168"/>
                      <a:pt x="278" y="168"/>
                    </a:cubicBezTo>
                    <a:cubicBezTo>
                      <a:pt x="496" y="103"/>
                      <a:pt x="496" y="103"/>
                      <a:pt x="496" y="103"/>
                    </a:cubicBezTo>
                    <a:cubicBezTo>
                      <a:pt x="659" y="143"/>
                      <a:pt x="659" y="143"/>
                      <a:pt x="659" y="143"/>
                    </a:cubicBezTo>
                    <a:cubicBezTo>
                      <a:pt x="750" y="121"/>
                      <a:pt x="851" y="103"/>
                      <a:pt x="960" y="89"/>
                    </a:cubicBezTo>
                    <a:cubicBezTo>
                      <a:pt x="892" y="33"/>
                      <a:pt x="892" y="33"/>
                      <a:pt x="892" y="33"/>
                    </a:cubicBezTo>
                    <a:cubicBezTo>
                      <a:pt x="1196" y="7"/>
                      <a:pt x="1196" y="7"/>
                      <a:pt x="1196" y="7"/>
                    </a:cubicBezTo>
                    <a:cubicBezTo>
                      <a:pt x="1264" y="63"/>
                      <a:pt x="1264" y="63"/>
                      <a:pt x="1264" y="63"/>
                    </a:cubicBezTo>
                    <a:cubicBezTo>
                      <a:pt x="1347" y="58"/>
                      <a:pt x="1432" y="56"/>
                      <a:pt x="1516" y="56"/>
                    </a:cubicBezTo>
                    <a:cubicBezTo>
                      <a:pt x="1553" y="56"/>
                      <a:pt x="1591" y="56"/>
                      <a:pt x="1628" y="57"/>
                    </a:cubicBezTo>
                    <a:cubicBezTo>
                      <a:pt x="1673" y="0"/>
                      <a:pt x="1673" y="0"/>
                      <a:pt x="1673" y="0"/>
                    </a:cubicBezTo>
                    <a:cubicBezTo>
                      <a:pt x="1985" y="17"/>
                      <a:pt x="1985" y="17"/>
                      <a:pt x="1985" y="17"/>
                    </a:cubicBezTo>
                    <a:cubicBezTo>
                      <a:pt x="1940" y="75"/>
                      <a:pt x="1940" y="75"/>
                      <a:pt x="1940" y="75"/>
                    </a:cubicBezTo>
                    <a:cubicBezTo>
                      <a:pt x="2054" y="86"/>
                      <a:pt x="2163" y="100"/>
                      <a:pt x="2262" y="119"/>
                    </a:cubicBezTo>
                    <a:cubicBezTo>
                      <a:pt x="2408" y="75"/>
                      <a:pt x="2408" y="75"/>
                      <a:pt x="2408" y="75"/>
                    </a:cubicBezTo>
                    <a:cubicBezTo>
                      <a:pt x="2650" y="134"/>
                      <a:pt x="2650" y="134"/>
                      <a:pt x="2650" y="134"/>
                    </a:cubicBezTo>
                    <a:cubicBezTo>
                      <a:pt x="2503" y="178"/>
                      <a:pt x="2503" y="178"/>
                      <a:pt x="2503" y="178"/>
                    </a:cubicBezTo>
                    <a:cubicBezTo>
                      <a:pt x="2581" y="202"/>
                      <a:pt x="2646" y="229"/>
                      <a:pt x="2696" y="258"/>
                    </a:cubicBezTo>
                    <a:cubicBezTo>
                      <a:pt x="2904" y="240"/>
                      <a:pt x="2904" y="240"/>
                      <a:pt x="2904" y="240"/>
                    </a:cubicBezTo>
                    <a:cubicBezTo>
                      <a:pt x="3007" y="324"/>
                      <a:pt x="3007" y="324"/>
                      <a:pt x="3007" y="324"/>
                    </a:cubicBezTo>
                    <a:cubicBezTo>
                      <a:pt x="2797" y="342"/>
                      <a:pt x="2797" y="342"/>
                      <a:pt x="2797" y="342"/>
                    </a:cubicBezTo>
                    <a:cubicBezTo>
                      <a:pt x="2819" y="373"/>
                      <a:pt x="2825" y="405"/>
                      <a:pt x="2816" y="437"/>
                    </a:cubicBezTo>
                    <a:cubicBezTo>
                      <a:pt x="3032" y="449"/>
                      <a:pt x="3032" y="449"/>
                      <a:pt x="3032" y="449"/>
                    </a:cubicBezTo>
                    <a:cubicBezTo>
                      <a:pt x="2964" y="535"/>
                      <a:pt x="2964" y="535"/>
                      <a:pt x="2964" y="535"/>
                    </a:cubicBezTo>
                    <a:cubicBezTo>
                      <a:pt x="2749" y="523"/>
                      <a:pt x="2749" y="523"/>
                      <a:pt x="2749" y="523"/>
                    </a:cubicBezTo>
                    <a:cubicBezTo>
                      <a:pt x="2711" y="554"/>
                      <a:pt x="2657" y="582"/>
                      <a:pt x="2590" y="608"/>
                    </a:cubicBezTo>
                    <a:cubicBezTo>
                      <a:pt x="2754" y="648"/>
                      <a:pt x="2754" y="648"/>
                      <a:pt x="2754" y="648"/>
                    </a:cubicBezTo>
                    <a:cubicBezTo>
                      <a:pt x="2536" y="713"/>
                      <a:pt x="2536" y="713"/>
                      <a:pt x="2536" y="713"/>
                    </a:cubicBezTo>
                    <a:cubicBezTo>
                      <a:pt x="2373" y="674"/>
                      <a:pt x="2373" y="674"/>
                      <a:pt x="2373" y="674"/>
                    </a:cubicBezTo>
                    <a:cubicBezTo>
                      <a:pt x="2282" y="695"/>
                      <a:pt x="2181" y="713"/>
                      <a:pt x="2072" y="727"/>
                    </a:cubicBezTo>
                    <a:cubicBezTo>
                      <a:pt x="2140" y="783"/>
                      <a:pt x="2140" y="783"/>
                      <a:pt x="2140" y="783"/>
                    </a:cubicBezTo>
                    <a:cubicBezTo>
                      <a:pt x="1836" y="810"/>
                      <a:pt x="1836" y="810"/>
                      <a:pt x="1836" y="810"/>
                    </a:cubicBezTo>
                    <a:cubicBezTo>
                      <a:pt x="1768" y="754"/>
                      <a:pt x="1768" y="754"/>
                      <a:pt x="1768" y="754"/>
                    </a:cubicBezTo>
                    <a:cubicBezTo>
                      <a:pt x="1685" y="758"/>
                      <a:pt x="1600" y="760"/>
                      <a:pt x="1515" y="760"/>
                    </a:cubicBezTo>
                    <a:cubicBezTo>
                      <a:pt x="1478" y="760"/>
                      <a:pt x="1441" y="760"/>
                      <a:pt x="1404" y="759"/>
                    </a:cubicBezTo>
                    <a:cubicBezTo>
                      <a:pt x="1359" y="817"/>
                      <a:pt x="1359" y="817"/>
                      <a:pt x="1359" y="817"/>
                    </a:cubicBezTo>
                    <a:lnTo>
                      <a:pt x="1047" y="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50" name="Freeform 190"/>
              <p:cNvSpPr>
                <a:spLocks noEditPoints="1"/>
              </p:cNvSpPr>
              <p:nvPr/>
            </p:nvSpPr>
            <p:spPr bwMode="auto">
              <a:xfrm>
                <a:off x="3794126" y="2266950"/>
                <a:ext cx="4716463" cy="1270000"/>
              </a:xfrm>
              <a:custGeom>
                <a:avLst/>
                <a:gdLst>
                  <a:gd name="T0" fmla="*/ 2175 w 3014"/>
                  <a:gd name="T1" fmla="*/ 566 h 811"/>
                  <a:gd name="T2" fmla="*/ 2107 w 3014"/>
                  <a:gd name="T3" fmla="*/ 225 h 811"/>
                  <a:gd name="T4" fmla="*/ 838 w 3014"/>
                  <a:gd name="T5" fmla="*/ 244 h 811"/>
                  <a:gd name="T6" fmla="*/ 907 w 3014"/>
                  <a:gd name="T7" fmla="*/ 585 h 811"/>
                  <a:gd name="T8" fmla="*/ 2175 w 3014"/>
                  <a:gd name="T9" fmla="*/ 566 h 811"/>
                  <a:gd name="T10" fmla="*/ 2628 w 3014"/>
                  <a:gd name="T11" fmla="*/ 131 h 811"/>
                  <a:gd name="T12" fmla="*/ 2482 w 3014"/>
                  <a:gd name="T13" fmla="*/ 175 h 811"/>
                  <a:gd name="T14" fmla="*/ 2685 w 3014"/>
                  <a:gd name="T15" fmla="*/ 258 h 811"/>
                  <a:gd name="T16" fmla="*/ 2893 w 3014"/>
                  <a:gd name="T17" fmla="*/ 240 h 811"/>
                  <a:gd name="T18" fmla="*/ 2988 w 3014"/>
                  <a:gd name="T19" fmla="*/ 318 h 811"/>
                  <a:gd name="T20" fmla="*/ 2780 w 3014"/>
                  <a:gd name="T21" fmla="*/ 337 h 811"/>
                  <a:gd name="T22" fmla="*/ 2800 w 3014"/>
                  <a:gd name="T23" fmla="*/ 436 h 811"/>
                  <a:gd name="T24" fmla="*/ 3014 w 3014"/>
                  <a:gd name="T25" fmla="*/ 448 h 811"/>
                  <a:gd name="T26" fmla="*/ 2951 w 3014"/>
                  <a:gd name="T27" fmla="*/ 529 h 811"/>
                  <a:gd name="T28" fmla="*/ 2737 w 3014"/>
                  <a:gd name="T29" fmla="*/ 517 h 811"/>
                  <a:gd name="T30" fmla="*/ 2569 w 3014"/>
                  <a:gd name="T31" fmla="*/ 606 h 811"/>
                  <a:gd name="T32" fmla="*/ 2732 w 3014"/>
                  <a:gd name="T33" fmla="*/ 645 h 811"/>
                  <a:gd name="T34" fmla="*/ 2527 w 3014"/>
                  <a:gd name="T35" fmla="*/ 707 h 811"/>
                  <a:gd name="T36" fmla="*/ 2364 w 3014"/>
                  <a:gd name="T37" fmla="*/ 667 h 811"/>
                  <a:gd name="T38" fmla="*/ 2054 w 3014"/>
                  <a:gd name="T39" fmla="*/ 722 h 811"/>
                  <a:gd name="T40" fmla="*/ 2122 w 3014"/>
                  <a:gd name="T41" fmla="*/ 778 h 811"/>
                  <a:gd name="T42" fmla="*/ 1830 w 3014"/>
                  <a:gd name="T43" fmla="*/ 803 h 811"/>
                  <a:gd name="T44" fmla="*/ 1762 w 3014"/>
                  <a:gd name="T45" fmla="*/ 748 h 811"/>
                  <a:gd name="T46" fmla="*/ 1392 w 3014"/>
                  <a:gd name="T47" fmla="*/ 753 h 811"/>
                  <a:gd name="T48" fmla="*/ 1346 w 3014"/>
                  <a:gd name="T49" fmla="*/ 811 h 811"/>
                  <a:gd name="T50" fmla="*/ 1046 w 3014"/>
                  <a:gd name="T51" fmla="*/ 794 h 811"/>
                  <a:gd name="T52" fmla="*/ 1091 w 3014"/>
                  <a:gd name="T53" fmla="*/ 736 h 811"/>
                  <a:gd name="T54" fmla="*/ 760 w 3014"/>
                  <a:gd name="T55" fmla="*/ 691 h 811"/>
                  <a:gd name="T56" fmla="*/ 614 w 3014"/>
                  <a:gd name="T57" fmla="*/ 735 h 811"/>
                  <a:gd name="T58" fmla="*/ 385 w 3014"/>
                  <a:gd name="T59" fmla="*/ 679 h 811"/>
                  <a:gd name="T60" fmla="*/ 532 w 3014"/>
                  <a:gd name="T61" fmla="*/ 636 h 811"/>
                  <a:gd name="T62" fmla="*/ 329 w 3014"/>
                  <a:gd name="T63" fmla="*/ 552 h 811"/>
                  <a:gd name="T64" fmla="*/ 121 w 3014"/>
                  <a:gd name="T65" fmla="*/ 570 h 811"/>
                  <a:gd name="T66" fmla="*/ 26 w 3014"/>
                  <a:gd name="T67" fmla="*/ 492 h 811"/>
                  <a:gd name="T68" fmla="*/ 234 w 3014"/>
                  <a:gd name="T69" fmla="*/ 474 h 811"/>
                  <a:gd name="T70" fmla="*/ 213 w 3014"/>
                  <a:gd name="T71" fmla="*/ 374 h 811"/>
                  <a:gd name="T72" fmla="*/ 0 w 3014"/>
                  <a:gd name="T73" fmla="*/ 362 h 811"/>
                  <a:gd name="T74" fmla="*/ 63 w 3014"/>
                  <a:gd name="T75" fmla="*/ 281 h 811"/>
                  <a:gd name="T76" fmla="*/ 277 w 3014"/>
                  <a:gd name="T77" fmla="*/ 293 h 811"/>
                  <a:gd name="T78" fmla="*/ 444 w 3014"/>
                  <a:gd name="T79" fmla="*/ 204 h 811"/>
                  <a:gd name="T80" fmla="*/ 282 w 3014"/>
                  <a:gd name="T81" fmla="*/ 165 h 811"/>
                  <a:gd name="T82" fmla="*/ 487 w 3014"/>
                  <a:gd name="T83" fmla="*/ 104 h 811"/>
                  <a:gd name="T84" fmla="*/ 650 w 3014"/>
                  <a:gd name="T85" fmla="*/ 143 h 811"/>
                  <a:gd name="T86" fmla="*/ 960 w 3014"/>
                  <a:gd name="T87" fmla="*/ 88 h 811"/>
                  <a:gd name="T88" fmla="*/ 892 w 3014"/>
                  <a:gd name="T89" fmla="*/ 33 h 811"/>
                  <a:gd name="T90" fmla="*/ 1184 w 3014"/>
                  <a:gd name="T91" fmla="*/ 7 h 811"/>
                  <a:gd name="T92" fmla="*/ 1252 w 3014"/>
                  <a:gd name="T93" fmla="*/ 63 h 811"/>
                  <a:gd name="T94" fmla="*/ 1622 w 3014"/>
                  <a:gd name="T95" fmla="*/ 57 h 811"/>
                  <a:gd name="T96" fmla="*/ 1667 w 3014"/>
                  <a:gd name="T97" fmla="*/ 0 h 811"/>
                  <a:gd name="T98" fmla="*/ 1968 w 3014"/>
                  <a:gd name="T99" fmla="*/ 17 h 811"/>
                  <a:gd name="T100" fmla="*/ 1923 w 3014"/>
                  <a:gd name="T101" fmla="*/ 74 h 811"/>
                  <a:gd name="T102" fmla="*/ 2254 w 3014"/>
                  <a:gd name="T103" fmla="*/ 119 h 811"/>
                  <a:gd name="T104" fmla="*/ 2400 w 3014"/>
                  <a:gd name="T105" fmla="*/ 76 h 811"/>
                  <a:gd name="T106" fmla="*/ 2628 w 3014"/>
                  <a:gd name="T107" fmla="*/ 131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14" h="811">
                    <a:moveTo>
                      <a:pt x="2175" y="566"/>
                    </a:moveTo>
                    <a:cubicBezTo>
                      <a:pt x="2507" y="467"/>
                      <a:pt x="2476" y="314"/>
                      <a:pt x="2107" y="225"/>
                    </a:cubicBezTo>
                    <a:cubicBezTo>
                      <a:pt x="1737" y="136"/>
                      <a:pt x="1170" y="145"/>
                      <a:pt x="838" y="244"/>
                    </a:cubicBezTo>
                    <a:cubicBezTo>
                      <a:pt x="507" y="343"/>
                      <a:pt x="538" y="496"/>
                      <a:pt x="907" y="585"/>
                    </a:cubicBezTo>
                    <a:cubicBezTo>
                      <a:pt x="1276" y="674"/>
                      <a:pt x="1844" y="666"/>
                      <a:pt x="2175" y="566"/>
                    </a:cubicBezTo>
                    <a:close/>
                    <a:moveTo>
                      <a:pt x="2628" y="131"/>
                    </a:moveTo>
                    <a:cubicBezTo>
                      <a:pt x="2482" y="175"/>
                      <a:pt x="2482" y="175"/>
                      <a:pt x="2482" y="175"/>
                    </a:cubicBezTo>
                    <a:cubicBezTo>
                      <a:pt x="2566" y="200"/>
                      <a:pt x="2634" y="228"/>
                      <a:pt x="2685" y="258"/>
                    </a:cubicBezTo>
                    <a:cubicBezTo>
                      <a:pt x="2893" y="240"/>
                      <a:pt x="2893" y="240"/>
                      <a:pt x="2893" y="240"/>
                    </a:cubicBezTo>
                    <a:cubicBezTo>
                      <a:pt x="2988" y="318"/>
                      <a:pt x="2988" y="318"/>
                      <a:pt x="2988" y="318"/>
                    </a:cubicBezTo>
                    <a:cubicBezTo>
                      <a:pt x="2780" y="337"/>
                      <a:pt x="2780" y="337"/>
                      <a:pt x="2780" y="337"/>
                    </a:cubicBezTo>
                    <a:cubicBezTo>
                      <a:pt x="2805" y="369"/>
                      <a:pt x="2811" y="403"/>
                      <a:pt x="2800" y="436"/>
                    </a:cubicBezTo>
                    <a:cubicBezTo>
                      <a:pt x="3014" y="448"/>
                      <a:pt x="3014" y="448"/>
                      <a:pt x="3014" y="448"/>
                    </a:cubicBezTo>
                    <a:cubicBezTo>
                      <a:pt x="2951" y="529"/>
                      <a:pt x="2951" y="529"/>
                      <a:pt x="2951" y="529"/>
                    </a:cubicBezTo>
                    <a:cubicBezTo>
                      <a:pt x="2737" y="517"/>
                      <a:pt x="2737" y="517"/>
                      <a:pt x="2737" y="517"/>
                    </a:cubicBezTo>
                    <a:cubicBezTo>
                      <a:pt x="2698" y="548"/>
                      <a:pt x="2642" y="578"/>
                      <a:pt x="2569" y="606"/>
                    </a:cubicBezTo>
                    <a:cubicBezTo>
                      <a:pt x="2732" y="645"/>
                      <a:pt x="2732" y="645"/>
                      <a:pt x="2732" y="645"/>
                    </a:cubicBezTo>
                    <a:cubicBezTo>
                      <a:pt x="2527" y="707"/>
                      <a:pt x="2527" y="707"/>
                      <a:pt x="2527" y="707"/>
                    </a:cubicBezTo>
                    <a:cubicBezTo>
                      <a:pt x="2364" y="667"/>
                      <a:pt x="2364" y="667"/>
                      <a:pt x="2364" y="667"/>
                    </a:cubicBezTo>
                    <a:cubicBezTo>
                      <a:pt x="2269" y="690"/>
                      <a:pt x="2164" y="708"/>
                      <a:pt x="2054" y="722"/>
                    </a:cubicBezTo>
                    <a:cubicBezTo>
                      <a:pt x="2122" y="778"/>
                      <a:pt x="2122" y="778"/>
                      <a:pt x="2122" y="778"/>
                    </a:cubicBezTo>
                    <a:cubicBezTo>
                      <a:pt x="1830" y="803"/>
                      <a:pt x="1830" y="803"/>
                      <a:pt x="1830" y="803"/>
                    </a:cubicBezTo>
                    <a:cubicBezTo>
                      <a:pt x="1762" y="748"/>
                      <a:pt x="1762" y="748"/>
                      <a:pt x="1762" y="748"/>
                    </a:cubicBezTo>
                    <a:cubicBezTo>
                      <a:pt x="1640" y="754"/>
                      <a:pt x="1515" y="756"/>
                      <a:pt x="1392" y="753"/>
                    </a:cubicBezTo>
                    <a:cubicBezTo>
                      <a:pt x="1346" y="811"/>
                      <a:pt x="1346" y="811"/>
                      <a:pt x="1346" y="811"/>
                    </a:cubicBezTo>
                    <a:cubicBezTo>
                      <a:pt x="1046" y="794"/>
                      <a:pt x="1046" y="794"/>
                      <a:pt x="1046" y="794"/>
                    </a:cubicBezTo>
                    <a:cubicBezTo>
                      <a:pt x="1091" y="736"/>
                      <a:pt x="1091" y="736"/>
                      <a:pt x="1091" y="736"/>
                    </a:cubicBezTo>
                    <a:cubicBezTo>
                      <a:pt x="975" y="726"/>
                      <a:pt x="864" y="711"/>
                      <a:pt x="760" y="691"/>
                    </a:cubicBezTo>
                    <a:cubicBezTo>
                      <a:pt x="614" y="735"/>
                      <a:pt x="614" y="735"/>
                      <a:pt x="614" y="735"/>
                    </a:cubicBezTo>
                    <a:cubicBezTo>
                      <a:pt x="385" y="679"/>
                      <a:pt x="385" y="679"/>
                      <a:pt x="385" y="679"/>
                    </a:cubicBezTo>
                    <a:cubicBezTo>
                      <a:pt x="532" y="636"/>
                      <a:pt x="532" y="636"/>
                      <a:pt x="532" y="636"/>
                    </a:cubicBezTo>
                    <a:cubicBezTo>
                      <a:pt x="448" y="610"/>
                      <a:pt x="380" y="582"/>
                      <a:pt x="329" y="552"/>
                    </a:cubicBezTo>
                    <a:cubicBezTo>
                      <a:pt x="121" y="570"/>
                      <a:pt x="121" y="570"/>
                      <a:pt x="121" y="570"/>
                    </a:cubicBezTo>
                    <a:cubicBezTo>
                      <a:pt x="26" y="492"/>
                      <a:pt x="26" y="492"/>
                      <a:pt x="26" y="492"/>
                    </a:cubicBezTo>
                    <a:cubicBezTo>
                      <a:pt x="234" y="474"/>
                      <a:pt x="234" y="474"/>
                      <a:pt x="234" y="474"/>
                    </a:cubicBezTo>
                    <a:cubicBezTo>
                      <a:pt x="209" y="441"/>
                      <a:pt x="203" y="407"/>
                      <a:pt x="213" y="374"/>
                    </a:cubicBezTo>
                    <a:cubicBezTo>
                      <a:pt x="0" y="362"/>
                      <a:pt x="0" y="362"/>
                      <a:pt x="0" y="362"/>
                    </a:cubicBezTo>
                    <a:cubicBezTo>
                      <a:pt x="63" y="281"/>
                      <a:pt x="63" y="281"/>
                      <a:pt x="63" y="281"/>
                    </a:cubicBezTo>
                    <a:cubicBezTo>
                      <a:pt x="277" y="293"/>
                      <a:pt x="277" y="293"/>
                      <a:pt x="277" y="293"/>
                    </a:cubicBezTo>
                    <a:cubicBezTo>
                      <a:pt x="316" y="262"/>
                      <a:pt x="372" y="232"/>
                      <a:pt x="444" y="204"/>
                    </a:cubicBezTo>
                    <a:cubicBezTo>
                      <a:pt x="282" y="165"/>
                      <a:pt x="282" y="165"/>
                      <a:pt x="282" y="165"/>
                    </a:cubicBezTo>
                    <a:cubicBezTo>
                      <a:pt x="487" y="104"/>
                      <a:pt x="487" y="104"/>
                      <a:pt x="487" y="104"/>
                    </a:cubicBezTo>
                    <a:cubicBezTo>
                      <a:pt x="650" y="143"/>
                      <a:pt x="650" y="143"/>
                      <a:pt x="650" y="143"/>
                    </a:cubicBezTo>
                    <a:cubicBezTo>
                      <a:pt x="745" y="120"/>
                      <a:pt x="849" y="102"/>
                      <a:pt x="960" y="88"/>
                    </a:cubicBezTo>
                    <a:cubicBezTo>
                      <a:pt x="892" y="33"/>
                      <a:pt x="892" y="33"/>
                      <a:pt x="892" y="33"/>
                    </a:cubicBezTo>
                    <a:cubicBezTo>
                      <a:pt x="1184" y="7"/>
                      <a:pt x="1184" y="7"/>
                      <a:pt x="1184" y="7"/>
                    </a:cubicBezTo>
                    <a:cubicBezTo>
                      <a:pt x="1252" y="63"/>
                      <a:pt x="1252" y="63"/>
                      <a:pt x="1252" y="63"/>
                    </a:cubicBezTo>
                    <a:cubicBezTo>
                      <a:pt x="1374" y="56"/>
                      <a:pt x="1499" y="54"/>
                      <a:pt x="1622" y="57"/>
                    </a:cubicBezTo>
                    <a:cubicBezTo>
                      <a:pt x="1667" y="0"/>
                      <a:pt x="1667" y="0"/>
                      <a:pt x="1667" y="0"/>
                    </a:cubicBezTo>
                    <a:cubicBezTo>
                      <a:pt x="1968" y="17"/>
                      <a:pt x="1968" y="17"/>
                      <a:pt x="1968" y="17"/>
                    </a:cubicBezTo>
                    <a:cubicBezTo>
                      <a:pt x="1923" y="74"/>
                      <a:pt x="1923" y="74"/>
                      <a:pt x="1923" y="74"/>
                    </a:cubicBezTo>
                    <a:cubicBezTo>
                      <a:pt x="2039" y="85"/>
                      <a:pt x="2150" y="100"/>
                      <a:pt x="2254" y="119"/>
                    </a:cubicBezTo>
                    <a:cubicBezTo>
                      <a:pt x="2400" y="76"/>
                      <a:pt x="2400" y="76"/>
                      <a:pt x="2400" y="76"/>
                    </a:cubicBezTo>
                    <a:lnTo>
                      <a:pt x="2628" y="131"/>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grpSp>
        <p:grpSp>
          <p:nvGrpSpPr>
            <p:cNvPr id="51" name="Group 192"/>
            <p:cNvGrpSpPr/>
            <p:nvPr/>
          </p:nvGrpSpPr>
          <p:grpSpPr>
            <a:xfrm>
              <a:off x="3572849" y="3477228"/>
              <a:ext cx="4016185" cy="1342795"/>
              <a:chOff x="3779838" y="2262187"/>
              <a:chExt cx="4745038" cy="1490663"/>
            </a:xfrm>
          </p:grpSpPr>
          <p:sp>
            <p:nvSpPr>
              <p:cNvPr id="52" name="Freeform 106"/>
              <p:cNvSpPr>
                <a:spLocks/>
              </p:cNvSpPr>
              <p:nvPr/>
            </p:nvSpPr>
            <p:spPr bwMode="auto">
              <a:xfrm>
                <a:off x="6715126" y="3044825"/>
                <a:ext cx="61913" cy="257175"/>
              </a:xfrm>
              <a:custGeom>
                <a:avLst/>
                <a:gdLst>
                  <a:gd name="T0" fmla="*/ 39 w 39"/>
                  <a:gd name="T1" fmla="*/ 0 h 162"/>
                  <a:gd name="T2" fmla="*/ 39 w 39"/>
                  <a:gd name="T3" fmla="*/ 113 h 162"/>
                  <a:gd name="T4" fmla="*/ 0 w 39"/>
                  <a:gd name="T5" fmla="*/ 162 h 162"/>
                  <a:gd name="T6" fmla="*/ 0 w 39"/>
                  <a:gd name="T7" fmla="*/ 49 h 162"/>
                  <a:gd name="T8" fmla="*/ 39 w 39"/>
                  <a:gd name="T9" fmla="*/ 0 h 162"/>
                </a:gdLst>
                <a:ahLst/>
                <a:cxnLst>
                  <a:cxn ang="0">
                    <a:pos x="T0" y="T1"/>
                  </a:cxn>
                  <a:cxn ang="0">
                    <a:pos x="T2" y="T3"/>
                  </a:cxn>
                  <a:cxn ang="0">
                    <a:pos x="T4" y="T5"/>
                  </a:cxn>
                  <a:cxn ang="0">
                    <a:pos x="T6" y="T7"/>
                  </a:cxn>
                  <a:cxn ang="0">
                    <a:pos x="T8" y="T9"/>
                  </a:cxn>
                </a:cxnLst>
                <a:rect l="0" t="0" r="r" b="b"/>
                <a:pathLst>
                  <a:path w="39" h="162">
                    <a:moveTo>
                      <a:pt x="39" y="0"/>
                    </a:moveTo>
                    <a:lnTo>
                      <a:pt x="39" y="113"/>
                    </a:lnTo>
                    <a:lnTo>
                      <a:pt x="0" y="162"/>
                    </a:lnTo>
                    <a:lnTo>
                      <a:pt x="0" y="49"/>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53" name="Freeform 109"/>
              <p:cNvSpPr>
                <a:spLocks/>
              </p:cNvSpPr>
              <p:nvPr/>
            </p:nvSpPr>
            <p:spPr bwMode="auto">
              <a:xfrm>
                <a:off x="5321301" y="3065462"/>
                <a:ext cx="90488" cy="255588"/>
              </a:xfrm>
              <a:custGeom>
                <a:avLst/>
                <a:gdLst>
                  <a:gd name="T0" fmla="*/ 57 w 57"/>
                  <a:gd name="T1" fmla="*/ 47 h 161"/>
                  <a:gd name="T2" fmla="*/ 57 w 57"/>
                  <a:gd name="T3" fmla="*/ 161 h 161"/>
                  <a:gd name="T4" fmla="*/ 0 w 57"/>
                  <a:gd name="T5" fmla="*/ 114 h 161"/>
                  <a:gd name="T6" fmla="*/ 0 w 57"/>
                  <a:gd name="T7" fmla="*/ 0 h 161"/>
                  <a:gd name="T8" fmla="*/ 57 w 57"/>
                  <a:gd name="T9" fmla="*/ 47 h 161"/>
                </a:gdLst>
                <a:ahLst/>
                <a:cxnLst>
                  <a:cxn ang="0">
                    <a:pos x="T0" y="T1"/>
                  </a:cxn>
                  <a:cxn ang="0">
                    <a:pos x="T2" y="T3"/>
                  </a:cxn>
                  <a:cxn ang="0">
                    <a:pos x="T4" y="T5"/>
                  </a:cxn>
                  <a:cxn ang="0">
                    <a:pos x="T6" y="T7"/>
                  </a:cxn>
                  <a:cxn ang="0">
                    <a:pos x="T8" y="T9"/>
                  </a:cxn>
                </a:cxnLst>
                <a:rect l="0" t="0" r="r" b="b"/>
                <a:pathLst>
                  <a:path w="57" h="161">
                    <a:moveTo>
                      <a:pt x="57" y="47"/>
                    </a:moveTo>
                    <a:lnTo>
                      <a:pt x="57" y="161"/>
                    </a:lnTo>
                    <a:lnTo>
                      <a:pt x="0" y="114"/>
                    </a:lnTo>
                    <a:lnTo>
                      <a:pt x="0" y="0"/>
                    </a:lnTo>
                    <a:lnTo>
                      <a:pt x="57"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54" name="Freeform 110"/>
              <p:cNvSpPr>
                <a:spLocks/>
              </p:cNvSpPr>
              <p:nvPr/>
            </p:nvSpPr>
            <p:spPr bwMode="auto">
              <a:xfrm>
                <a:off x="7464426" y="3198812"/>
                <a:ext cx="212725" cy="247650"/>
              </a:xfrm>
              <a:custGeom>
                <a:avLst/>
                <a:gdLst>
                  <a:gd name="T0" fmla="*/ 5 w 136"/>
                  <a:gd name="T1" fmla="*/ 158 h 158"/>
                  <a:gd name="T2" fmla="*/ 2 w 136"/>
                  <a:gd name="T3" fmla="*/ 157 h 158"/>
                  <a:gd name="T4" fmla="*/ 0 w 136"/>
                  <a:gd name="T5" fmla="*/ 155 h 158"/>
                  <a:gd name="T6" fmla="*/ 0 w 136"/>
                  <a:gd name="T7" fmla="*/ 41 h 158"/>
                  <a:gd name="T8" fmla="*/ 3 w 136"/>
                  <a:gd name="T9" fmla="*/ 38 h 158"/>
                  <a:gd name="T10" fmla="*/ 129 w 136"/>
                  <a:gd name="T11" fmla="*/ 1 h 158"/>
                  <a:gd name="T12" fmla="*/ 131 w 136"/>
                  <a:gd name="T13" fmla="*/ 0 h 158"/>
                  <a:gd name="T14" fmla="*/ 134 w 136"/>
                  <a:gd name="T15" fmla="*/ 1 h 158"/>
                  <a:gd name="T16" fmla="*/ 136 w 136"/>
                  <a:gd name="T17" fmla="*/ 3 h 158"/>
                  <a:gd name="T18" fmla="*/ 136 w 136"/>
                  <a:gd name="T19" fmla="*/ 117 h 158"/>
                  <a:gd name="T20" fmla="*/ 134 w 136"/>
                  <a:gd name="T21" fmla="*/ 120 h 158"/>
                  <a:gd name="T22" fmla="*/ 7 w 136"/>
                  <a:gd name="T23" fmla="*/ 157 h 158"/>
                  <a:gd name="T24" fmla="*/ 5 w 136"/>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158">
                    <a:moveTo>
                      <a:pt x="5" y="158"/>
                    </a:moveTo>
                    <a:cubicBezTo>
                      <a:pt x="4" y="158"/>
                      <a:pt x="3" y="158"/>
                      <a:pt x="2" y="157"/>
                    </a:cubicBezTo>
                    <a:cubicBezTo>
                      <a:pt x="1" y="157"/>
                      <a:pt x="0" y="156"/>
                      <a:pt x="0" y="155"/>
                    </a:cubicBezTo>
                    <a:cubicBezTo>
                      <a:pt x="0" y="41"/>
                      <a:pt x="0" y="41"/>
                      <a:pt x="0" y="41"/>
                    </a:cubicBezTo>
                    <a:cubicBezTo>
                      <a:pt x="0" y="40"/>
                      <a:pt x="1" y="39"/>
                      <a:pt x="3" y="38"/>
                    </a:cubicBezTo>
                    <a:cubicBezTo>
                      <a:pt x="129" y="1"/>
                      <a:pt x="129" y="1"/>
                      <a:pt x="129" y="1"/>
                    </a:cubicBezTo>
                    <a:cubicBezTo>
                      <a:pt x="129" y="0"/>
                      <a:pt x="130" y="0"/>
                      <a:pt x="131" y="0"/>
                    </a:cubicBezTo>
                    <a:cubicBezTo>
                      <a:pt x="132" y="0"/>
                      <a:pt x="133" y="0"/>
                      <a:pt x="134" y="1"/>
                    </a:cubicBezTo>
                    <a:cubicBezTo>
                      <a:pt x="135" y="1"/>
                      <a:pt x="136" y="2"/>
                      <a:pt x="136" y="3"/>
                    </a:cubicBezTo>
                    <a:cubicBezTo>
                      <a:pt x="136" y="117"/>
                      <a:pt x="136" y="117"/>
                      <a:pt x="136" y="117"/>
                    </a:cubicBezTo>
                    <a:cubicBezTo>
                      <a:pt x="136" y="118"/>
                      <a:pt x="135" y="119"/>
                      <a:pt x="134" y="120"/>
                    </a:cubicBezTo>
                    <a:cubicBezTo>
                      <a:pt x="7" y="157"/>
                      <a:pt x="7" y="157"/>
                      <a:pt x="7" y="157"/>
                    </a:cubicBezTo>
                    <a:cubicBezTo>
                      <a:pt x="7" y="158"/>
                      <a:pt x="6" y="158"/>
                      <a:pt x="5"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55" name="Freeform 111"/>
              <p:cNvSpPr>
                <a:spLocks/>
              </p:cNvSpPr>
              <p:nvPr/>
            </p:nvSpPr>
            <p:spPr bwMode="auto">
              <a:xfrm>
                <a:off x="7472363" y="3198812"/>
                <a:ext cx="196850" cy="239713"/>
              </a:xfrm>
              <a:custGeom>
                <a:avLst/>
                <a:gdLst>
                  <a:gd name="T0" fmla="*/ 124 w 124"/>
                  <a:gd name="T1" fmla="*/ 0 h 151"/>
                  <a:gd name="T2" fmla="*/ 124 w 124"/>
                  <a:gd name="T3" fmla="*/ 113 h 151"/>
                  <a:gd name="T4" fmla="*/ 0 w 124"/>
                  <a:gd name="T5" fmla="*/ 151 h 151"/>
                  <a:gd name="T6" fmla="*/ 0 w 124"/>
                  <a:gd name="T7" fmla="*/ 37 h 151"/>
                  <a:gd name="T8" fmla="*/ 124 w 124"/>
                  <a:gd name="T9" fmla="*/ 0 h 151"/>
                </a:gdLst>
                <a:ahLst/>
                <a:cxnLst>
                  <a:cxn ang="0">
                    <a:pos x="T0" y="T1"/>
                  </a:cxn>
                  <a:cxn ang="0">
                    <a:pos x="T2" y="T3"/>
                  </a:cxn>
                  <a:cxn ang="0">
                    <a:pos x="T4" y="T5"/>
                  </a:cxn>
                  <a:cxn ang="0">
                    <a:pos x="T6" y="T7"/>
                  </a:cxn>
                  <a:cxn ang="0">
                    <a:pos x="T8" y="T9"/>
                  </a:cxn>
                </a:cxnLst>
                <a:rect l="0" t="0" r="r" b="b"/>
                <a:pathLst>
                  <a:path w="124" h="151">
                    <a:moveTo>
                      <a:pt x="124" y="0"/>
                    </a:moveTo>
                    <a:lnTo>
                      <a:pt x="124" y="113"/>
                    </a:lnTo>
                    <a:lnTo>
                      <a:pt x="0" y="151"/>
                    </a:lnTo>
                    <a:lnTo>
                      <a:pt x="0" y="37"/>
                    </a:lnTo>
                    <a:lnTo>
                      <a:pt x="124" y="0"/>
                    </a:lnTo>
                    <a:close/>
                  </a:path>
                </a:pathLst>
              </a:custGeom>
              <a:solidFill>
                <a:srgbClr val="B1CF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56" name="Freeform 112"/>
              <p:cNvSpPr>
                <a:spLocks/>
              </p:cNvSpPr>
              <p:nvPr/>
            </p:nvSpPr>
            <p:spPr bwMode="auto">
              <a:xfrm>
                <a:off x="4487863" y="3246437"/>
                <a:ext cx="234950" cy="241300"/>
              </a:xfrm>
              <a:custGeom>
                <a:avLst/>
                <a:gdLst>
                  <a:gd name="T0" fmla="*/ 146 w 151"/>
                  <a:gd name="T1" fmla="*/ 154 h 154"/>
                  <a:gd name="T2" fmla="*/ 144 w 151"/>
                  <a:gd name="T3" fmla="*/ 153 h 154"/>
                  <a:gd name="T4" fmla="*/ 3 w 151"/>
                  <a:gd name="T5" fmla="*/ 119 h 154"/>
                  <a:gd name="T6" fmla="*/ 0 w 151"/>
                  <a:gd name="T7" fmla="*/ 117 h 154"/>
                  <a:gd name="T8" fmla="*/ 0 w 151"/>
                  <a:gd name="T9" fmla="*/ 2 h 154"/>
                  <a:gd name="T10" fmla="*/ 2 w 151"/>
                  <a:gd name="T11" fmla="*/ 0 h 154"/>
                  <a:gd name="T12" fmla="*/ 5 w 151"/>
                  <a:gd name="T13" fmla="*/ 0 h 154"/>
                  <a:gd name="T14" fmla="*/ 7 w 151"/>
                  <a:gd name="T15" fmla="*/ 0 h 154"/>
                  <a:gd name="T16" fmla="*/ 148 w 151"/>
                  <a:gd name="T17" fmla="*/ 34 h 154"/>
                  <a:gd name="T18" fmla="*/ 151 w 151"/>
                  <a:gd name="T19" fmla="*/ 36 h 154"/>
                  <a:gd name="T20" fmla="*/ 151 w 151"/>
                  <a:gd name="T21" fmla="*/ 151 h 154"/>
                  <a:gd name="T22" fmla="*/ 148 w 151"/>
                  <a:gd name="T23" fmla="*/ 153 h 154"/>
                  <a:gd name="T24" fmla="*/ 146 w 151"/>
                  <a:gd name="T25"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54">
                    <a:moveTo>
                      <a:pt x="146" y="154"/>
                    </a:moveTo>
                    <a:cubicBezTo>
                      <a:pt x="145" y="154"/>
                      <a:pt x="144" y="153"/>
                      <a:pt x="144" y="153"/>
                    </a:cubicBezTo>
                    <a:cubicBezTo>
                      <a:pt x="3" y="119"/>
                      <a:pt x="3" y="119"/>
                      <a:pt x="3" y="119"/>
                    </a:cubicBezTo>
                    <a:cubicBezTo>
                      <a:pt x="1" y="119"/>
                      <a:pt x="0" y="118"/>
                      <a:pt x="0" y="117"/>
                    </a:cubicBezTo>
                    <a:cubicBezTo>
                      <a:pt x="0" y="2"/>
                      <a:pt x="0" y="2"/>
                      <a:pt x="0" y="2"/>
                    </a:cubicBezTo>
                    <a:cubicBezTo>
                      <a:pt x="0" y="2"/>
                      <a:pt x="1" y="1"/>
                      <a:pt x="2" y="0"/>
                    </a:cubicBezTo>
                    <a:cubicBezTo>
                      <a:pt x="3" y="0"/>
                      <a:pt x="4" y="0"/>
                      <a:pt x="5" y="0"/>
                    </a:cubicBezTo>
                    <a:cubicBezTo>
                      <a:pt x="6" y="0"/>
                      <a:pt x="6" y="0"/>
                      <a:pt x="7" y="0"/>
                    </a:cubicBezTo>
                    <a:cubicBezTo>
                      <a:pt x="148" y="34"/>
                      <a:pt x="148" y="34"/>
                      <a:pt x="148" y="34"/>
                    </a:cubicBezTo>
                    <a:cubicBezTo>
                      <a:pt x="150" y="34"/>
                      <a:pt x="151" y="35"/>
                      <a:pt x="151" y="36"/>
                    </a:cubicBezTo>
                    <a:cubicBezTo>
                      <a:pt x="151" y="151"/>
                      <a:pt x="151" y="151"/>
                      <a:pt x="151" y="151"/>
                    </a:cubicBezTo>
                    <a:cubicBezTo>
                      <a:pt x="151" y="152"/>
                      <a:pt x="150" y="153"/>
                      <a:pt x="148" y="153"/>
                    </a:cubicBezTo>
                    <a:cubicBezTo>
                      <a:pt x="148" y="153"/>
                      <a:pt x="147" y="154"/>
                      <a:pt x="146"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57" name="Freeform 113"/>
              <p:cNvSpPr>
                <a:spLocks/>
              </p:cNvSpPr>
              <p:nvPr/>
            </p:nvSpPr>
            <p:spPr bwMode="auto">
              <a:xfrm>
                <a:off x="4495801" y="3246437"/>
                <a:ext cx="220663" cy="231775"/>
              </a:xfrm>
              <a:custGeom>
                <a:avLst/>
                <a:gdLst>
                  <a:gd name="T0" fmla="*/ 139 w 139"/>
                  <a:gd name="T1" fmla="*/ 33 h 146"/>
                  <a:gd name="T2" fmla="*/ 139 w 139"/>
                  <a:gd name="T3" fmla="*/ 146 h 146"/>
                  <a:gd name="T4" fmla="*/ 0 w 139"/>
                  <a:gd name="T5" fmla="*/ 112 h 146"/>
                  <a:gd name="T6" fmla="*/ 0 w 139"/>
                  <a:gd name="T7" fmla="*/ 0 h 146"/>
                  <a:gd name="T8" fmla="*/ 139 w 139"/>
                  <a:gd name="T9" fmla="*/ 33 h 146"/>
                </a:gdLst>
                <a:ahLst/>
                <a:cxnLst>
                  <a:cxn ang="0">
                    <a:pos x="T0" y="T1"/>
                  </a:cxn>
                  <a:cxn ang="0">
                    <a:pos x="T2" y="T3"/>
                  </a:cxn>
                  <a:cxn ang="0">
                    <a:pos x="T4" y="T5"/>
                  </a:cxn>
                  <a:cxn ang="0">
                    <a:pos x="T6" y="T7"/>
                  </a:cxn>
                  <a:cxn ang="0">
                    <a:pos x="T8" y="T9"/>
                  </a:cxn>
                </a:cxnLst>
                <a:rect l="0" t="0" r="r" b="b"/>
                <a:pathLst>
                  <a:path w="139" h="146">
                    <a:moveTo>
                      <a:pt x="139" y="33"/>
                    </a:moveTo>
                    <a:lnTo>
                      <a:pt x="139" y="146"/>
                    </a:lnTo>
                    <a:lnTo>
                      <a:pt x="0" y="112"/>
                    </a:lnTo>
                    <a:lnTo>
                      <a:pt x="0" y="0"/>
                    </a:lnTo>
                    <a:lnTo>
                      <a:pt x="139" y="33"/>
                    </a:lnTo>
                    <a:close/>
                  </a:path>
                </a:pathLst>
              </a:custGeom>
              <a:solidFill>
                <a:srgbClr val="B1CF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58" name="Freeform 145"/>
              <p:cNvSpPr>
                <a:spLocks/>
              </p:cNvSpPr>
              <p:nvPr/>
            </p:nvSpPr>
            <p:spPr bwMode="auto">
              <a:xfrm>
                <a:off x="8175626" y="2901950"/>
                <a:ext cx="9525" cy="255588"/>
              </a:xfrm>
              <a:custGeom>
                <a:avLst/>
                <a:gdLst>
                  <a:gd name="T0" fmla="*/ 5 w 6"/>
                  <a:gd name="T1" fmla="*/ 6 h 164"/>
                  <a:gd name="T2" fmla="*/ 5 w 6"/>
                  <a:gd name="T3" fmla="*/ 9 h 164"/>
                  <a:gd name="T4" fmla="*/ 5 w 6"/>
                  <a:gd name="T5" fmla="*/ 14 h 164"/>
                  <a:gd name="T6" fmla="*/ 4 w 6"/>
                  <a:gd name="T7" fmla="*/ 17 h 164"/>
                  <a:gd name="T8" fmla="*/ 3 w 6"/>
                  <a:gd name="T9" fmla="*/ 22 h 164"/>
                  <a:gd name="T10" fmla="*/ 3 w 6"/>
                  <a:gd name="T11" fmla="*/ 24 h 164"/>
                  <a:gd name="T12" fmla="*/ 0 w 6"/>
                  <a:gd name="T13" fmla="*/ 31 h 164"/>
                  <a:gd name="T14" fmla="*/ 0 w 6"/>
                  <a:gd name="T15" fmla="*/ 164 h 164"/>
                  <a:gd name="T16" fmla="*/ 3 w 6"/>
                  <a:gd name="T17" fmla="*/ 156 h 164"/>
                  <a:gd name="T18" fmla="*/ 3 w 6"/>
                  <a:gd name="T19" fmla="*/ 154 h 164"/>
                  <a:gd name="T20" fmla="*/ 4 w 6"/>
                  <a:gd name="T21" fmla="*/ 149 h 164"/>
                  <a:gd name="T22" fmla="*/ 5 w 6"/>
                  <a:gd name="T23" fmla="*/ 146 h 164"/>
                  <a:gd name="T24" fmla="*/ 5 w 6"/>
                  <a:gd name="T25" fmla="*/ 142 h 164"/>
                  <a:gd name="T26" fmla="*/ 5 w 6"/>
                  <a:gd name="T27" fmla="*/ 139 h 164"/>
                  <a:gd name="T28" fmla="*/ 5 w 6"/>
                  <a:gd name="T29" fmla="*/ 137 h 164"/>
                  <a:gd name="T30" fmla="*/ 6 w 6"/>
                  <a:gd name="T31" fmla="*/ 133 h 164"/>
                  <a:gd name="T32" fmla="*/ 6 w 6"/>
                  <a:gd name="T33" fmla="*/ 0 h 164"/>
                  <a:gd name="T34" fmla="*/ 5 w 6"/>
                  <a:gd name="T35" fmla="*/ 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164">
                    <a:moveTo>
                      <a:pt x="5" y="6"/>
                    </a:moveTo>
                    <a:cubicBezTo>
                      <a:pt x="5" y="7"/>
                      <a:pt x="5" y="8"/>
                      <a:pt x="5" y="9"/>
                    </a:cubicBezTo>
                    <a:cubicBezTo>
                      <a:pt x="5" y="11"/>
                      <a:pt x="5" y="12"/>
                      <a:pt x="5" y="14"/>
                    </a:cubicBezTo>
                    <a:cubicBezTo>
                      <a:pt x="4" y="15"/>
                      <a:pt x="4" y="16"/>
                      <a:pt x="4" y="17"/>
                    </a:cubicBezTo>
                    <a:cubicBezTo>
                      <a:pt x="4" y="18"/>
                      <a:pt x="3" y="20"/>
                      <a:pt x="3" y="22"/>
                    </a:cubicBezTo>
                    <a:cubicBezTo>
                      <a:pt x="3" y="22"/>
                      <a:pt x="3" y="23"/>
                      <a:pt x="3" y="24"/>
                    </a:cubicBezTo>
                    <a:cubicBezTo>
                      <a:pt x="2" y="26"/>
                      <a:pt x="1" y="29"/>
                      <a:pt x="0" y="31"/>
                    </a:cubicBezTo>
                    <a:cubicBezTo>
                      <a:pt x="0" y="164"/>
                      <a:pt x="0" y="164"/>
                      <a:pt x="0" y="164"/>
                    </a:cubicBezTo>
                    <a:cubicBezTo>
                      <a:pt x="1" y="161"/>
                      <a:pt x="2" y="159"/>
                      <a:pt x="3" y="156"/>
                    </a:cubicBezTo>
                    <a:cubicBezTo>
                      <a:pt x="3" y="156"/>
                      <a:pt x="3" y="155"/>
                      <a:pt x="3" y="154"/>
                    </a:cubicBezTo>
                    <a:cubicBezTo>
                      <a:pt x="3" y="152"/>
                      <a:pt x="4" y="151"/>
                      <a:pt x="4" y="149"/>
                    </a:cubicBezTo>
                    <a:cubicBezTo>
                      <a:pt x="4" y="148"/>
                      <a:pt x="4" y="147"/>
                      <a:pt x="5" y="146"/>
                    </a:cubicBezTo>
                    <a:cubicBezTo>
                      <a:pt x="5" y="145"/>
                      <a:pt x="5" y="143"/>
                      <a:pt x="5" y="142"/>
                    </a:cubicBezTo>
                    <a:cubicBezTo>
                      <a:pt x="5" y="141"/>
                      <a:pt x="5" y="140"/>
                      <a:pt x="5" y="139"/>
                    </a:cubicBezTo>
                    <a:cubicBezTo>
                      <a:pt x="5" y="138"/>
                      <a:pt x="5" y="138"/>
                      <a:pt x="5" y="137"/>
                    </a:cubicBezTo>
                    <a:cubicBezTo>
                      <a:pt x="6" y="136"/>
                      <a:pt x="6" y="134"/>
                      <a:pt x="6" y="133"/>
                    </a:cubicBezTo>
                    <a:cubicBezTo>
                      <a:pt x="6" y="0"/>
                      <a:pt x="6" y="0"/>
                      <a:pt x="6" y="0"/>
                    </a:cubicBezTo>
                    <a:cubicBezTo>
                      <a:pt x="6" y="2"/>
                      <a:pt x="5" y="4"/>
                      <a:pt x="5" y="6"/>
                    </a:cubicBezTo>
                    <a:close/>
                  </a:path>
                </a:pathLst>
              </a:custGeom>
              <a:solidFill>
                <a:srgbClr val="70C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59" name="Freeform 146"/>
              <p:cNvSpPr>
                <a:spLocks/>
              </p:cNvSpPr>
              <p:nvPr/>
            </p:nvSpPr>
            <p:spPr bwMode="auto">
              <a:xfrm>
                <a:off x="4119563" y="2901950"/>
                <a:ext cx="41275" cy="314325"/>
              </a:xfrm>
              <a:custGeom>
                <a:avLst/>
                <a:gdLst>
                  <a:gd name="T0" fmla="*/ 0 w 26"/>
                  <a:gd name="T1" fmla="*/ 0 h 201"/>
                  <a:gd name="T2" fmla="*/ 0 w 26"/>
                  <a:gd name="T3" fmla="*/ 133 h 201"/>
                  <a:gd name="T4" fmla="*/ 26 w 26"/>
                  <a:gd name="T5" fmla="*/ 201 h 201"/>
                  <a:gd name="T6" fmla="*/ 26 w 26"/>
                  <a:gd name="T7" fmla="*/ 69 h 201"/>
                  <a:gd name="T8" fmla="*/ 0 w 26"/>
                  <a:gd name="T9" fmla="*/ 0 h 201"/>
                </a:gdLst>
                <a:ahLst/>
                <a:cxnLst>
                  <a:cxn ang="0">
                    <a:pos x="T0" y="T1"/>
                  </a:cxn>
                  <a:cxn ang="0">
                    <a:pos x="T2" y="T3"/>
                  </a:cxn>
                  <a:cxn ang="0">
                    <a:pos x="T4" y="T5"/>
                  </a:cxn>
                  <a:cxn ang="0">
                    <a:pos x="T6" y="T7"/>
                  </a:cxn>
                  <a:cxn ang="0">
                    <a:pos x="T8" y="T9"/>
                  </a:cxn>
                </a:cxnLst>
                <a:rect l="0" t="0" r="r" b="b"/>
                <a:pathLst>
                  <a:path w="26" h="201">
                    <a:moveTo>
                      <a:pt x="0" y="0"/>
                    </a:moveTo>
                    <a:cubicBezTo>
                      <a:pt x="0" y="133"/>
                      <a:pt x="0" y="133"/>
                      <a:pt x="0" y="133"/>
                    </a:cubicBezTo>
                    <a:cubicBezTo>
                      <a:pt x="0" y="156"/>
                      <a:pt x="9" y="179"/>
                      <a:pt x="26" y="201"/>
                    </a:cubicBezTo>
                    <a:cubicBezTo>
                      <a:pt x="26" y="69"/>
                      <a:pt x="26" y="69"/>
                      <a:pt x="26" y="69"/>
                    </a:cubicBezTo>
                    <a:cubicBezTo>
                      <a:pt x="9" y="46"/>
                      <a:pt x="0" y="23"/>
                      <a:pt x="0" y="0"/>
                    </a:cubicBezTo>
                    <a:close/>
                  </a:path>
                </a:pathLst>
              </a:custGeom>
              <a:solidFill>
                <a:srgbClr val="70C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60" name="Freeform 147"/>
              <p:cNvSpPr>
                <a:spLocks/>
              </p:cNvSpPr>
              <p:nvPr/>
            </p:nvSpPr>
            <p:spPr bwMode="auto">
              <a:xfrm>
                <a:off x="7813676" y="3076575"/>
                <a:ext cx="263525" cy="347663"/>
              </a:xfrm>
              <a:custGeom>
                <a:avLst/>
                <a:gdLst>
                  <a:gd name="T0" fmla="*/ 168 w 168"/>
                  <a:gd name="T1" fmla="*/ 0 h 222"/>
                  <a:gd name="T2" fmla="*/ 160 w 168"/>
                  <a:gd name="T3" fmla="*/ 7 h 222"/>
                  <a:gd name="T4" fmla="*/ 157 w 168"/>
                  <a:gd name="T5" fmla="*/ 8 h 222"/>
                  <a:gd name="T6" fmla="*/ 151 w 168"/>
                  <a:gd name="T7" fmla="*/ 13 h 222"/>
                  <a:gd name="T8" fmla="*/ 147 w 168"/>
                  <a:gd name="T9" fmla="*/ 16 h 222"/>
                  <a:gd name="T10" fmla="*/ 141 w 168"/>
                  <a:gd name="T11" fmla="*/ 20 h 222"/>
                  <a:gd name="T12" fmla="*/ 137 w 168"/>
                  <a:gd name="T13" fmla="*/ 22 h 222"/>
                  <a:gd name="T14" fmla="*/ 128 w 168"/>
                  <a:gd name="T15" fmla="*/ 28 h 222"/>
                  <a:gd name="T16" fmla="*/ 127 w 168"/>
                  <a:gd name="T17" fmla="*/ 29 h 222"/>
                  <a:gd name="T18" fmla="*/ 116 w 168"/>
                  <a:gd name="T19" fmla="*/ 35 h 222"/>
                  <a:gd name="T20" fmla="*/ 113 w 168"/>
                  <a:gd name="T21" fmla="*/ 37 h 222"/>
                  <a:gd name="T22" fmla="*/ 103 w 168"/>
                  <a:gd name="T23" fmla="*/ 42 h 222"/>
                  <a:gd name="T24" fmla="*/ 100 w 168"/>
                  <a:gd name="T25" fmla="*/ 44 h 222"/>
                  <a:gd name="T26" fmla="*/ 87 w 168"/>
                  <a:gd name="T27" fmla="*/ 51 h 222"/>
                  <a:gd name="T28" fmla="*/ 86 w 168"/>
                  <a:gd name="T29" fmla="*/ 51 h 222"/>
                  <a:gd name="T30" fmla="*/ 73 w 168"/>
                  <a:gd name="T31" fmla="*/ 58 h 222"/>
                  <a:gd name="T32" fmla="*/ 69 w 168"/>
                  <a:gd name="T33" fmla="*/ 60 h 222"/>
                  <a:gd name="T34" fmla="*/ 57 w 168"/>
                  <a:gd name="T35" fmla="*/ 65 h 222"/>
                  <a:gd name="T36" fmla="*/ 53 w 168"/>
                  <a:gd name="T37" fmla="*/ 67 h 222"/>
                  <a:gd name="T38" fmla="*/ 46 w 168"/>
                  <a:gd name="T39" fmla="*/ 70 h 222"/>
                  <a:gd name="T40" fmla="*/ 41 w 168"/>
                  <a:gd name="T41" fmla="*/ 73 h 222"/>
                  <a:gd name="T42" fmla="*/ 33 w 168"/>
                  <a:gd name="T43" fmla="*/ 76 h 222"/>
                  <a:gd name="T44" fmla="*/ 28 w 168"/>
                  <a:gd name="T45" fmla="*/ 78 h 222"/>
                  <a:gd name="T46" fmla="*/ 19 w 168"/>
                  <a:gd name="T47" fmla="*/ 82 h 222"/>
                  <a:gd name="T48" fmla="*/ 14 w 168"/>
                  <a:gd name="T49" fmla="*/ 84 h 222"/>
                  <a:gd name="T50" fmla="*/ 0 w 168"/>
                  <a:gd name="T51" fmla="*/ 89 h 222"/>
                  <a:gd name="T52" fmla="*/ 0 w 168"/>
                  <a:gd name="T53" fmla="*/ 222 h 222"/>
                  <a:gd name="T54" fmla="*/ 14 w 168"/>
                  <a:gd name="T55" fmla="*/ 216 h 222"/>
                  <a:gd name="T56" fmla="*/ 19 w 168"/>
                  <a:gd name="T57" fmla="*/ 214 h 222"/>
                  <a:gd name="T58" fmla="*/ 28 w 168"/>
                  <a:gd name="T59" fmla="*/ 211 h 222"/>
                  <a:gd name="T60" fmla="*/ 33 w 168"/>
                  <a:gd name="T61" fmla="*/ 208 h 222"/>
                  <a:gd name="T62" fmla="*/ 41 w 168"/>
                  <a:gd name="T63" fmla="*/ 205 h 222"/>
                  <a:gd name="T64" fmla="*/ 46 w 168"/>
                  <a:gd name="T65" fmla="*/ 203 h 222"/>
                  <a:gd name="T66" fmla="*/ 53 w 168"/>
                  <a:gd name="T67" fmla="*/ 200 h 222"/>
                  <a:gd name="T68" fmla="*/ 55 w 168"/>
                  <a:gd name="T69" fmla="*/ 199 h 222"/>
                  <a:gd name="T70" fmla="*/ 57 w 168"/>
                  <a:gd name="T71" fmla="*/ 198 h 222"/>
                  <a:gd name="T72" fmla="*/ 69 w 168"/>
                  <a:gd name="T73" fmla="*/ 193 h 222"/>
                  <a:gd name="T74" fmla="*/ 73 w 168"/>
                  <a:gd name="T75" fmla="*/ 191 h 222"/>
                  <a:gd name="T76" fmla="*/ 86 w 168"/>
                  <a:gd name="T77" fmla="*/ 184 h 222"/>
                  <a:gd name="T78" fmla="*/ 87 w 168"/>
                  <a:gd name="T79" fmla="*/ 184 h 222"/>
                  <a:gd name="T80" fmla="*/ 100 w 168"/>
                  <a:gd name="T81" fmla="*/ 177 h 222"/>
                  <a:gd name="T82" fmla="*/ 103 w 168"/>
                  <a:gd name="T83" fmla="*/ 175 h 222"/>
                  <a:gd name="T84" fmla="*/ 113 w 168"/>
                  <a:gd name="T85" fmla="*/ 170 h 222"/>
                  <a:gd name="T86" fmla="*/ 115 w 168"/>
                  <a:gd name="T87" fmla="*/ 168 h 222"/>
                  <a:gd name="T88" fmla="*/ 116 w 168"/>
                  <a:gd name="T89" fmla="*/ 168 h 222"/>
                  <a:gd name="T90" fmla="*/ 127 w 168"/>
                  <a:gd name="T91" fmla="*/ 161 h 222"/>
                  <a:gd name="T92" fmla="*/ 128 w 168"/>
                  <a:gd name="T93" fmla="*/ 161 h 222"/>
                  <a:gd name="T94" fmla="*/ 137 w 168"/>
                  <a:gd name="T95" fmla="*/ 155 h 222"/>
                  <a:gd name="T96" fmla="*/ 141 w 168"/>
                  <a:gd name="T97" fmla="*/ 153 h 222"/>
                  <a:gd name="T98" fmla="*/ 147 w 168"/>
                  <a:gd name="T99" fmla="*/ 148 h 222"/>
                  <a:gd name="T100" fmla="*/ 151 w 168"/>
                  <a:gd name="T101" fmla="*/ 146 h 222"/>
                  <a:gd name="T102" fmla="*/ 157 w 168"/>
                  <a:gd name="T103" fmla="*/ 141 h 222"/>
                  <a:gd name="T104" fmla="*/ 159 w 168"/>
                  <a:gd name="T105" fmla="*/ 140 h 222"/>
                  <a:gd name="T106" fmla="*/ 160 w 168"/>
                  <a:gd name="T107" fmla="*/ 139 h 222"/>
                  <a:gd name="T108" fmla="*/ 168 w 168"/>
                  <a:gd name="T109" fmla="*/ 133 h 222"/>
                  <a:gd name="T110" fmla="*/ 168 w 168"/>
                  <a:gd name="T11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222">
                    <a:moveTo>
                      <a:pt x="168" y="0"/>
                    </a:moveTo>
                    <a:cubicBezTo>
                      <a:pt x="166" y="2"/>
                      <a:pt x="163" y="4"/>
                      <a:pt x="160" y="7"/>
                    </a:cubicBezTo>
                    <a:cubicBezTo>
                      <a:pt x="159" y="7"/>
                      <a:pt x="158" y="8"/>
                      <a:pt x="157" y="8"/>
                    </a:cubicBezTo>
                    <a:cubicBezTo>
                      <a:pt x="155" y="10"/>
                      <a:pt x="153" y="12"/>
                      <a:pt x="151" y="13"/>
                    </a:cubicBezTo>
                    <a:cubicBezTo>
                      <a:pt x="150" y="14"/>
                      <a:pt x="148" y="15"/>
                      <a:pt x="147" y="16"/>
                    </a:cubicBezTo>
                    <a:cubicBezTo>
                      <a:pt x="145" y="17"/>
                      <a:pt x="143" y="19"/>
                      <a:pt x="141" y="20"/>
                    </a:cubicBezTo>
                    <a:cubicBezTo>
                      <a:pt x="139" y="21"/>
                      <a:pt x="138" y="22"/>
                      <a:pt x="137" y="22"/>
                    </a:cubicBezTo>
                    <a:cubicBezTo>
                      <a:pt x="134" y="24"/>
                      <a:pt x="131" y="26"/>
                      <a:pt x="128" y="28"/>
                    </a:cubicBezTo>
                    <a:cubicBezTo>
                      <a:pt x="127" y="29"/>
                      <a:pt x="127" y="29"/>
                      <a:pt x="127" y="29"/>
                    </a:cubicBezTo>
                    <a:cubicBezTo>
                      <a:pt x="123" y="31"/>
                      <a:pt x="120" y="33"/>
                      <a:pt x="116" y="35"/>
                    </a:cubicBezTo>
                    <a:cubicBezTo>
                      <a:pt x="115" y="36"/>
                      <a:pt x="114" y="36"/>
                      <a:pt x="113" y="37"/>
                    </a:cubicBezTo>
                    <a:cubicBezTo>
                      <a:pt x="110" y="39"/>
                      <a:pt x="107" y="41"/>
                      <a:pt x="103" y="42"/>
                    </a:cubicBezTo>
                    <a:cubicBezTo>
                      <a:pt x="102" y="43"/>
                      <a:pt x="101" y="44"/>
                      <a:pt x="100" y="44"/>
                    </a:cubicBezTo>
                    <a:cubicBezTo>
                      <a:pt x="95" y="47"/>
                      <a:pt x="91" y="49"/>
                      <a:pt x="87" y="51"/>
                    </a:cubicBezTo>
                    <a:cubicBezTo>
                      <a:pt x="86" y="51"/>
                      <a:pt x="86" y="51"/>
                      <a:pt x="86" y="51"/>
                    </a:cubicBezTo>
                    <a:cubicBezTo>
                      <a:pt x="82" y="54"/>
                      <a:pt x="77" y="56"/>
                      <a:pt x="73" y="58"/>
                    </a:cubicBezTo>
                    <a:cubicBezTo>
                      <a:pt x="71" y="59"/>
                      <a:pt x="70" y="59"/>
                      <a:pt x="69" y="60"/>
                    </a:cubicBezTo>
                    <a:cubicBezTo>
                      <a:pt x="65" y="62"/>
                      <a:pt x="61" y="64"/>
                      <a:pt x="57" y="65"/>
                    </a:cubicBezTo>
                    <a:cubicBezTo>
                      <a:pt x="56" y="66"/>
                      <a:pt x="55" y="66"/>
                      <a:pt x="53" y="67"/>
                    </a:cubicBezTo>
                    <a:cubicBezTo>
                      <a:pt x="51" y="68"/>
                      <a:pt x="49" y="69"/>
                      <a:pt x="46" y="70"/>
                    </a:cubicBezTo>
                    <a:cubicBezTo>
                      <a:pt x="44" y="71"/>
                      <a:pt x="43" y="72"/>
                      <a:pt x="41" y="73"/>
                    </a:cubicBezTo>
                    <a:cubicBezTo>
                      <a:pt x="38" y="74"/>
                      <a:pt x="36" y="75"/>
                      <a:pt x="33" y="76"/>
                    </a:cubicBezTo>
                    <a:cubicBezTo>
                      <a:pt x="31" y="77"/>
                      <a:pt x="30" y="77"/>
                      <a:pt x="28" y="78"/>
                    </a:cubicBezTo>
                    <a:cubicBezTo>
                      <a:pt x="25" y="79"/>
                      <a:pt x="22" y="81"/>
                      <a:pt x="19" y="82"/>
                    </a:cubicBezTo>
                    <a:cubicBezTo>
                      <a:pt x="17" y="82"/>
                      <a:pt x="16" y="83"/>
                      <a:pt x="14" y="84"/>
                    </a:cubicBezTo>
                    <a:cubicBezTo>
                      <a:pt x="10" y="85"/>
                      <a:pt x="5" y="87"/>
                      <a:pt x="0" y="89"/>
                    </a:cubicBezTo>
                    <a:cubicBezTo>
                      <a:pt x="0" y="222"/>
                      <a:pt x="0" y="222"/>
                      <a:pt x="0" y="222"/>
                    </a:cubicBezTo>
                    <a:cubicBezTo>
                      <a:pt x="5" y="220"/>
                      <a:pt x="10" y="218"/>
                      <a:pt x="14" y="216"/>
                    </a:cubicBezTo>
                    <a:cubicBezTo>
                      <a:pt x="16" y="215"/>
                      <a:pt x="17" y="215"/>
                      <a:pt x="19" y="214"/>
                    </a:cubicBezTo>
                    <a:cubicBezTo>
                      <a:pt x="22" y="213"/>
                      <a:pt x="25" y="212"/>
                      <a:pt x="28" y="211"/>
                    </a:cubicBezTo>
                    <a:cubicBezTo>
                      <a:pt x="30" y="210"/>
                      <a:pt x="31" y="209"/>
                      <a:pt x="33" y="208"/>
                    </a:cubicBezTo>
                    <a:cubicBezTo>
                      <a:pt x="36" y="207"/>
                      <a:pt x="38" y="206"/>
                      <a:pt x="41" y="205"/>
                    </a:cubicBezTo>
                    <a:cubicBezTo>
                      <a:pt x="43" y="204"/>
                      <a:pt x="44" y="204"/>
                      <a:pt x="46" y="203"/>
                    </a:cubicBezTo>
                    <a:cubicBezTo>
                      <a:pt x="49" y="202"/>
                      <a:pt x="51" y="201"/>
                      <a:pt x="53" y="200"/>
                    </a:cubicBezTo>
                    <a:cubicBezTo>
                      <a:pt x="54" y="199"/>
                      <a:pt x="54" y="199"/>
                      <a:pt x="55" y="199"/>
                    </a:cubicBezTo>
                    <a:cubicBezTo>
                      <a:pt x="56" y="199"/>
                      <a:pt x="56" y="198"/>
                      <a:pt x="57" y="198"/>
                    </a:cubicBezTo>
                    <a:cubicBezTo>
                      <a:pt x="61" y="196"/>
                      <a:pt x="65" y="194"/>
                      <a:pt x="69" y="193"/>
                    </a:cubicBezTo>
                    <a:cubicBezTo>
                      <a:pt x="70" y="192"/>
                      <a:pt x="71" y="191"/>
                      <a:pt x="73" y="191"/>
                    </a:cubicBezTo>
                    <a:cubicBezTo>
                      <a:pt x="77" y="188"/>
                      <a:pt x="82" y="186"/>
                      <a:pt x="86" y="184"/>
                    </a:cubicBezTo>
                    <a:cubicBezTo>
                      <a:pt x="87" y="184"/>
                      <a:pt x="87" y="184"/>
                      <a:pt x="87" y="184"/>
                    </a:cubicBezTo>
                    <a:cubicBezTo>
                      <a:pt x="91" y="181"/>
                      <a:pt x="95" y="179"/>
                      <a:pt x="100" y="177"/>
                    </a:cubicBezTo>
                    <a:cubicBezTo>
                      <a:pt x="101" y="176"/>
                      <a:pt x="102" y="176"/>
                      <a:pt x="103" y="175"/>
                    </a:cubicBezTo>
                    <a:cubicBezTo>
                      <a:pt x="107" y="173"/>
                      <a:pt x="110" y="171"/>
                      <a:pt x="113" y="170"/>
                    </a:cubicBezTo>
                    <a:cubicBezTo>
                      <a:pt x="114" y="169"/>
                      <a:pt x="114" y="169"/>
                      <a:pt x="115" y="168"/>
                    </a:cubicBezTo>
                    <a:cubicBezTo>
                      <a:pt x="116" y="168"/>
                      <a:pt x="116" y="168"/>
                      <a:pt x="116" y="168"/>
                    </a:cubicBezTo>
                    <a:cubicBezTo>
                      <a:pt x="120" y="166"/>
                      <a:pt x="123" y="163"/>
                      <a:pt x="127" y="161"/>
                    </a:cubicBezTo>
                    <a:cubicBezTo>
                      <a:pt x="128" y="161"/>
                      <a:pt x="128" y="161"/>
                      <a:pt x="128" y="161"/>
                    </a:cubicBezTo>
                    <a:cubicBezTo>
                      <a:pt x="131" y="159"/>
                      <a:pt x="134" y="157"/>
                      <a:pt x="137" y="155"/>
                    </a:cubicBezTo>
                    <a:cubicBezTo>
                      <a:pt x="138" y="154"/>
                      <a:pt x="139" y="153"/>
                      <a:pt x="141" y="153"/>
                    </a:cubicBezTo>
                    <a:cubicBezTo>
                      <a:pt x="143" y="151"/>
                      <a:pt x="145" y="150"/>
                      <a:pt x="147" y="148"/>
                    </a:cubicBezTo>
                    <a:cubicBezTo>
                      <a:pt x="148" y="147"/>
                      <a:pt x="150" y="147"/>
                      <a:pt x="151" y="146"/>
                    </a:cubicBezTo>
                    <a:cubicBezTo>
                      <a:pt x="153" y="144"/>
                      <a:pt x="155" y="143"/>
                      <a:pt x="157" y="141"/>
                    </a:cubicBezTo>
                    <a:cubicBezTo>
                      <a:pt x="158" y="140"/>
                      <a:pt x="159" y="140"/>
                      <a:pt x="159" y="140"/>
                    </a:cubicBezTo>
                    <a:cubicBezTo>
                      <a:pt x="160" y="139"/>
                      <a:pt x="160" y="139"/>
                      <a:pt x="160" y="139"/>
                    </a:cubicBezTo>
                    <a:cubicBezTo>
                      <a:pt x="163" y="137"/>
                      <a:pt x="166" y="135"/>
                      <a:pt x="168" y="133"/>
                    </a:cubicBezTo>
                    <a:lnTo>
                      <a:pt x="168" y="0"/>
                    </a:lnTo>
                    <a:close/>
                  </a:path>
                </a:pathLst>
              </a:custGeom>
              <a:solidFill>
                <a:schemeClr val="accent3">
                  <a:lumMod val="75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61" name="Freeform 148"/>
              <p:cNvSpPr>
                <a:spLocks/>
              </p:cNvSpPr>
              <p:nvPr/>
            </p:nvSpPr>
            <p:spPr bwMode="auto">
              <a:xfrm>
                <a:off x="4308476" y="3132137"/>
                <a:ext cx="317500" cy="338138"/>
              </a:xfrm>
              <a:custGeom>
                <a:avLst/>
                <a:gdLst>
                  <a:gd name="T0" fmla="*/ 0 w 203"/>
                  <a:gd name="T1" fmla="*/ 0 h 216"/>
                  <a:gd name="T2" fmla="*/ 0 w 203"/>
                  <a:gd name="T3" fmla="*/ 133 h 216"/>
                  <a:gd name="T4" fmla="*/ 129 w 203"/>
                  <a:gd name="T5" fmla="*/ 192 h 216"/>
                  <a:gd name="T6" fmla="*/ 157 w 203"/>
                  <a:gd name="T7" fmla="*/ 202 h 216"/>
                  <a:gd name="T8" fmla="*/ 172 w 203"/>
                  <a:gd name="T9" fmla="*/ 207 h 216"/>
                  <a:gd name="T10" fmla="*/ 203 w 203"/>
                  <a:gd name="T11" fmla="*/ 216 h 216"/>
                  <a:gd name="T12" fmla="*/ 203 w 203"/>
                  <a:gd name="T13" fmla="*/ 84 h 216"/>
                  <a:gd name="T14" fmla="*/ 0 w 203"/>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16">
                    <a:moveTo>
                      <a:pt x="0" y="0"/>
                    </a:moveTo>
                    <a:cubicBezTo>
                      <a:pt x="0" y="133"/>
                      <a:pt x="0" y="133"/>
                      <a:pt x="0" y="133"/>
                    </a:cubicBezTo>
                    <a:cubicBezTo>
                      <a:pt x="35" y="153"/>
                      <a:pt x="78" y="173"/>
                      <a:pt x="129" y="192"/>
                    </a:cubicBezTo>
                    <a:cubicBezTo>
                      <a:pt x="138" y="195"/>
                      <a:pt x="147" y="198"/>
                      <a:pt x="157" y="202"/>
                    </a:cubicBezTo>
                    <a:cubicBezTo>
                      <a:pt x="162" y="203"/>
                      <a:pt x="167" y="205"/>
                      <a:pt x="172" y="207"/>
                    </a:cubicBezTo>
                    <a:cubicBezTo>
                      <a:pt x="182" y="210"/>
                      <a:pt x="192" y="213"/>
                      <a:pt x="203" y="216"/>
                    </a:cubicBezTo>
                    <a:cubicBezTo>
                      <a:pt x="203" y="84"/>
                      <a:pt x="203" y="84"/>
                      <a:pt x="203" y="84"/>
                    </a:cubicBezTo>
                    <a:cubicBezTo>
                      <a:pt x="119" y="58"/>
                      <a:pt x="51" y="30"/>
                      <a:pt x="0" y="0"/>
                    </a:cubicBezTo>
                    <a:close/>
                  </a:path>
                </a:pathLst>
              </a:custGeom>
              <a:solidFill>
                <a:schemeClr val="accent3">
                  <a:lumMod val="75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62" name="Freeform 149"/>
              <p:cNvSpPr>
                <a:spLocks/>
              </p:cNvSpPr>
              <p:nvPr/>
            </p:nvSpPr>
            <p:spPr bwMode="auto">
              <a:xfrm>
                <a:off x="7023788" y="3325595"/>
                <a:ext cx="484188" cy="295275"/>
              </a:xfrm>
              <a:custGeom>
                <a:avLst/>
                <a:gdLst>
                  <a:gd name="T0" fmla="*/ 279 w 310"/>
                  <a:gd name="T1" fmla="*/ 8 h 188"/>
                  <a:gd name="T2" fmla="*/ 273 w 310"/>
                  <a:gd name="T3" fmla="*/ 9 h 188"/>
                  <a:gd name="T4" fmla="*/ 239 w 310"/>
                  <a:gd name="T5" fmla="*/ 16 h 188"/>
                  <a:gd name="T6" fmla="*/ 230 w 310"/>
                  <a:gd name="T7" fmla="*/ 18 h 188"/>
                  <a:gd name="T8" fmla="*/ 205 w 310"/>
                  <a:gd name="T9" fmla="*/ 23 h 188"/>
                  <a:gd name="T10" fmla="*/ 192 w 310"/>
                  <a:gd name="T11" fmla="*/ 25 h 188"/>
                  <a:gd name="T12" fmla="*/ 168 w 310"/>
                  <a:gd name="T13" fmla="*/ 30 h 188"/>
                  <a:gd name="T14" fmla="*/ 156 w 310"/>
                  <a:gd name="T15" fmla="*/ 32 h 188"/>
                  <a:gd name="T16" fmla="*/ 127 w 310"/>
                  <a:gd name="T17" fmla="*/ 37 h 188"/>
                  <a:gd name="T18" fmla="*/ 120 w 310"/>
                  <a:gd name="T19" fmla="*/ 38 h 188"/>
                  <a:gd name="T20" fmla="*/ 84 w 310"/>
                  <a:gd name="T21" fmla="*/ 43 h 188"/>
                  <a:gd name="T22" fmla="*/ 74 w 310"/>
                  <a:gd name="T23" fmla="*/ 45 h 188"/>
                  <a:gd name="T24" fmla="*/ 46 w 310"/>
                  <a:gd name="T25" fmla="*/ 49 h 188"/>
                  <a:gd name="T26" fmla="*/ 36 w 310"/>
                  <a:gd name="T27" fmla="*/ 50 h 188"/>
                  <a:gd name="T28" fmla="*/ 0 w 310"/>
                  <a:gd name="T29" fmla="*/ 55 h 188"/>
                  <a:gd name="T30" fmla="*/ 0 w 310"/>
                  <a:gd name="T31" fmla="*/ 188 h 188"/>
                  <a:gd name="T32" fmla="*/ 36 w 310"/>
                  <a:gd name="T33" fmla="*/ 183 h 188"/>
                  <a:gd name="T34" fmla="*/ 46 w 310"/>
                  <a:gd name="T35" fmla="*/ 182 h 188"/>
                  <a:gd name="T36" fmla="*/ 55 w 310"/>
                  <a:gd name="T37" fmla="*/ 180 h 188"/>
                  <a:gd name="T38" fmla="*/ 74 w 310"/>
                  <a:gd name="T39" fmla="*/ 177 h 188"/>
                  <a:gd name="T40" fmla="*/ 84 w 310"/>
                  <a:gd name="T41" fmla="*/ 176 h 188"/>
                  <a:gd name="T42" fmla="*/ 120 w 310"/>
                  <a:gd name="T43" fmla="*/ 170 h 188"/>
                  <a:gd name="T44" fmla="*/ 127 w 310"/>
                  <a:gd name="T45" fmla="*/ 169 h 188"/>
                  <a:gd name="T46" fmla="*/ 156 w 310"/>
                  <a:gd name="T47" fmla="*/ 164 h 188"/>
                  <a:gd name="T48" fmla="*/ 168 w 310"/>
                  <a:gd name="T49" fmla="*/ 162 h 188"/>
                  <a:gd name="T50" fmla="*/ 192 w 310"/>
                  <a:gd name="T51" fmla="*/ 158 h 188"/>
                  <a:gd name="T52" fmla="*/ 205 w 310"/>
                  <a:gd name="T53" fmla="*/ 155 h 188"/>
                  <a:gd name="T54" fmla="*/ 230 w 310"/>
                  <a:gd name="T55" fmla="*/ 151 h 188"/>
                  <a:gd name="T56" fmla="*/ 239 w 310"/>
                  <a:gd name="T57" fmla="*/ 149 h 188"/>
                  <a:gd name="T58" fmla="*/ 273 w 310"/>
                  <a:gd name="T59" fmla="*/ 141 h 188"/>
                  <a:gd name="T60" fmla="*/ 279 w 310"/>
                  <a:gd name="T61" fmla="*/ 140 h 188"/>
                  <a:gd name="T62" fmla="*/ 301 w 310"/>
                  <a:gd name="T63" fmla="*/ 135 h 188"/>
                  <a:gd name="T64" fmla="*/ 310 w 310"/>
                  <a:gd name="T65" fmla="*/ 133 h 188"/>
                  <a:gd name="T66" fmla="*/ 310 w 310"/>
                  <a:gd name="T67" fmla="*/ 0 h 188"/>
                  <a:gd name="T68" fmla="*/ 279 w 310"/>
                  <a:gd name="T69"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188">
                    <a:moveTo>
                      <a:pt x="279" y="8"/>
                    </a:moveTo>
                    <a:cubicBezTo>
                      <a:pt x="277" y="8"/>
                      <a:pt x="275" y="8"/>
                      <a:pt x="273" y="9"/>
                    </a:cubicBezTo>
                    <a:cubicBezTo>
                      <a:pt x="262" y="11"/>
                      <a:pt x="251" y="14"/>
                      <a:pt x="239" y="16"/>
                    </a:cubicBezTo>
                    <a:cubicBezTo>
                      <a:pt x="236" y="17"/>
                      <a:pt x="233" y="17"/>
                      <a:pt x="230" y="18"/>
                    </a:cubicBezTo>
                    <a:cubicBezTo>
                      <a:pt x="222" y="20"/>
                      <a:pt x="213" y="21"/>
                      <a:pt x="205" y="23"/>
                    </a:cubicBezTo>
                    <a:cubicBezTo>
                      <a:pt x="201" y="24"/>
                      <a:pt x="197" y="24"/>
                      <a:pt x="192" y="25"/>
                    </a:cubicBezTo>
                    <a:cubicBezTo>
                      <a:pt x="185" y="27"/>
                      <a:pt x="176" y="28"/>
                      <a:pt x="168" y="30"/>
                    </a:cubicBezTo>
                    <a:cubicBezTo>
                      <a:pt x="164" y="30"/>
                      <a:pt x="160" y="31"/>
                      <a:pt x="156" y="32"/>
                    </a:cubicBezTo>
                    <a:cubicBezTo>
                      <a:pt x="147" y="33"/>
                      <a:pt x="137" y="35"/>
                      <a:pt x="127" y="37"/>
                    </a:cubicBezTo>
                    <a:cubicBezTo>
                      <a:pt x="125" y="37"/>
                      <a:pt x="123" y="37"/>
                      <a:pt x="120" y="38"/>
                    </a:cubicBezTo>
                    <a:cubicBezTo>
                      <a:pt x="108" y="40"/>
                      <a:pt x="96" y="42"/>
                      <a:pt x="84" y="43"/>
                    </a:cubicBezTo>
                    <a:cubicBezTo>
                      <a:pt x="81" y="44"/>
                      <a:pt x="77" y="44"/>
                      <a:pt x="74" y="45"/>
                    </a:cubicBezTo>
                    <a:cubicBezTo>
                      <a:pt x="64" y="46"/>
                      <a:pt x="55" y="48"/>
                      <a:pt x="46" y="49"/>
                    </a:cubicBezTo>
                    <a:cubicBezTo>
                      <a:pt x="42" y="49"/>
                      <a:pt x="39" y="50"/>
                      <a:pt x="36" y="50"/>
                    </a:cubicBezTo>
                    <a:cubicBezTo>
                      <a:pt x="24" y="52"/>
                      <a:pt x="12" y="53"/>
                      <a:pt x="0" y="55"/>
                    </a:cubicBezTo>
                    <a:cubicBezTo>
                      <a:pt x="0" y="188"/>
                      <a:pt x="0" y="188"/>
                      <a:pt x="0" y="188"/>
                    </a:cubicBezTo>
                    <a:cubicBezTo>
                      <a:pt x="12" y="186"/>
                      <a:pt x="24" y="184"/>
                      <a:pt x="36" y="183"/>
                    </a:cubicBezTo>
                    <a:cubicBezTo>
                      <a:pt x="39" y="182"/>
                      <a:pt x="42" y="182"/>
                      <a:pt x="46" y="182"/>
                    </a:cubicBezTo>
                    <a:cubicBezTo>
                      <a:pt x="49" y="181"/>
                      <a:pt x="52" y="181"/>
                      <a:pt x="55" y="180"/>
                    </a:cubicBezTo>
                    <a:cubicBezTo>
                      <a:pt x="61" y="179"/>
                      <a:pt x="67" y="178"/>
                      <a:pt x="74" y="177"/>
                    </a:cubicBezTo>
                    <a:cubicBezTo>
                      <a:pt x="77" y="177"/>
                      <a:pt x="81" y="176"/>
                      <a:pt x="84" y="176"/>
                    </a:cubicBezTo>
                    <a:cubicBezTo>
                      <a:pt x="96" y="174"/>
                      <a:pt x="108" y="172"/>
                      <a:pt x="120" y="170"/>
                    </a:cubicBezTo>
                    <a:cubicBezTo>
                      <a:pt x="123" y="170"/>
                      <a:pt x="125" y="170"/>
                      <a:pt x="127" y="169"/>
                    </a:cubicBezTo>
                    <a:cubicBezTo>
                      <a:pt x="137" y="168"/>
                      <a:pt x="147" y="166"/>
                      <a:pt x="156" y="164"/>
                    </a:cubicBezTo>
                    <a:cubicBezTo>
                      <a:pt x="160" y="164"/>
                      <a:pt x="164" y="163"/>
                      <a:pt x="168" y="162"/>
                    </a:cubicBezTo>
                    <a:cubicBezTo>
                      <a:pt x="176" y="161"/>
                      <a:pt x="185" y="159"/>
                      <a:pt x="192" y="158"/>
                    </a:cubicBezTo>
                    <a:cubicBezTo>
                      <a:pt x="197" y="157"/>
                      <a:pt x="201" y="156"/>
                      <a:pt x="205" y="155"/>
                    </a:cubicBezTo>
                    <a:cubicBezTo>
                      <a:pt x="213" y="154"/>
                      <a:pt x="222" y="152"/>
                      <a:pt x="230" y="151"/>
                    </a:cubicBezTo>
                    <a:cubicBezTo>
                      <a:pt x="233" y="150"/>
                      <a:pt x="236" y="149"/>
                      <a:pt x="239" y="149"/>
                    </a:cubicBezTo>
                    <a:cubicBezTo>
                      <a:pt x="251" y="146"/>
                      <a:pt x="262" y="144"/>
                      <a:pt x="273" y="141"/>
                    </a:cubicBezTo>
                    <a:cubicBezTo>
                      <a:pt x="275" y="141"/>
                      <a:pt x="277" y="141"/>
                      <a:pt x="279" y="140"/>
                    </a:cubicBezTo>
                    <a:cubicBezTo>
                      <a:pt x="286" y="138"/>
                      <a:pt x="294" y="137"/>
                      <a:pt x="301" y="135"/>
                    </a:cubicBezTo>
                    <a:cubicBezTo>
                      <a:pt x="304" y="134"/>
                      <a:pt x="307" y="134"/>
                      <a:pt x="310" y="133"/>
                    </a:cubicBezTo>
                    <a:cubicBezTo>
                      <a:pt x="310" y="0"/>
                      <a:pt x="310" y="0"/>
                      <a:pt x="310" y="0"/>
                    </a:cubicBezTo>
                    <a:cubicBezTo>
                      <a:pt x="300" y="3"/>
                      <a:pt x="290" y="5"/>
                      <a:pt x="279" y="8"/>
                    </a:cubicBezTo>
                    <a:close/>
                  </a:path>
                </a:pathLst>
              </a:custGeom>
              <a:solidFill>
                <a:schemeClr val="accent3">
                  <a:lumMod val="75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63" name="Freeform 150"/>
              <p:cNvSpPr>
                <a:spLocks/>
              </p:cNvSpPr>
              <p:nvPr/>
            </p:nvSpPr>
            <p:spPr bwMode="auto">
              <a:xfrm>
                <a:off x="4983163" y="3349625"/>
                <a:ext cx="517525" cy="277813"/>
              </a:xfrm>
              <a:custGeom>
                <a:avLst/>
                <a:gdLst>
                  <a:gd name="T0" fmla="*/ 288 w 331"/>
                  <a:gd name="T1" fmla="*/ 41 h 178"/>
                  <a:gd name="T2" fmla="*/ 239 w 331"/>
                  <a:gd name="T3" fmla="*/ 36 h 178"/>
                  <a:gd name="T4" fmla="*/ 224 w 331"/>
                  <a:gd name="T5" fmla="*/ 34 h 178"/>
                  <a:gd name="T6" fmla="*/ 189 w 331"/>
                  <a:gd name="T7" fmla="*/ 30 h 178"/>
                  <a:gd name="T8" fmla="*/ 167 w 331"/>
                  <a:gd name="T9" fmla="*/ 27 h 178"/>
                  <a:gd name="T10" fmla="*/ 157 w 331"/>
                  <a:gd name="T11" fmla="*/ 25 h 178"/>
                  <a:gd name="T12" fmla="*/ 121 w 331"/>
                  <a:gd name="T13" fmla="*/ 20 h 178"/>
                  <a:gd name="T14" fmla="*/ 116 w 331"/>
                  <a:gd name="T15" fmla="*/ 19 h 178"/>
                  <a:gd name="T16" fmla="*/ 84 w 331"/>
                  <a:gd name="T17" fmla="*/ 15 h 178"/>
                  <a:gd name="T18" fmla="*/ 74 w 331"/>
                  <a:gd name="T19" fmla="*/ 13 h 178"/>
                  <a:gd name="T20" fmla="*/ 48 w 331"/>
                  <a:gd name="T21" fmla="*/ 8 h 178"/>
                  <a:gd name="T22" fmla="*/ 36 w 331"/>
                  <a:gd name="T23" fmla="*/ 6 h 178"/>
                  <a:gd name="T24" fmla="*/ 0 w 331"/>
                  <a:gd name="T25" fmla="*/ 0 h 178"/>
                  <a:gd name="T26" fmla="*/ 0 w 331"/>
                  <a:gd name="T27" fmla="*/ 132 h 178"/>
                  <a:gd name="T28" fmla="*/ 36 w 331"/>
                  <a:gd name="T29" fmla="*/ 139 h 178"/>
                  <a:gd name="T30" fmla="*/ 48 w 331"/>
                  <a:gd name="T31" fmla="*/ 141 h 178"/>
                  <a:gd name="T32" fmla="*/ 65 w 331"/>
                  <a:gd name="T33" fmla="*/ 144 h 178"/>
                  <a:gd name="T34" fmla="*/ 74 w 331"/>
                  <a:gd name="T35" fmla="*/ 145 h 178"/>
                  <a:gd name="T36" fmla="*/ 84 w 331"/>
                  <a:gd name="T37" fmla="*/ 147 h 178"/>
                  <a:gd name="T38" fmla="*/ 116 w 331"/>
                  <a:gd name="T39" fmla="*/ 152 h 178"/>
                  <a:gd name="T40" fmla="*/ 121 w 331"/>
                  <a:gd name="T41" fmla="*/ 153 h 178"/>
                  <a:gd name="T42" fmla="*/ 157 w 331"/>
                  <a:gd name="T43" fmla="*/ 158 h 178"/>
                  <a:gd name="T44" fmla="*/ 167 w 331"/>
                  <a:gd name="T45" fmla="*/ 159 h 178"/>
                  <a:gd name="T46" fmla="*/ 181 w 331"/>
                  <a:gd name="T47" fmla="*/ 161 h 178"/>
                  <a:gd name="T48" fmla="*/ 189 w 331"/>
                  <a:gd name="T49" fmla="*/ 162 h 178"/>
                  <a:gd name="T50" fmla="*/ 224 w 331"/>
                  <a:gd name="T51" fmla="*/ 166 h 178"/>
                  <a:gd name="T52" fmla="*/ 239 w 331"/>
                  <a:gd name="T53" fmla="*/ 168 h 178"/>
                  <a:gd name="T54" fmla="*/ 288 w 331"/>
                  <a:gd name="T55" fmla="*/ 173 h 178"/>
                  <a:gd name="T56" fmla="*/ 288 w 331"/>
                  <a:gd name="T57" fmla="*/ 173 h 178"/>
                  <a:gd name="T58" fmla="*/ 331 w 331"/>
                  <a:gd name="T59" fmla="*/ 178 h 178"/>
                  <a:gd name="T60" fmla="*/ 331 w 331"/>
                  <a:gd name="T61" fmla="*/ 45 h 178"/>
                  <a:gd name="T62" fmla="*/ 288 w 331"/>
                  <a:gd name="T63" fmla="*/ 4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1" h="178">
                    <a:moveTo>
                      <a:pt x="288" y="41"/>
                    </a:moveTo>
                    <a:cubicBezTo>
                      <a:pt x="271" y="39"/>
                      <a:pt x="255" y="37"/>
                      <a:pt x="239" y="36"/>
                    </a:cubicBezTo>
                    <a:cubicBezTo>
                      <a:pt x="234" y="35"/>
                      <a:pt x="229" y="34"/>
                      <a:pt x="224" y="34"/>
                    </a:cubicBezTo>
                    <a:cubicBezTo>
                      <a:pt x="212" y="32"/>
                      <a:pt x="201" y="31"/>
                      <a:pt x="189" y="30"/>
                    </a:cubicBezTo>
                    <a:cubicBezTo>
                      <a:pt x="182" y="29"/>
                      <a:pt x="174" y="28"/>
                      <a:pt x="167" y="27"/>
                    </a:cubicBezTo>
                    <a:cubicBezTo>
                      <a:pt x="164" y="26"/>
                      <a:pt x="161" y="26"/>
                      <a:pt x="157" y="25"/>
                    </a:cubicBezTo>
                    <a:cubicBezTo>
                      <a:pt x="145" y="24"/>
                      <a:pt x="133" y="22"/>
                      <a:pt x="121" y="20"/>
                    </a:cubicBezTo>
                    <a:cubicBezTo>
                      <a:pt x="119" y="20"/>
                      <a:pt x="118" y="20"/>
                      <a:pt x="116" y="19"/>
                    </a:cubicBezTo>
                    <a:cubicBezTo>
                      <a:pt x="106" y="18"/>
                      <a:pt x="95" y="16"/>
                      <a:pt x="84" y="15"/>
                    </a:cubicBezTo>
                    <a:cubicBezTo>
                      <a:pt x="81" y="14"/>
                      <a:pt x="78" y="13"/>
                      <a:pt x="74" y="13"/>
                    </a:cubicBezTo>
                    <a:cubicBezTo>
                      <a:pt x="66" y="11"/>
                      <a:pt x="57" y="10"/>
                      <a:pt x="48" y="8"/>
                    </a:cubicBezTo>
                    <a:cubicBezTo>
                      <a:pt x="44" y="8"/>
                      <a:pt x="40" y="7"/>
                      <a:pt x="36" y="6"/>
                    </a:cubicBezTo>
                    <a:cubicBezTo>
                      <a:pt x="24" y="4"/>
                      <a:pt x="12" y="2"/>
                      <a:pt x="0" y="0"/>
                    </a:cubicBezTo>
                    <a:cubicBezTo>
                      <a:pt x="0" y="132"/>
                      <a:pt x="0" y="132"/>
                      <a:pt x="0" y="132"/>
                    </a:cubicBezTo>
                    <a:cubicBezTo>
                      <a:pt x="12" y="135"/>
                      <a:pt x="24" y="137"/>
                      <a:pt x="36" y="139"/>
                    </a:cubicBezTo>
                    <a:cubicBezTo>
                      <a:pt x="40" y="140"/>
                      <a:pt x="44" y="140"/>
                      <a:pt x="48" y="141"/>
                    </a:cubicBezTo>
                    <a:cubicBezTo>
                      <a:pt x="54" y="142"/>
                      <a:pt x="59" y="143"/>
                      <a:pt x="65" y="144"/>
                    </a:cubicBezTo>
                    <a:cubicBezTo>
                      <a:pt x="68" y="144"/>
                      <a:pt x="71" y="145"/>
                      <a:pt x="74" y="145"/>
                    </a:cubicBezTo>
                    <a:cubicBezTo>
                      <a:pt x="78" y="146"/>
                      <a:pt x="81" y="147"/>
                      <a:pt x="84" y="147"/>
                    </a:cubicBezTo>
                    <a:cubicBezTo>
                      <a:pt x="95" y="149"/>
                      <a:pt x="106" y="150"/>
                      <a:pt x="116" y="152"/>
                    </a:cubicBezTo>
                    <a:cubicBezTo>
                      <a:pt x="118" y="152"/>
                      <a:pt x="119" y="152"/>
                      <a:pt x="121" y="153"/>
                    </a:cubicBezTo>
                    <a:cubicBezTo>
                      <a:pt x="133" y="154"/>
                      <a:pt x="145" y="156"/>
                      <a:pt x="157" y="158"/>
                    </a:cubicBezTo>
                    <a:cubicBezTo>
                      <a:pt x="161" y="158"/>
                      <a:pt x="164" y="159"/>
                      <a:pt x="167" y="159"/>
                    </a:cubicBezTo>
                    <a:cubicBezTo>
                      <a:pt x="172" y="160"/>
                      <a:pt x="176" y="160"/>
                      <a:pt x="181" y="161"/>
                    </a:cubicBezTo>
                    <a:cubicBezTo>
                      <a:pt x="183" y="161"/>
                      <a:pt x="186" y="162"/>
                      <a:pt x="189" y="162"/>
                    </a:cubicBezTo>
                    <a:cubicBezTo>
                      <a:pt x="201" y="164"/>
                      <a:pt x="212" y="165"/>
                      <a:pt x="224" y="166"/>
                    </a:cubicBezTo>
                    <a:cubicBezTo>
                      <a:pt x="229" y="167"/>
                      <a:pt x="234" y="168"/>
                      <a:pt x="239" y="168"/>
                    </a:cubicBezTo>
                    <a:cubicBezTo>
                      <a:pt x="255" y="170"/>
                      <a:pt x="271" y="172"/>
                      <a:pt x="288" y="173"/>
                    </a:cubicBezTo>
                    <a:cubicBezTo>
                      <a:pt x="288" y="173"/>
                      <a:pt x="288" y="173"/>
                      <a:pt x="288" y="173"/>
                    </a:cubicBezTo>
                    <a:cubicBezTo>
                      <a:pt x="302" y="175"/>
                      <a:pt x="316" y="176"/>
                      <a:pt x="331" y="178"/>
                    </a:cubicBezTo>
                    <a:cubicBezTo>
                      <a:pt x="331" y="45"/>
                      <a:pt x="331" y="45"/>
                      <a:pt x="331" y="45"/>
                    </a:cubicBezTo>
                    <a:cubicBezTo>
                      <a:pt x="316" y="44"/>
                      <a:pt x="302" y="42"/>
                      <a:pt x="288" y="41"/>
                    </a:cubicBezTo>
                    <a:close/>
                  </a:path>
                </a:pathLst>
              </a:custGeom>
              <a:solidFill>
                <a:schemeClr val="accent3">
                  <a:lumMod val="75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64" name="Freeform 151"/>
              <p:cNvSpPr>
                <a:spLocks/>
              </p:cNvSpPr>
              <p:nvPr/>
            </p:nvSpPr>
            <p:spPr bwMode="auto">
              <a:xfrm>
                <a:off x="5972176" y="3438525"/>
                <a:ext cx="579438" cy="217488"/>
              </a:xfrm>
              <a:custGeom>
                <a:avLst/>
                <a:gdLst>
                  <a:gd name="T0" fmla="*/ 325 w 370"/>
                  <a:gd name="T1" fmla="*/ 2 h 139"/>
                  <a:gd name="T2" fmla="*/ 319 w 370"/>
                  <a:gd name="T3" fmla="*/ 2 h 139"/>
                  <a:gd name="T4" fmla="*/ 284 w 370"/>
                  <a:gd name="T5" fmla="*/ 3 h 139"/>
                  <a:gd name="T6" fmla="*/ 272 w 370"/>
                  <a:gd name="T7" fmla="*/ 4 h 139"/>
                  <a:gd name="T8" fmla="*/ 234 w 370"/>
                  <a:gd name="T9" fmla="*/ 5 h 139"/>
                  <a:gd name="T10" fmla="*/ 231 w 370"/>
                  <a:gd name="T11" fmla="*/ 5 h 139"/>
                  <a:gd name="T12" fmla="*/ 189 w 370"/>
                  <a:gd name="T13" fmla="*/ 6 h 139"/>
                  <a:gd name="T14" fmla="*/ 180 w 370"/>
                  <a:gd name="T15" fmla="*/ 6 h 139"/>
                  <a:gd name="T16" fmla="*/ 139 w 370"/>
                  <a:gd name="T17" fmla="*/ 6 h 139"/>
                  <a:gd name="T18" fmla="*/ 138 w 370"/>
                  <a:gd name="T19" fmla="*/ 6 h 139"/>
                  <a:gd name="T20" fmla="*/ 97 w 370"/>
                  <a:gd name="T21" fmla="*/ 6 h 139"/>
                  <a:gd name="T22" fmla="*/ 89 w 370"/>
                  <a:gd name="T23" fmla="*/ 6 h 139"/>
                  <a:gd name="T24" fmla="*/ 58 w 370"/>
                  <a:gd name="T25" fmla="*/ 6 h 139"/>
                  <a:gd name="T26" fmla="*/ 43 w 370"/>
                  <a:gd name="T27" fmla="*/ 6 h 139"/>
                  <a:gd name="T28" fmla="*/ 0 w 370"/>
                  <a:gd name="T29" fmla="*/ 5 h 139"/>
                  <a:gd name="T30" fmla="*/ 0 w 370"/>
                  <a:gd name="T31" fmla="*/ 138 h 139"/>
                  <a:gd name="T32" fmla="*/ 43 w 370"/>
                  <a:gd name="T33" fmla="*/ 138 h 139"/>
                  <a:gd name="T34" fmla="*/ 58 w 370"/>
                  <a:gd name="T35" fmla="*/ 139 h 139"/>
                  <a:gd name="T36" fmla="*/ 81 w 370"/>
                  <a:gd name="T37" fmla="*/ 139 h 139"/>
                  <a:gd name="T38" fmla="*/ 89 w 370"/>
                  <a:gd name="T39" fmla="*/ 139 h 139"/>
                  <a:gd name="T40" fmla="*/ 97 w 370"/>
                  <a:gd name="T41" fmla="*/ 139 h 139"/>
                  <a:gd name="T42" fmla="*/ 138 w 370"/>
                  <a:gd name="T43" fmla="*/ 139 h 139"/>
                  <a:gd name="T44" fmla="*/ 139 w 370"/>
                  <a:gd name="T45" fmla="*/ 139 h 139"/>
                  <a:gd name="T46" fmla="*/ 180 w 370"/>
                  <a:gd name="T47" fmla="*/ 138 h 139"/>
                  <a:gd name="T48" fmla="*/ 189 w 370"/>
                  <a:gd name="T49" fmla="*/ 138 h 139"/>
                  <a:gd name="T50" fmla="*/ 198 w 370"/>
                  <a:gd name="T51" fmla="*/ 138 h 139"/>
                  <a:gd name="T52" fmla="*/ 231 w 370"/>
                  <a:gd name="T53" fmla="*/ 138 h 139"/>
                  <a:gd name="T54" fmla="*/ 234 w 370"/>
                  <a:gd name="T55" fmla="*/ 137 h 139"/>
                  <a:gd name="T56" fmla="*/ 272 w 370"/>
                  <a:gd name="T57" fmla="*/ 136 h 139"/>
                  <a:gd name="T58" fmla="*/ 284 w 370"/>
                  <a:gd name="T59" fmla="*/ 136 h 139"/>
                  <a:gd name="T60" fmla="*/ 319 w 370"/>
                  <a:gd name="T61" fmla="*/ 135 h 139"/>
                  <a:gd name="T62" fmla="*/ 325 w 370"/>
                  <a:gd name="T63" fmla="*/ 134 h 139"/>
                  <a:gd name="T64" fmla="*/ 327 w 370"/>
                  <a:gd name="T65" fmla="*/ 134 h 139"/>
                  <a:gd name="T66" fmla="*/ 370 w 370"/>
                  <a:gd name="T67" fmla="*/ 132 h 139"/>
                  <a:gd name="T68" fmla="*/ 370 w 370"/>
                  <a:gd name="T69" fmla="*/ 0 h 139"/>
                  <a:gd name="T70" fmla="*/ 325 w 370"/>
                  <a:gd name="T71" fmla="*/ 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0" h="139">
                    <a:moveTo>
                      <a:pt x="325" y="2"/>
                    </a:moveTo>
                    <a:cubicBezTo>
                      <a:pt x="323" y="2"/>
                      <a:pt x="321" y="2"/>
                      <a:pt x="319" y="2"/>
                    </a:cubicBezTo>
                    <a:cubicBezTo>
                      <a:pt x="308" y="3"/>
                      <a:pt x="296" y="3"/>
                      <a:pt x="284" y="3"/>
                    </a:cubicBezTo>
                    <a:cubicBezTo>
                      <a:pt x="280" y="4"/>
                      <a:pt x="276" y="4"/>
                      <a:pt x="272" y="4"/>
                    </a:cubicBezTo>
                    <a:cubicBezTo>
                      <a:pt x="260" y="4"/>
                      <a:pt x="247" y="5"/>
                      <a:pt x="234" y="5"/>
                    </a:cubicBezTo>
                    <a:cubicBezTo>
                      <a:pt x="233" y="5"/>
                      <a:pt x="232" y="5"/>
                      <a:pt x="231" y="5"/>
                    </a:cubicBezTo>
                    <a:cubicBezTo>
                      <a:pt x="217" y="5"/>
                      <a:pt x="203" y="6"/>
                      <a:pt x="189" y="6"/>
                    </a:cubicBezTo>
                    <a:cubicBezTo>
                      <a:pt x="186" y="6"/>
                      <a:pt x="183" y="6"/>
                      <a:pt x="180" y="6"/>
                    </a:cubicBezTo>
                    <a:cubicBezTo>
                      <a:pt x="167" y="6"/>
                      <a:pt x="153" y="6"/>
                      <a:pt x="139" y="6"/>
                    </a:cubicBezTo>
                    <a:cubicBezTo>
                      <a:pt x="138" y="6"/>
                      <a:pt x="138" y="6"/>
                      <a:pt x="138" y="6"/>
                    </a:cubicBezTo>
                    <a:cubicBezTo>
                      <a:pt x="125" y="6"/>
                      <a:pt x="111" y="6"/>
                      <a:pt x="97" y="6"/>
                    </a:cubicBezTo>
                    <a:cubicBezTo>
                      <a:pt x="95" y="6"/>
                      <a:pt x="92" y="6"/>
                      <a:pt x="89" y="6"/>
                    </a:cubicBezTo>
                    <a:cubicBezTo>
                      <a:pt x="78" y="6"/>
                      <a:pt x="68" y="6"/>
                      <a:pt x="58" y="6"/>
                    </a:cubicBezTo>
                    <a:cubicBezTo>
                      <a:pt x="53" y="6"/>
                      <a:pt x="48" y="6"/>
                      <a:pt x="43" y="6"/>
                    </a:cubicBezTo>
                    <a:cubicBezTo>
                      <a:pt x="29" y="6"/>
                      <a:pt x="14" y="5"/>
                      <a:pt x="0" y="5"/>
                    </a:cubicBezTo>
                    <a:cubicBezTo>
                      <a:pt x="0" y="138"/>
                      <a:pt x="0" y="138"/>
                      <a:pt x="0" y="138"/>
                    </a:cubicBezTo>
                    <a:cubicBezTo>
                      <a:pt x="14" y="138"/>
                      <a:pt x="29" y="138"/>
                      <a:pt x="43" y="138"/>
                    </a:cubicBezTo>
                    <a:cubicBezTo>
                      <a:pt x="48" y="138"/>
                      <a:pt x="53" y="138"/>
                      <a:pt x="58" y="139"/>
                    </a:cubicBezTo>
                    <a:cubicBezTo>
                      <a:pt x="65" y="139"/>
                      <a:pt x="73" y="139"/>
                      <a:pt x="81" y="139"/>
                    </a:cubicBezTo>
                    <a:cubicBezTo>
                      <a:pt x="83" y="139"/>
                      <a:pt x="86" y="139"/>
                      <a:pt x="89" y="139"/>
                    </a:cubicBezTo>
                    <a:cubicBezTo>
                      <a:pt x="92" y="139"/>
                      <a:pt x="95" y="139"/>
                      <a:pt x="97" y="139"/>
                    </a:cubicBezTo>
                    <a:cubicBezTo>
                      <a:pt x="111" y="139"/>
                      <a:pt x="125" y="139"/>
                      <a:pt x="138" y="139"/>
                    </a:cubicBezTo>
                    <a:cubicBezTo>
                      <a:pt x="139" y="139"/>
                      <a:pt x="139" y="139"/>
                      <a:pt x="139" y="139"/>
                    </a:cubicBezTo>
                    <a:cubicBezTo>
                      <a:pt x="153" y="139"/>
                      <a:pt x="167" y="139"/>
                      <a:pt x="180" y="138"/>
                    </a:cubicBezTo>
                    <a:cubicBezTo>
                      <a:pt x="183" y="138"/>
                      <a:pt x="186" y="138"/>
                      <a:pt x="189" y="138"/>
                    </a:cubicBezTo>
                    <a:cubicBezTo>
                      <a:pt x="192" y="138"/>
                      <a:pt x="195" y="138"/>
                      <a:pt x="198" y="138"/>
                    </a:cubicBezTo>
                    <a:cubicBezTo>
                      <a:pt x="209" y="138"/>
                      <a:pt x="220" y="138"/>
                      <a:pt x="231" y="138"/>
                    </a:cubicBezTo>
                    <a:cubicBezTo>
                      <a:pt x="232" y="137"/>
                      <a:pt x="233" y="137"/>
                      <a:pt x="234" y="137"/>
                    </a:cubicBezTo>
                    <a:cubicBezTo>
                      <a:pt x="247" y="137"/>
                      <a:pt x="260" y="137"/>
                      <a:pt x="272" y="136"/>
                    </a:cubicBezTo>
                    <a:cubicBezTo>
                      <a:pt x="276" y="136"/>
                      <a:pt x="280" y="136"/>
                      <a:pt x="284" y="136"/>
                    </a:cubicBezTo>
                    <a:cubicBezTo>
                      <a:pt x="296" y="136"/>
                      <a:pt x="308" y="135"/>
                      <a:pt x="319" y="135"/>
                    </a:cubicBezTo>
                    <a:cubicBezTo>
                      <a:pt x="321" y="134"/>
                      <a:pt x="323" y="134"/>
                      <a:pt x="325" y="134"/>
                    </a:cubicBezTo>
                    <a:cubicBezTo>
                      <a:pt x="326" y="134"/>
                      <a:pt x="326" y="134"/>
                      <a:pt x="327" y="134"/>
                    </a:cubicBezTo>
                    <a:cubicBezTo>
                      <a:pt x="341" y="134"/>
                      <a:pt x="355" y="133"/>
                      <a:pt x="370" y="132"/>
                    </a:cubicBezTo>
                    <a:cubicBezTo>
                      <a:pt x="370" y="0"/>
                      <a:pt x="370" y="0"/>
                      <a:pt x="370" y="0"/>
                    </a:cubicBezTo>
                    <a:cubicBezTo>
                      <a:pt x="355" y="0"/>
                      <a:pt x="340" y="1"/>
                      <a:pt x="325" y="2"/>
                    </a:cubicBezTo>
                    <a:close/>
                  </a:path>
                </a:pathLst>
              </a:custGeom>
              <a:solidFill>
                <a:schemeClr val="accent3">
                  <a:lumMod val="75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65" name="Freeform 152"/>
              <p:cNvSpPr>
                <a:spLocks/>
              </p:cNvSpPr>
              <p:nvPr/>
            </p:nvSpPr>
            <p:spPr bwMode="auto">
              <a:xfrm>
                <a:off x="6794501" y="2293937"/>
                <a:ext cx="88900" cy="306388"/>
              </a:xfrm>
              <a:custGeom>
                <a:avLst/>
                <a:gdLst>
                  <a:gd name="T0" fmla="*/ 6 w 57"/>
                  <a:gd name="T1" fmla="*/ 196 h 196"/>
                  <a:gd name="T2" fmla="*/ 5 w 57"/>
                  <a:gd name="T3" fmla="*/ 196 h 196"/>
                  <a:gd name="T4" fmla="*/ 0 w 57"/>
                  <a:gd name="T5" fmla="*/ 193 h 196"/>
                  <a:gd name="T6" fmla="*/ 0 w 57"/>
                  <a:gd name="T7" fmla="*/ 60 h 196"/>
                  <a:gd name="T8" fmla="*/ 1 w 57"/>
                  <a:gd name="T9" fmla="*/ 59 h 196"/>
                  <a:gd name="T10" fmla="*/ 46 w 57"/>
                  <a:gd name="T11" fmla="*/ 2 h 196"/>
                  <a:gd name="T12" fmla="*/ 51 w 57"/>
                  <a:gd name="T13" fmla="*/ 0 h 196"/>
                  <a:gd name="T14" fmla="*/ 52 w 57"/>
                  <a:gd name="T15" fmla="*/ 0 h 196"/>
                  <a:gd name="T16" fmla="*/ 57 w 57"/>
                  <a:gd name="T17" fmla="*/ 3 h 196"/>
                  <a:gd name="T18" fmla="*/ 57 w 57"/>
                  <a:gd name="T19" fmla="*/ 135 h 196"/>
                  <a:gd name="T20" fmla="*/ 56 w 57"/>
                  <a:gd name="T21" fmla="*/ 137 h 196"/>
                  <a:gd name="T22" fmla="*/ 11 w 57"/>
                  <a:gd name="T23" fmla="*/ 194 h 196"/>
                  <a:gd name="T24" fmla="*/ 6 w 57"/>
                  <a:gd name="T2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196">
                    <a:moveTo>
                      <a:pt x="6" y="196"/>
                    </a:moveTo>
                    <a:cubicBezTo>
                      <a:pt x="6" y="196"/>
                      <a:pt x="5" y="196"/>
                      <a:pt x="5" y="196"/>
                    </a:cubicBezTo>
                    <a:cubicBezTo>
                      <a:pt x="2" y="196"/>
                      <a:pt x="0" y="194"/>
                      <a:pt x="0" y="193"/>
                    </a:cubicBezTo>
                    <a:cubicBezTo>
                      <a:pt x="0" y="60"/>
                      <a:pt x="0" y="60"/>
                      <a:pt x="0" y="60"/>
                    </a:cubicBezTo>
                    <a:cubicBezTo>
                      <a:pt x="0" y="60"/>
                      <a:pt x="1" y="60"/>
                      <a:pt x="1" y="59"/>
                    </a:cubicBezTo>
                    <a:cubicBezTo>
                      <a:pt x="46" y="2"/>
                      <a:pt x="46" y="2"/>
                      <a:pt x="46" y="2"/>
                    </a:cubicBezTo>
                    <a:cubicBezTo>
                      <a:pt x="47" y="1"/>
                      <a:pt x="49" y="0"/>
                      <a:pt x="51" y="0"/>
                    </a:cubicBezTo>
                    <a:cubicBezTo>
                      <a:pt x="52" y="0"/>
                      <a:pt x="52" y="0"/>
                      <a:pt x="52" y="0"/>
                    </a:cubicBezTo>
                    <a:cubicBezTo>
                      <a:pt x="55" y="0"/>
                      <a:pt x="57" y="1"/>
                      <a:pt x="57" y="3"/>
                    </a:cubicBezTo>
                    <a:cubicBezTo>
                      <a:pt x="57" y="135"/>
                      <a:pt x="57" y="135"/>
                      <a:pt x="57" y="135"/>
                    </a:cubicBezTo>
                    <a:cubicBezTo>
                      <a:pt x="57" y="136"/>
                      <a:pt x="57" y="136"/>
                      <a:pt x="56" y="137"/>
                    </a:cubicBezTo>
                    <a:cubicBezTo>
                      <a:pt x="11" y="194"/>
                      <a:pt x="11" y="194"/>
                      <a:pt x="11" y="194"/>
                    </a:cubicBezTo>
                    <a:cubicBezTo>
                      <a:pt x="10" y="195"/>
                      <a:pt x="8" y="196"/>
                      <a:pt x="6"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66" name="Freeform 153"/>
              <p:cNvSpPr>
                <a:spLocks/>
              </p:cNvSpPr>
              <p:nvPr/>
            </p:nvSpPr>
            <p:spPr bwMode="auto">
              <a:xfrm>
                <a:off x="6804026" y="2293937"/>
                <a:ext cx="69850" cy="296863"/>
              </a:xfrm>
              <a:custGeom>
                <a:avLst/>
                <a:gdLst>
                  <a:gd name="T0" fmla="*/ 44 w 44"/>
                  <a:gd name="T1" fmla="*/ 0 h 187"/>
                  <a:gd name="T2" fmla="*/ 44 w 44"/>
                  <a:gd name="T3" fmla="*/ 130 h 187"/>
                  <a:gd name="T4" fmla="*/ 0 w 44"/>
                  <a:gd name="T5" fmla="*/ 187 h 187"/>
                  <a:gd name="T6" fmla="*/ 0 w 44"/>
                  <a:gd name="T7" fmla="*/ 56 h 187"/>
                  <a:gd name="T8" fmla="*/ 44 w 44"/>
                  <a:gd name="T9" fmla="*/ 0 h 187"/>
                </a:gdLst>
                <a:ahLst/>
                <a:cxnLst>
                  <a:cxn ang="0">
                    <a:pos x="T0" y="T1"/>
                  </a:cxn>
                  <a:cxn ang="0">
                    <a:pos x="T2" y="T3"/>
                  </a:cxn>
                  <a:cxn ang="0">
                    <a:pos x="T4" y="T5"/>
                  </a:cxn>
                  <a:cxn ang="0">
                    <a:pos x="T6" y="T7"/>
                  </a:cxn>
                  <a:cxn ang="0">
                    <a:pos x="T8" y="T9"/>
                  </a:cxn>
                </a:cxnLst>
                <a:rect l="0" t="0" r="r" b="b"/>
                <a:pathLst>
                  <a:path w="44" h="187">
                    <a:moveTo>
                      <a:pt x="44" y="0"/>
                    </a:moveTo>
                    <a:lnTo>
                      <a:pt x="44" y="130"/>
                    </a:lnTo>
                    <a:lnTo>
                      <a:pt x="0" y="187"/>
                    </a:lnTo>
                    <a:lnTo>
                      <a:pt x="0" y="56"/>
                    </a:lnTo>
                    <a:lnTo>
                      <a:pt x="44"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67" name="Freeform 154"/>
              <p:cNvSpPr>
                <a:spLocks/>
              </p:cNvSpPr>
              <p:nvPr/>
            </p:nvSpPr>
            <p:spPr bwMode="auto">
              <a:xfrm>
                <a:off x="5180013" y="2319337"/>
                <a:ext cx="125413" cy="303213"/>
              </a:xfrm>
              <a:custGeom>
                <a:avLst/>
                <a:gdLst>
                  <a:gd name="T0" fmla="*/ 74 w 80"/>
                  <a:gd name="T1" fmla="*/ 194 h 194"/>
                  <a:gd name="T2" fmla="*/ 69 w 80"/>
                  <a:gd name="T3" fmla="*/ 193 h 194"/>
                  <a:gd name="T4" fmla="*/ 1 w 80"/>
                  <a:gd name="T5" fmla="*/ 137 h 194"/>
                  <a:gd name="T6" fmla="*/ 0 w 80"/>
                  <a:gd name="T7" fmla="*/ 135 h 194"/>
                  <a:gd name="T8" fmla="*/ 0 w 80"/>
                  <a:gd name="T9" fmla="*/ 3 h 194"/>
                  <a:gd name="T10" fmla="*/ 5 w 80"/>
                  <a:gd name="T11" fmla="*/ 0 h 194"/>
                  <a:gd name="T12" fmla="*/ 6 w 80"/>
                  <a:gd name="T13" fmla="*/ 0 h 194"/>
                  <a:gd name="T14" fmla="*/ 11 w 80"/>
                  <a:gd name="T15" fmla="*/ 1 h 194"/>
                  <a:gd name="T16" fmla="*/ 79 w 80"/>
                  <a:gd name="T17" fmla="*/ 57 h 194"/>
                  <a:gd name="T18" fmla="*/ 80 w 80"/>
                  <a:gd name="T19" fmla="*/ 58 h 194"/>
                  <a:gd name="T20" fmla="*/ 80 w 80"/>
                  <a:gd name="T21" fmla="*/ 191 h 194"/>
                  <a:gd name="T22" fmla="*/ 76 w 80"/>
                  <a:gd name="T23" fmla="*/ 194 h 194"/>
                  <a:gd name="T24" fmla="*/ 74 w 80"/>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94">
                    <a:moveTo>
                      <a:pt x="74" y="194"/>
                    </a:moveTo>
                    <a:cubicBezTo>
                      <a:pt x="72" y="194"/>
                      <a:pt x="70" y="194"/>
                      <a:pt x="69" y="193"/>
                    </a:cubicBezTo>
                    <a:cubicBezTo>
                      <a:pt x="1" y="137"/>
                      <a:pt x="1" y="137"/>
                      <a:pt x="1" y="137"/>
                    </a:cubicBezTo>
                    <a:cubicBezTo>
                      <a:pt x="1" y="136"/>
                      <a:pt x="0" y="136"/>
                      <a:pt x="0" y="135"/>
                    </a:cubicBezTo>
                    <a:cubicBezTo>
                      <a:pt x="0" y="3"/>
                      <a:pt x="0" y="3"/>
                      <a:pt x="0" y="3"/>
                    </a:cubicBezTo>
                    <a:cubicBezTo>
                      <a:pt x="0" y="1"/>
                      <a:pt x="2" y="0"/>
                      <a:pt x="5" y="0"/>
                    </a:cubicBezTo>
                    <a:cubicBezTo>
                      <a:pt x="5" y="0"/>
                      <a:pt x="6" y="0"/>
                      <a:pt x="6" y="0"/>
                    </a:cubicBezTo>
                    <a:cubicBezTo>
                      <a:pt x="8" y="0"/>
                      <a:pt x="10" y="0"/>
                      <a:pt x="11" y="1"/>
                    </a:cubicBezTo>
                    <a:cubicBezTo>
                      <a:pt x="79" y="57"/>
                      <a:pt x="79" y="57"/>
                      <a:pt x="79" y="57"/>
                    </a:cubicBezTo>
                    <a:cubicBezTo>
                      <a:pt x="79" y="57"/>
                      <a:pt x="80" y="58"/>
                      <a:pt x="80" y="58"/>
                    </a:cubicBezTo>
                    <a:cubicBezTo>
                      <a:pt x="80" y="191"/>
                      <a:pt x="80" y="191"/>
                      <a:pt x="80" y="191"/>
                    </a:cubicBezTo>
                    <a:cubicBezTo>
                      <a:pt x="80" y="192"/>
                      <a:pt x="78" y="194"/>
                      <a:pt x="76" y="194"/>
                    </a:cubicBezTo>
                    <a:cubicBezTo>
                      <a:pt x="75" y="194"/>
                      <a:pt x="75" y="194"/>
                      <a:pt x="74"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68" name="Freeform 155"/>
              <p:cNvSpPr>
                <a:spLocks/>
              </p:cNvSpPr>
              <p:nvPr/>
            </p:nvSpPr>
            <p:spPr bwMode="auto">
              <a:xfrm>
                <a:off x="5189538" y="2319337"/>
                <a:ext cx="106363" cy="293688"/>
              </a:xfrm>
              <a:custGeom>
                <a:avLst/>
                <a:gdLst>
                  <a:gd name="T0" fmla="*/ 67 w 67"/>
                  <a:gd name="T1" fmla="*/ 54 h 185"/>
                  <a:gd name="T2" fmla="*/ 67 w 67"/>
                  <a:gd name="T3" fmla="*/ 185 h 185"/>
                  <a:gd name="T4" fmla="*/ 0 w 67"/>
                  <a:gd name="T5" fmla="*/ 130 h 185"/>
                  <a:gd name="T6" fmla="*/ 0 w 67"/>
                  <a:gd name="T7" fmla="*/ 0 h 185"/>
                  <a:gd name="T8" fmla="*/ 67 w 67"/>
                  <a:gd name="T9" fmla="*/ 54 h 185"/>
                </a:gdLst>
                <a:ahLst/>
                <a:cxnLst>
                  <a:cxn ang="0">
                    <a:pos x="T0" y="T1"/>
                  </a:cxn>
                  <a:cxn ang="0">
                    <a:pos x="T2" y="T3"/>
                  </a:cxn>
                  <a:cxn ang="0">
                    <a:pos x="T4" y="T5"/>
                  </a:cxn>
                  <a:cxn ang="0">
                    <a:pos x="T6" y="T7"/>
                  </a:cxn>
                  <a:cxn ang="0">
                    <a:pos x="T8" y="T9"/>
                  </a:cxn>
                </a:cxnLst>
                <a:rect l="0" t="0" r="r" b="b"/>
                <a:pathLst>
                  <a:path w="67" h="185">
                    <a:moveTo>
                      <a:pt x="67" y="54"/>
                    </a:moveTo>
                    <a:lnTo>
                      <a:pt x="67" y="185"/>
                    </a:lnTo>
                    <a:lnTo>
                      <a:pt x="0" y="130"/>
                    </a:lnTo>
                    <a:lnTo>
                      <a:pt x="0" y="0"/>
                    </a:lnTo>
                    <a:lnTo>
                      <a:pt x="67" y="5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69" name="Freeform 157"/>
              <p:cNvSpPr>
                <a:spLocks/>
              </p:cNvSpPr>
              <p:nvPr/>
            </p:nvSpPr>
            <p:spPr bwMode="auto">
              <a:xfrm>
                <a:off x="7678738" y="2471737"/>
                <a:ext cx="228600" cy="276225"/>
              </a:xfrm>
              <a:custGeom>
                <a:avLst/>
                <a:gdLst>
                  <a:gd name="T0" fmla="*/ 144 w 144"/>
                  <a:gd name="T1" fmla="*/ 0 h 174"/>
                  <a:gd name="T2" fmla="*/ 144 w 144"/>
                  <a:gd name="T3" fmla="*/ 130 h 174"/>
                  <a:gd name="T4" fmla="*/ 0 w 144"/>
                  <a:gd name="T5" fmla="*/ 174 h 174"/>
                  <a:gd name="T6" fmla="*/ 0 w 144"/>
                  <a:gd name="T7" fmla="*/ 44 h 174"/>
                  <a:gd name="T8" fmla="*/ 144 w 144"/>
                  <a:gd name="T9" fmla="*/ 0 h 174"/>
                </a:gdLst>
                <a:ahLst/>
                <a:cxnLst>
                  <a:cxn ang="0">
                    <a:pos x="T0" y="T1"/>
                  </a:cxn>
                  <a:cxn ang="0">
                    <a:pos x="T2" y="T3"/>
                  </a:cxn>
                  <a:cxn ang="0">
                    <a:pos x="T4" y="T5"/>
                  </a:cxn>
                  <a:cxn ang="0">
                    <a:pos x="T6" y="T7"/>
                  </a:cxn>
                  <a:cxn ang="0">
                    <a:pos x="T8" y="T9"/>
                  </a:cxn>
                </a:cxnLst>
                <a:rect l="0" t="0" r="r" b="b"/>
                <a:pathLst>
                  <a:path w="144" h="174">
                    <a:moveTo>
                      <a:pt x="144" y="0"/>
                    </a:moveTo>
                    <a:lnTo>
                      <a:pt x="144" y="130"/>
                    </a:lnTo>
                    <a:lnTo>
                      <a:pt x="0" y="174"/>
                    </a:lnTo>
                    <a:lnTo>
                      <a:pt x="0" y="44"/>
                    </a:lnTo>
                    <a:lnTo>
                      <a:pt x="144"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70" name="Freeform 158"/>
              <p:cNvSpPr>
                <a:spLocks/>
              </p:cNvSpPr>
              <p:nvPr/>
            </p:nvSpPr>
            <p:spPr bwMode="auto">
              <a:xfrm>
                <a:off x="4225926" y="2525712"/>
                <a:ext cx="271463" cy="277813"/>
              </a:xfrm>
              <a:custGeom>
                <a:avLst/>
                <a:gdLst>
                  <a:gd name="T0" fmla="*/ 168 w 174"/>
                  <a:gd name="T1" fmla="*/ 178 h 178"/>
                  <a:gd name="T2" fmla="*/ 166 w 174"/>
                  <a:gd name="T3" fmla="*/ 178 h 178"/>
                  <a:gd name="T4" fmla="*/ 3 w 174"/>
                  <a:gd name="T5" fmla="*/ 139 h 178"/>
                  <a:gd name="T6" fmla="*/ 0 w 174"/>
                  <a:gd name="T7" fmla="*/ 136 h 178"/>
                  <a:gd name="T8" fmla="*/ 0 w 174"/>
                  <a:gd name="T9" fmla="*/ 3 h 178"/>
                  <a:gd name="T10" fmla="*/ 3 w 174"/>
                  <a:gd name="T11" fmla="*/ 1 h 178"/>
                  <a:gd name="T12" fmla="*/ 6 w 174"/>
                  <a:gd name="T13" fmla="*/ 0 h 178"/>
                  <a:gd name="T14" fmla="*/ 8 w 174"/>
                  <a:gd name="T15" fmla="*/ 0 h 178"/>
                  <a:gd name="T16" fmla="*/ 171 w 174"/>
                  <a:gd name="T17" fmla="*/ 40 h 178"/>
                  <a:gd name="T18" fmla="*/ 174 w 174"/>
                  <a:gd name="T19" fmla="*/ 42 h 178"/>
                  <a:gd name="T20" fmla="*/ 174 w 174"/>
                  <a:gd name="T21" fmla="*/ 175 h 178"/>
                  <a:gd name="T22" fmla="*/ 172 w 174"/>
                  <a:gd name="T23" fmla="*/ 178 h 178"/>
                  <a:gd name="T24" fmla="*/ 168 w 174"/>
                  <a:gd name="T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78">
                    <a:moveTo>
                      <a:pt x="168" y="178"/>
                    </a:moveTo>
                    <a:cubicBezTo>
                      <a:pt x="168" y="178"/>
                      <a:pt x="167" y="178"/>
                      <a:pt x="166" y="178"/>
                    </a:cubicBezTo>
                    <a:cubicBezTo>
                      <a:pt x="3" y="139"/>
                      <a:pt x="3" y="139"/>
                      <a:pt x="3" y="139"/>
                    </a:cubicBezTo>
                    <a:cubicBezTo>
                      <a:pt x="1" y="138"/>
                      <a:pt x="0" y="137"/>
                      <a:pt x="0" y="136"/>
                    </a:cubicBezTo>
                    <a:cubicBezTo>
                      <a:pt x="0" y="3"/>
                      <a:pt x="0" y="3"/>
                      <a:pt x="0" y="3"/>
                    </a:cubicBezTo>
                    <a:cubicBezTo>
                      <a:pt x="0" y="2"/>
                      <a:pt x="1" y="1"/>
                      <a:pt x="3" y="1"/>
                    </a:cubicBezTo>
                    <a:cubicBezTo>
                      <a:pt x="4" y="0"/>
                      <a:pt x="5" y="0"/>
                      <a:pt x="6" y="0"/>
                    </a:cubicBezTo>
                    <a:cubicBezTo>
                      <a:pt x="6" y="0"/>
                      <a:pt x="7" y="0"/>
                      <a:pt x="8" y="0"/>
                    </a:cubicBezTo>
                    <a:cubicBezTo>
                      <a:pt x="171" y="40"/>
                      <a:pt x="171" y="40"/>
                      <a:pt x="171" y="40"/>
                    </a:cubicBezTo>
                    <a:cubicBezTo>
                      <a:pt x="173" y="40"/>
                      <a:pt x="174" y="41"/>
                      <a:pt x="174" y="42"/>
                    </a:cubicBezTo>
                    <a:cubicBezTo>
                      <a:pt x="174" y="175"/>
                      <a:pt x="174" y="175"/>
                      <a:pt x="174" y="175"/>
                    </a:cubicBezTo>
                    <a:cubicBezTo>
                      <a:pt x="174" y="176"/>
                      <a:pt x="173" y="177"/>
                      <a:pt x="172" y="178"/>
                    </a:cubicBezTo>
                    <a:cubicBezTo>
                      <a:pt x="171" y="178"/>
                      <a:pt x="170" y="178"/>
                      <a:pt x="168"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71" name="Freeform 159"/>
              <p:cNvSpPr>
                <a:spLocks/>
              </p:cNvSpPr>
              <p:nvPr/>
            </p:nvSpPr>
            <p:spPr bwMode="auto">
              <a:xfrm>
                <a:off x="4235451" y="2525712"/>
                <a:ext cx="254000" cy="268288"/>
              </a:xfrm>
              <a:custGeom>
                <a:avLst/>
                <a:gdLst>
                  <a:gd name="T0" fmla="*/ 160 w 160"/>
                  <a:gd name="T1" fmla="*/ 38 h 169"/>
                  <a:gd name="T2" fmla="*/ 160 w 160"/>
                  <a:gd name="T3" fmla="*/ 169 h 169"/>
                  <a:gd name="T4" fmla="*/ 0 w 160"/>
                  <a:gd name="T5" fmla="*/ 131 h 169"/>
                  <a:gd name="T6" fmla="*/ 0 w 160"/>
                  <a:gd name="T7" fmla="*/ 0 h 169"/>
                  <a:gd name="T8" fmla="*/ 160 w 160"/>
                  <a:gd name="T9" fmla="*/ 38 h 169"/>
                </a:gdLst>
                <a:ahLst/>
                <a:cxnLst>
                  <a:cxn ang="0">
                    <a:pos x="T0" y="T1"/>
                  </a:cxn>
                  <a:cxn ang="0">
                    <a:pos x="T2" y="T3"/>
                  </a:cxn>
                  <a:cxn ang="0">
                    <a:pos x="T4" y="T5"/>
                  </a:cxn>
                  <a:cxn ang="0">
                    <a:pos x="T6" y="T7"/>
                  </a:cxn>
                  <a:cxn ang="0">
                    <a:pos x="T8" y="T9"/>
                  </a:cxn>
                </a:cxnLst>
                <a:rect l="0" t="0" r="r" b="b"/>
                <a:pathLst>
                  <a:path w="160" h="169">
                    <a:moveTo>
                      <a:pt x="160" y="38"/>
                    </a:moveTo>
                    <a:lnTo>
                      <a:pt x="160" y="169"/>
                    </a:lnTo>
                    <a:lnTo>
                      <a:pt x="0" y="131"/>
                    </a:lnTo>
                    <a:lnTo>
                      <a:pt x="0" y="0"/>
                    </a:lnTo>
                    <a:lnTo>
                      <a:pt x="160" y="38"/>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72" name="Freeform 160"/>
              <p:cNvSpPr>
                <a:spLocks/>
              </p:cNvSpPr>
              <p:nvPr/>
            </p:nvSpPr>
            <p:spPr bwMode="auto">
              <a:xfrm>
                <a:off x="8137526" y="2765425"/>
                <a:ext cx="341313" cy="246063"/>
              </a:xfrm>
              <a:custGeom>
                <a:avLst/>
                <a:gdLst>
                  <a:gd name="T0" fmla="*/ 5 w 219"/>
                  <a:gd name="T1" fmla="*/ 157 h 157"/>
                  <a:gd name="T2" fmla="*/ 2 w 219"/>
                  <a:gd name="T3" fmla="*/ 157 h 157"/>
                  <a:gd name="T4" fmla="*/ 0 w 219"/>
                  <a:gd name="T5" fmla="*/ 154 h 157"/>
                  <a:gd name="T6" fmla="*/ 0 w 219"/>
                  <a:gd name="T7" fmla="*/ 22 h 157"/>
                  <a:gd name="T8" fmla="*/ 4 w 219"/>
                  <a:gd name="T9" fmla="*/ 19 h 157"/>
                  <a:gd name="T10" fmla="*/ 212 w 219"/>
                  <a:gd name="T11" fmla="*/ 0 h 157"/>
                  <a:gd name="T12" fmla="*/ 213 w 219"/>
                  <a:gd name="T13" fmla="*/ 0 h 157"/>
                  <a:gd name="T14" fmla="*/ 217 w 219"/>
                  <a:gd name="T15" fmla="*/ 1 h 157"/>
                  <a:gd name="T16" fmla="*/ 219 w 219"/>
                  <a:gd name="T17" fmla="*/ 3 h 157"/>
                  <a:gd name="T18" fmla="*/ 219 w 219"/>
                  <a:gd name="T19" fmla="*/ 136 h 157"/>
                  <a:gd name="T20" fmla="*/ 214 w 219"/>
                  <a:gd name="T21" fmla="*/ 139 h 157"/>
                  <a:gd name="T22" fmla="*/ 6 w 219"/>
                  <a:gd name="T23" fmla="*/ 157 h 157"/>
                  <a:gd name="T24" fmla="*/ 5 w 219"/>
                  <a:gd name="T2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57">
                    <a:moveTo>
                      <a:pt x="5" y="157"/>
                    </a:moveTo>
                    <a:cubicBezTo>
                      <a:pt x="4" y="157"/>
                      <a:pt x="3" y="157"/>
                      <a:pt x="2" y="157"/>
                    </a:cubicBezTo>
                    <a:cubicBezTo>
                      <a:pt x="0" y="156"/>
                      <a:pt x="0" y="155"/>
                      <a:pt x="0" y="154"/>
                    </a:cubicBezTo>
                    <a:cubicBezTo>
                      <a:pt x="0" y="22"/>
                      <a:pt x="0" y="22"/>
                      <a:pt x="0" y="22"/>
                    </a:cubicBezTo>
                    <a:cubicBezTo>
                      <a:pt x="0" y="20"/>
                      <a:pt x="2" y="19"/>
                      <a:pt x="4" y="19"/>
                    </a:cubicBezTo>
                    <a:cubicBezTo>
                      <a:pt x="212" y="0"/>
                      <a:pt x="212" y="0"/>
                      <a:pt x="212" y="0"/>
                    </a:cubicBezTo>
                    <a:cubicBezTo>
                      <a:pt x="213" y="0"/>
                      <a:pt x="213" y="0"/>
                      <a:pt x="213" y="0"/>
                    </a:cubicBezTo>
                    <a:cubicBezTo>
                      <a:pt x="215" y="0"/>
                      <a:pt x="216" y="1"/>
                      <a:pt x="217" y="1"/>
                    </a:cubicBezTo>
                    <a:cubicBezTo>
                      <a:pt x="218" y="2"/>
                      <a:pt x="219" y="3"/>
                      <a:pt x="219" y="3"/>
                    </a:cubicBezTo>
                    <a:cubicBezTo>
                      <a:pt x="219" y="136"/>
                      <a:pt x="219" y="136"/>
                      <a:pt x="219" y="136"/>
                    </a:cubicBezTo>
                    <a:cubicBezTo>
                      <a:pt x="219" y="138"/>
                      <a:pt x="217" y="139"/>
                      <a:pt x="214" y="139"/>
                    </a:cubicBezTo>
                    <a:cubicBezTo>
                      <a:pt x="6" y="157"/>
                      <a:pt x="6" y="157"/>
                      <a:pt x="6" y="157"/>
                    </a:cubicBezTo>
                    <a:lnTo>
                      <a:pt x="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73" name="Freeform 161"/>
              <p:cNvSpPr>
                <a:spLocks/>
              </p:cNvSpPr>
              <p:nvPr/>
            </p:nvSpPr>
            <p:spPr bwMode="auto">
              <a:xfrm>
                <a:off x="8145463" y="2765425"/>
                <a:ext cx="325438" cy="236538"/>
              </a:xfrm>
              <a:custGeom>
                <a:avLst/>
                <a:gdLst>
                  <a:gd name="T0" fmla="*/ 205 w 205"/>
                  <a:gd name="T1" fmla="*/ 0 h 149"/>
                  <a:gd name="T2" fmla="*/ 205 w 205"/>
                  <a:gd name="T3" fmla="*/ 131 h 149"/>
                  <a:gd name="T4" fmla="*/ 0 w 205"/>
                  <a:gd name="T5" fmla="*/ 149 h 149"/>
                  <a:gd name="T6" fmla="*/ 0 w 205"/>
                  <a:gd name="T7" fmla="*/ 18 h 149"/>
                  <a:gd name="T8" fmla="*/ 205 w 205"/>
                  <a:gd name="T9" fmla="*/ 0 h 149"/>
                </a:gdLst>
                <a:ahLst/>
                <a:cxnLst>
                  <a:cxn ang="0">
                    <a:pos x="T0" y="T1"/>
                  </a:cxn>
                  <a:cxn ang="0">
                    <a:pos x="T2" y="T3"/>
                  </a:cxn>
                  <a:cxn ang="0">
                    <a:pos x="T4" y="T5"/>
                  </a:cxn>
                  <a:cxn ang="0">
                    <a:pos x="T6" y="T7"/>
                  </a:cxn>
                  <a:cxn ang="0">
                    <a:pos x="T8" y="T9"/>
                  </a:cxn>
                </a:cxnLst>
                <a:rect l="0" t="0" r="r" b="b"/>
                <a:pathLst>
                  <a:path w="205" h="149">
                    <a:moveTo>
                      <a:pt x="205" y="0"/>
                    </a:moveTo>
                    <a:lnTo>
                      <a:pt x="205" y="131"/>
                    </a:lnTo>
                    <a:lnTo>
                      <a:pt x="0" y="149"/>
                    </a:lnTo>
                    <a:lnTo>
                      <a:pt x="0" y="18"/>
                    </a:lnTo>
                    <a:lnTo>
                      <a:pt x="20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74" name="Freeform 162"/>
              <p:cNvSpPr>
                <a:spLocks/>
              </p:cNvSpPr>
              <p:nvPr/>
            </p:nvSpPr>
            <p:spPr bwMode="auto">
              <a:xfrm>
                <a:off x="3784601" y="2833687"/>
                <a:ext cx="352425" cy="236538"/>
              </a:xfrm>
              <a:custGeom>
                <a:avLst/>
                <a:gdLst>
                  <a:gd name="T0" fmla="*/ 219 w 225"/>
                  <a:gd name="T1" fmla="*/ 151 h 151"/>
                  <a:gd name="T2" fmla="*/ 5 w 225"/>
                  <a:gd name="T3" fmla="*/ 139 h 151"/>
                  <a:gd name="T4" fmla="*/ 0 w 225"/>
                  <a:gd name="T5" fmla="*/ 136 h 151"/>
                  <a:gd name="T6" fmla="*/ 0 w 225"/>
                  <a:gd name="T7" fmla="*/ 3 h 151"/>
                  <a:gd name="T8" fmla="*/ 2 w 225"/>
                  <a:gd name="T9" fmla="*/ 1 h 151"/>
                  <a:gd name="T10" fmla="*/ 6 w 225"/>
                  <a:gd name="T11" fmla="*/ 0 h 151"/>
                  <a:gd name="T12" fmla="*/ 6 w 225"/>
                  <a:gd name="T13" fmla="*/ 0 h 151"/>
                  <a:gd name="T14" fmla="*/ 220 w 225"/>
                  <a:gd name="T15" fmla="*/ 12 h 151"/>
                  <a:gd name="T16" fmla="*/ 225 w 225"/>
                  <a:gd name="T17" fmla="*/ 15 h 151"/>
                  <a:gd name="T18" fmla="*/ 225 w 225"/>
                  <a:gd name="T19" fmla="*/ 148 h 151"/>
                  <a:gd name="T20" fmla="*/ 223 w 225"/>
                  <a:gd name="T21" fmla="*/ 150 h 151"/>
                  <a:gd name="T22" fmla="*/ 219 w 225"/>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51">
                    <a:moveTo>
                      <a:pt x="219" y="151"/>
                    </a:moveTo>
                    <a:cubicBezTo>
                      <a:pt x="5" y="139"/>
                      <a:pt x="5" y="139"/>
                      <a:pt x="5" y="139"/>
                    </a:cubicBezTo>
                    <a:cubicBezTo>
                      <a:pt x="2" y="139"/>
                      <a:pt x="0" y="137"/>
                      <a:pt x="0" y="136"/>
                    </a:cubicBezTo>
                    <a:cubicBezTo>
                      <a:pt x="0" y="3"/>
                      <a:pt x="0" y="3"/>
                      <a:pt x="0" y="3"/>
                    </a:cubicBezTo>
                    <a:cubicBezTo>
                      <a:pt x="0" y="2"/>
                      <a:pt x="0" y="1"/>
                      <a:pt x="2" y="1"/>
                    </a:cubicBezTo>
                    <a:cubicBezTo>
                      <a:pt x="3" y="0"/>
                      <a:pt x="4" y="0"/>
                      <a:pt x="6" y="0"/>
                    </a:cubicBezTo>
                    <a:cubicBezTo>
                      <a:pt x="6" y="0"/>
                      <a:pt x="6" y="0"/>
                      <a:pt x="6" y="0"/>
                    </a:cubicBezTo>
                    <a:cubicBezTo>
                      <a:pt x="220" y="12"/>
                      <a:pt x="220" y="12"/>
                      <a:pt x="220" y="12"/>
                    </a:cubicBezTo>
                    <a:cubicBezTo>
                      <a:pt x="223" y="12"/>
                      <a:pt x="225" y="14"/>
                      <a:pt x="225" y="15"/>
                    </a:cubicBezTo>
                    <a:cubicBezTo>
                      <a:pt x="225" y="148"/>
                      <a:pt x="225" y="148"/>
                      <a:pt x="225" y="148"/>
                    </a:cubicBezTo>
                    <a:cubicBezTo>
                      <a:pt x="225" y="149"/>
                      <a:pt x="224" y="149"/>
                      <a:pt x="223" y="150"/>
                    </a:cubicBezTo>
                    <a:cubicBezTo>
                      <a:pt x="222" y="151"/>
                      <a:pt x="221" y="151"/>
                      <a:pt x="219"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75" name="Freeform 163"/>
              <p:cNvSpPr>
                <a:spLocks/>
              </p:cNvSpPr>
              <p:nvPr/>
            </p:nvSpPr>
            <p:spPr bwMode="auto">
              <a:xfrm>
                <a:off x="3794126" y="2833687"/>
                <a:ext cx="333375" cy="227013"/>
              </a:xfrm>
              <a:custGeom>
                <a:avLst/>
                <a:gdLst>
                  <a:gd name="T0" fmla="*/ 210 w 210"/>
                  <a:gd name="T1" fmla="*/ 12 h 143"/>
                  <a:gd name="T2" fmla="*/ 210 w 210"/>
                  <a:gd name="T3" fmla="*/ 143 h 143"/>
                  <a:gd name="T4" fmla="*/ 0 w 210"/>
                  <a:gd name="T5" fmla="*/ 131 h 143"/>
                  <a:gd name="T6" fmla="*/ 0 w 210"/>
                  <a:gd name="T7" fmla="*/ 0 h 143"/>
                  <a:gd name="T8" fmla="*/ 210 w 210"/>
                  <a:gd name="T9" fmla="*/ 12 h 143"/>
                </a:gdLst>
                <a:ahLst/>
                <a:cxnLst>
                  <a:cxn ang="0">
                    <a:pos x="T0" y="T1"/>
                  </a:cxn>
                  <a:cxn ang="0">
                    <a:pos x="T2" y="T3"/>
                  </a:cxn>
                  <a:cxn ang="0">
                    <a:pos x="T4" y="T5"/>
                  </a:cxn>
                  <a:cxn ang="0">
                    <a:pos x="T6" y="T7"/>
                  </a:cxn>
                  <a:cxn ang="0">
                    <a:pos x="T8" y="T9"/>
                  </a:cxn>
                </a:cxnLst>
                <a:rect l="0" t="0" r="r" b="b"/>
                <a:pathLst>
                  <a:path w="210" h="143">
                    <a:moveTo>
                      <a:pt x="210" y="12"/>
                    </a:moveTo>
                    <a:lnTo>
                      <a:pt x="210" y="143"/>
                    </a:lnTo>
                    <a:lnTo>
                      <a:pt x="0" y="131"/>
                    </a:lnTo>
                    <a:lnTo>
                      <a:pt x="0" y="0"/>
                    </a:lnTo>
                    <a:lnTo>
                      <a:pt x="210" y="12"/>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76" name="Freeform 164"/>
              <p:cNvSpPr>
                <a:spLocks/>
              </p:cNvSpPr>
              <p:nvPr/>
            </p:nvSpPr>
            <p:spPr bwMode="auto">
              <a:xfrm>
                <a:off x="8069263" y="3076575"/>
                <a:ext cx="352425" cy="236538"/>
              </a:xfrm>
              <a:custGeom>
                <a:avLst/>
                <a:gdLst>
                  <a:gd name="T0" fmla="*/ 218 w 225"/>
                  <a:gd name="T1" fmla="*/ 151 h 151"/>
                  <a:gd name="T2" fmla="*/ 5 w 225"/>
                  <a:gd name="T3" fmla="*/ 139 h 151"/>
                  <a:gd name="T4" fmla="*/ 0 w 225"/>
                  <a:gd name="T5" fmla="*/ 136 h 151"/>
                  <a:gd name="T6" fmla="*/ 0 w 225"/>
                  <a:gd name="T7" fmla="*/ 3 h 151"/>
                  <a:gd name="T8" fmla="*/ 2 w 225"/>
                  <a:gd name="T9" fmla="*/ 1 h 151"/>
                  <a:gd name="T10" fmla="*/ 5 w 225"/>
                  <a:gd name="T11" fmla="*/ 0 h 151"/>
                  <a:gd name="T12" fmla="*/ 6 w 225"/>
                  <a:gd name="T13" fmla="*/ 0 h 151"/>
                  <a:gd name="T14" fmla="*/ 220 w 225"/>
                  <a:gd name="T15" fmla="*/ 12 h 151"/>
                  <a:gd name="T16" fmla="*/ 225 w 225"/>
                  <a:gd name="T17" fmla="*/ 15 h 151"/>
                  <a:gd name="T18" fmla="*/ 225 w 225"/>
                  <a:gd name="T19" fmla="*/ 148 h 151"/>
                  <a:gd name="T20" fmla="*/ 223 w 225"/>
                  <a:gd name="T21" fmla="*/ 150 h 151"/>
                  <a:gd name="T22" fmla="*/ 219 w 225"/>
                  <a:gd name="T23" fmla="*/ 151 h 151"/>
                  <a:gd name="T24" fmla="*/ 218 w 225"/>
                  <a:gd name="T25"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151">
                    <a:moveTo>
                      <a:pt x="218" y="151"/>
                    </a:moveTo>
                    <a:cubicBezTo>
                      <a:pt x="5" y="139"/>
                      <a:pt x="5" y="139"/>
                      <a:pt x="5" y="139"/>
                    </a:cubicBezTo>
                    <a:cubicBezTo>
                      <a:pt x="2" y="139"/>
                      <a:pt x="0" y="137"/>
                      <a:pt x="0" y="136"/>
                    </a:cubicBezTo>
                    <a:cubicBezTo>
                      <a:pt x="0" y="3"/>
                      <a:pt x="0" y="3"/>
                      <a:pt x="0" y="3"/>
                    </a:cubicBezTo>
                    <a:cubicBezTo>
                      <a:pt x="0" y="2"/>
                      <a:pt x="0" y="1"/>
                      <a:pt x="2" y="1"/>
                    </a:cubicBezTo>
                    <a:cubicBezTo>
                      <a:pt x="3" y="0"/>
                      <a:pt x="4" y="0"/>
                      <a:pt x="5" y="0"/>
                    </a:cubicBezTo>
                    <a:cubicBezTo>
                      <a:pt x="6" y="0"/>
                      <a:pt x="6" y="0"/>
                      <a:pt x="6" y="0"/>
                    </a:cubicBezTo>
                    <a:cubicBezTo>
                      <a:pt x="220" y="12"/>
                      <a:pt x="220" y="12"/>
                      <a:pt x="220" y="12"/>
                    </a:cubicBezTo>
                    <a:cubicBezTo>
                      <a:pt x="223" y="12"/>
                      <a:pt x="225" y="14"/>
                      <a:pt x="225" y="15"/>
                    </a:cubicBezTo>
                    <a:cubicBezTo>
                      <a:pt x="225" y="148"/>
                      <a:pt x="225" y="148"/>
                      <a:pt x="225" y="148"/>
                    </a:cubicBezTo>
                    <a:cubicBezTo>
                      <a:pt x="225" y="149"/>
                      <a:pt x="224" y="150"/>
                      <a:pt x="223" y="150"/>
                    </a:cubicBezTo>
                    <a:cubicBezTo>
                      <a:pt x="222" y="151"/>
                      <a:pt x="220" y="151"/>
                      <a:pt x="219" y="151"/>
                    </a:cubicBezTo>
                    <a:lnTo>
                      <a:pt x="218"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77" name="Freeform 165"/>
              <p:cNvSpPr>
                <a:spLocks/>
              </p:cNvSpPr>
              <p:nvPr/>
            </p:nvSpPr>
            <p:spPr bwMode="auto">
              <a:xfrm>
                <a:off x="8077201" y="3076575"/>
                <a:ext cx="334963" cy="227013"/>
              </a:xfrm>
              <a:custGeom>
                <a:avLst/>
                <a:gdLst>
                  <a:gd name="T0" fmla="*/ 211 w 211"/>
                  <a:gd name="T1" fmla="*/ 12 h 143"/>
                  <a:gd name="T2" fmla="*/ 211 w 211"/>
                  <a:gd name="T3" fmla="*/ 143 h 143"/>
                  <a:gd name="T4" fmla="*/ 0 w 211"/>
                  <a:gd name="T5" fmla="*/ 131 h 143"/>
                  <a:gd name="T6" fmla="*/ 0 w 211"/>
                  <a:gd name="T7" fmla="*/ 0 h 143"/>
                  <a:gd name="T8" fmla="*/ 211 w 211"/>
                  <a:gd name="T9" fmla="*/ 12 h 143"/>
                </a:gdLst>
                <a:ahLst/>
                <a:cxnLst>
                  <a:cxn ang="0">
                    <a:pos x="T0" y="T1"/>
                  </a:cxn>
                  <a:cxn ang="0">
                    <a:pos x="T2" y="T3"/>
                  </a:cxn>
                  <a:cxn ang="0">
                    <a:pos x="T4" y="T5"/>
                  </a:cxn>
                  <a:cxn ang="0">
                    <a:pos x="T6" y="T7"/>
                  </a:cxn>
                  <a:cxn ang="0">
                    <a:pos x="T8" y="T9"/>
                  </a:cxn>
                </a:cxnLst>
                <a:rect l="0" t="0" r="r" b="b"/>
                <a:pathLst>
                  <a:path w="211" h="143">
                    <a:moveTo>
                      <a:pt x="211" y="12"/>
                    </a:moveTo>
                    <a:lnTo>
                      <a:pt x="211" y="143"/>
                    </a:lnTo>
                    <a:lnTo>
                      <a:pt x="0" y="131"/>
                    </a:lnTo>
                    <a:lnTo>
                      <a:pt x="0" y="0"/>
                    </a:lnTo>
                    <a:lnTo>
                      <a:pt x="211" y="12"/>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78" name="Freeform 166"/>
              <p:cNvSpPr>
                <a:spLocks/>
              </p:cNvSpPr>
              <p:nvPr/>
            </p:nvSpPr>
            <p:spPr bwMode="auto">
              <a:xfrm>
                <a:off x="3975101" y="3132137"/>
                <a:ext cx="342900" cy="244475"/>
              </a:xfrm>
              <a:custGeom>
                <a:avLst/>
                <a:gdLst>
                  <a:gd name="T0" fmla="*/ 5 w 219"/>
                  <a:gd name="T1" fmla="*/ 157 h 157"/>
                  <a:gd name="T2" fmla="*/ 2 w 219"/>
                  <a:gd name="T3" fmla="*/ 156 h 157"/>
                  <a:gd name="T4" fmla="*/ 0 w 219"/>
                  <a:gd name="T5" fmla="*/ 154 h 157"/>
                  <a:gd name="T6" fmla="*/ 0 w 219"/>
                  <a:gd name="T7" fmla="*/ 22 h 157"/>
                  <a:gd name="T8" fmla="*/ 4 w 219"/>
                  <a:gd name="T9" fmla="*/ 19 h 157"/>
                  <a:gd name="T10" fmla="*/ 212 w 219"/>
                  <a:gd name="T11" fmla="*/ 0 h 157"/>
                  <a:gd name="T12" fmla="*/ 213 w 219"/>
                  <a:gd name="T13" fmla="*/ 0 h 157"/>
                  <a:gd name="T14" fmla="*/ 217 w 219"/>
                  <a:gd name="T15" fmla="*/ 1 h 157"/>
                  <a:gd name="T16" fmla="*/ 219 w 219"/>
                  <a:gd name="T17" fmla="*/ 3 h 157"/>
                  <a:gd name="T18" fmla="*/ 219 w 219"/>
                  <a:gd name="T19" fmla="*/ 136 h 157"/>
                  <a:gd name="T20" fmla="*/ 214 w 219"/>
                  <a:gd name="T21" fmla="*/ 139 h 157"/>
                  <a:gd name="T22" fmla="*/ 6 w 219"/>
                  <a:gd name="T23" fmla="*/ 157 h 157"/>
                  <a:gd name="T24" fmla="*/ 5 w 219"/>
                  <a:gd name="T2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57">
                    <a:moveTo>
                      <a:pt x="5" y="157"/>
                    </a:moveTo>
                    <a:cubicBezTo>
                      <a:pt x="4" y="157"/>
                      <a:pt x="3" y="157"/>
                      <a:pt x="2" y="156"/>
                    </a:cubicBezTo>
                    <a:cubicBezTo>
                      <a:pt x="0" y="156"/>
                      <a:pt x="0" y="155"/>
                      <a:pt x="0" y="154"/>
                    </a:cubicBezTo>
                    <a:cubicBezTo>
                      <a:pt x="0" y="22"/>
                      <a:pt x="0" y="22"/>
                      <a:pt x="0" y="22"/>
                    </a:cubicBezTo>
                    <a:cubicBezTo>
                      <a:pt x="0" y="20"/>
                      <a:pt x="2" y="19"/>
                      <a:pt x="4" y="19"/>
                    </a:cubicBezTo>
                    <a:cubicBezTo>
                      <a:pt x="212" y="0"/>
                      <a:pt x="212" y="0"/>
                      <a:pt x="212" y="0"/>
                    </a:cubicBezTo>
                    <a:cubicBezTo>
                      <a:pt x="213" y="0"/>
                      <a:pt x="213" y="0"/>
                      <a:pt x="213" y="0"/>
                    </a:cubicBezTo>
                    <a:cubicBezTo>
                      <a:pt x="214" y="0"/>
                      <a:pt x="215" y="0"/>
                      <a:pt x="217" y="1"/>
                    </a:cubicBezTo>
                    <a:cubicBezTo>
                      <a:pt x="218" y="2"/>
                      <a:pt x="219" y="2"/>
                      <a:pt x="219" y="3"/>
                    </a:cubicBezTo>
                    <a:cubicBezTo>
                      <a:pt x="219" y="136"/>
                      <a:pt x="219" y="136"/>
                      <a:pt x="219" y="136"/>
                    </a:cubicBezTo>
                    <a:cubicBezTo>
                      <a:pt x="219" y="137"/>
                      <a:pt x="217" y="139"/>
                      <a:pt x="214" y="139"/>
                    </a:cubicBezTo>
                    <a:cubicBezTo>
                      <a:pt x="6" y="157"/>
                      <a:pt x="6" y="157"/>
                      <a:pt x="6" y="157"/>
                    </a:cubicBezTo>
                    <a:lnTo>
                      <a:pt x="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79" name="Freeform 167"/>
              <p:cNvSpPr>
                <a:spLocks/>
              </p:cNvSpPr>
              <p:nvPr/>
            </p:nvSpPr>
            <p:spPr bwMode="auto">
              <a:xfrm>
                <a:off x="3983038" y="3132137"/>
                <a:ext cx="325438" cy="236538"/>
              </a:xfrm>
              <a:custGeom>
                <a:avLst/>
                <a:gdLst>
                  <a:gd name="T0" fmla="*/ 205 w 205"/>
                  <a:gd name="T1" fmla="*/ 0 h 149"/>
                  <a:gd name="T2" fmla="*/ 205 w 205"/>
                  <a:gd name="T3" fmla="*/ 131 h 149"/>
                  <a:gd name="T4" fmla="*/ 0 w 205"/>
                  <a:gd name="T5" fmla="*/ 149 h 149"/>
                  <a:gd name="T6" fmla="*/ 0 w 205"/>
                  <a:gd name="T7" fmla="*/ 17 h 149"/>
                  <a:gd name="T8" fmla="*/ 205 w 205"/>
                  <a:gd name="T9" fmla="*/ 0 h 149"/>
                </a:gdLst>
                <a:ahLst/>
                <a:cxnLst>
                  <a:cxn ang="0">
                    <a:pos x="T0" y="T1"/>
                  </a:cxn>
                  <a:cxn ang="0">
                    <a:pos x="T2" y="T3"/>
                  </a:cxn>
                  <a:cxn ang="0">
                    <a:pos x="T4" y="T5"/>
                  </a:cxn>
                  <a:cxn ang="0">
                    <a:pos x="T6" y="T7"/>
                  </a:cxn>
                  <a:cxn ang="0">
                    <a:pos x="T8" y="T9"/>
                  </a:cxn>
                </a:cxnLst>
                <a:rect l="0" t="0" r="r" b="b"/>
                <a:pathLst>
                  <a:path w="205" h="149">
                    <a:moveTo>
                      <a:pt x="205" y="0"/>
                    </a:moveTo>
                    <a:lnTo>
                      <a:pt x="205" y="131"/>
                    </a:lnTo>
                    <a:lnTo>
                      <a:pt x="0" y="149"/>
                    </a:lnTo>
                    <a:lnTo>
                      <a:pt x="0" y="17"/>
                    </a:lnTo>
                    <a:lnTo>
                      <a:pt x="20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80" name="Freeform 168"/>
              <p:cNvSpPr>
                <a:spLocks/>
              </p:cNvSpPr>
              <p:nvPr/>
            </p:nvSpPr>
            <p:spPr bwMode="auto">
              <a:xfrm>
                <a:off x="7483476" y="3311525"/>
                <a:ext cx="274638" cy="279400"/>
              </a:xfrm>
              <a:custGeom>
                <a:avLst/>
                <a:gdLst>
                  <a:gd name="T0" fmla="*/ 169 w 175"/>
                  <a:gd name="T1" fmla="*/ 178 h 178"/>
                  <a:gd name="T2" fmla="*/ 167 w 175"/>
                  <a:gd name="T3" fmla="*/ 178 h 178"/>
                  <a:gd name="T4" fmla="*/ 4 w 175"/>
                  <a:gd name="T5" fmla="*/ 139 h 178"/>
                  <a:gd name="T6" fmla="*/ 0 w 175"/>
                  <a:gd name="T7" fmla="*/ 136 h 178"/>
                  <a:gd name="T8" fmla="*/ 0 w 175"/>
                  <a:gd name="T9" fmla="*/ 4 h 178"/>
                  <a:gd name="T10" fmla="*/ 3 w 175"/>
                  <a:gd name="T11" fmla="*/ 1 h 178"/>
                  <a:gd name="T12" fmla="*/ 6 w 175"/>
                  <a:gd name="T13" fmla="*/ 0 h 178"/>
                  <a:gd name="T14" fmla="*/ 9 w 175"/>
                  <a:gd name="T15" fmla="*/ 1 h 178"/>
                  <a:gd name="T16" fmla="*/ 171 w 175"/>
                  <a:gd name="T17" fmla="*/ 40 h 178"/>
                  <a:gd name="T18" fmla="*/ 175 w 175"/>
                  <a:gd name="T19" fmla="*/ 43 h 178"/>
                  <a:gd name="T20" fmla="*/ 175 w 175"/>
                  <a:gd name="T21" fmla="*/ 175 h 178"/>
                  <a:gd name="T22" fmla="*/ 172 w 175"/>
                  <a:gd name="T23" fmla="*/ 178 h 178"/>
                  <a:gd name="T24" fmla="*/ 169 w 175"/>
                  <a:gd name="T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78">
                    <a:moveTo>
                      <a:pt x="169" y="178"/>
                    </a:moveTo>
                    <a:cubicBezTo>
                      <a:pt x="168" y="178"/>
                      <a:pt x="167" y="178"/>
                      <a:pt x="167" y="178"/>
                    </a:cubicBezTo>
                    <a:cubicBezTo>
                      <a:pt x="4" y="139"/>
                      <a:pt x="4" y="139"/>
                      <a:pt x="4" y="139"/>
                    </a:cubicBezTo>
                    <a:cubicBezTo>
                      <a:pt x="2" y="138"/>
                      <a:pt x="0" y="137"/>
                      <a:pt x="0" y="136"/>
                    </a:cubicBezTo>
                    <a:cubicBezTo>
                      <a:pt x="0" y="4"/>
                      <a:pt x="0" y="4"/>
                      <a:pt x="0" y="4"/>
                    </a:cubicBezTo>
                    <a:cubicBezTo>
                      <a:pt x="0" y="3"/>
                      <a:pt x="1" y="2"/>
                      <a:pt x="3" y="1"/>
                    </a:cubicBezTo>
                    <a:cubicBezTo>
                      <a:pt x="4" y="1"/>
                      <a:pt x="5" y="0"/>
                      <a:pt x="6" y="0"/>
                    </a:cubicBezTo>
                    <a:cubicBezTo>
                      <a:pt x="7" y="0"/>
                      <a:pt x="8" y="1"/>
                      <a:pt x="9" y="1"/>
                    </a:cubicBezTo>
                    <a:cubicBezTo>
                      <a:pt x="171" y="40"/>
                      <a:pt x="171" y="40"/>
                      <a:pt x="171" y="40"/>
                    </a:cubicBezTo>
                    <a:cubicBezTo>
                      <a:pt x="173" y="41"/>
                      <a:pt x="175" y="42"/>
                      <a:pt x="175" y="43"/>
                    </a:cubicBezTo>
                    <a:cubicBezTo>
                      <a:pt x="175" y="175"/>
                      <a:pt x="175" y="175"/>
                      <a:pt x="175" y="175"/>
                    </a:cubicBezTo>
                    <a:cubicBezTo>
                      <a:pt x="175" y="176"/>
                      <a:pt x="174" y="177"/>
                      <a:pt x="172" y="178"/>
                    </a:cubicBezTo>
                    <a:cubicBezTo>
                      <a:pt x="171" y="178"/>
                      <a:pt x="170" y="178"/>
                      <a:pt x="169" y="178"/>
                    </a:cubicBezTo>
                    <a:close/>
                  </a:path>
                </a:pathLst>
              </a:custGeom>
              <a:solidFill>
                <a:srgbClr val="FFFFFF"/>
              </a:solidFill>
              <a:ln w="9525">
                <a:noFill/>
                <a:round/>
                <a:headEnd/>
                <a:tailEnd/>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81" name="Freeform 169"/>
              <p:cNvSpPr>
                <a:spLocks/>
              </p:cNvSpPr>
              <p:nvPr/>
            </p:nvSpPr>
            <p:spPr bwMode="auto">
              <a:xfrm>
                <a:off x="7493001" y="3311525"/>
                <a:ext cx="255588" cy="269875"/>
              </a:xfrm>
              <a:custGeom>
                <a:avLst/>
                <a:gdLst>
                  <a:gd name="T0" fmla="*/ 161 w 161"/>
                  <a:gd name="T1" fmla="*/ 39 h 170"/>
                  <a:gd name="T2" fmla="*/ 161 w 161"/>
                  <a:gd name="T3" fmla="*/ 170 h 170"/>
                  <a:gd name="T4" fmla="*/ 0 w 161"/>
                  <a:gd name="T5" fmla="*/ 131 h 170"/>
                  <a:gd name="T6" fmla="*/ 0 w 161"/>
                  <a:gd name="T7" fmla="*/ 0 h 170"/>
                  <a:gd name="T8" fmla="*/ 161 w 161"/>
                  <a:gd name="T9" fmla="*/ 39 h 170"/>
                </a:gdLst>
                <a:ahLst/>
                <a:cxnLst>
                  <a:cxn ang="0">
                    <a:pos x="T0" y="T1"/>
                  </a:cxn>
                  <a:cxn ang="0">
                    <a:pos x="T2" y="T3"/>
                  </a:cxn>
                  <a:cxn ang="0">
                    <a:pos x="T4" y="T5"/>
                  </a:cxn>
                  <a:cxn ang="0">
                    <a:pos x="T6" y="T7"/>
                  </a:cxn>
                  <a:cxn ang="0">
                    <a:pos x="T8" y="T9"/>
                  </a:cxn>
                </a:cxnLst>
                <a:rect l="0" t="0" r="r" b="b"/>
                <a:pathLst>
                  <a:path w="161" h="170">
                    <a:moveTo>
                      <a:pt x="161" y="39"/>
                    </a:moveTo>
                    <a:lnTo>
                      <a:pt x="161" y="170"/>
                    </a:lnTo>
                    <a:lnTo>
                      <a:pt x="0" y="131"/>
                    </a:lnTo>
                    <a:lnTo>
                      <a:pt x="0" y="0"/>
                    </a:lnTo>
                    <a:lnTo>
                      <a:pt x="161" y="39"/>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82" name="Freeform 170"/>
              <p:cNvSpPr>
                <a:spLocks/>
              </p:cNvSpPr>
              <p:nvPr/>
            </p:nvSpPr>
            <p:spPr bwMode="auto">
              <a:xfrm>
                <a:off x="4746626" y="3349625"/>
                <a:ext cx="246063" cy="284163"/>
              </a:xfrm>
              <a:custGeom>
                <a:avLst/>
                <a:gdLst>
                  <a:gd name="T0" fmla="*/ 5 w 157"/>
                  <a:gd name="T1" fmla="*/ 182 h 182"/>
                  <a:gd name="T2" fmla="*/ 2 w 157"/>
                  <a:gd name="T3" fmla="*/ 182 h 182"/>
                  <a:gd name="T4" fmla="*/ 0 w 157"/>
                  <a:gd name="T5" fmla="*/ 179 h 182"/>
                  <a:gd name="T6" fmla="*/ 0 w 157"/>
                  <a:gd name="T7" fmla="*/ 47 h 182"/>
                  <a:gd name="T8" fmla="*/ 2 w 157"/>
                  <a:gd name="T9" fmla="*/ 44 h 182"/>
                  <a:gd name="T10" fmla="*/ 149 w 157"/>
                  <a:gd name="T11" fmla="*/ 0 h 182"/>
                  <a:gd name="T12" fmla="*/ 151 w 157"/>
                  <a:gd name="T13" fmla="*/ 0 h 182"/>
                  <a:gd name="T14" fmla="*/ 154 w 157"/>
                  <a:gd name="T15" fmla="*/ 0 h 182"/>
                  <a:gd name="T16" fmla="*/ 157 w 157"/>
                  <a:gd name="T17" fmla="*/ 3 h 182"/>
                  <a:gd name="T18" fmla="*/ 157 w 157"/>
                  <a:gd name="T19" fmla="*/ 135 h 182"/>
                  <a:gd name="T20" fmla="*/ 154 w 157"/>
                  <a:gd name="T21" fmla="*/ 138 h 182"/>
                  <a:gd name="T22" fmla="*/ 8 w 157"/>
                  <a:gd name="T23" fmla="*/ 182 h 182"/>
                  <a:gd name="T24" fmla="*/ 5 w 15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82">
                    <a:moveTo>
                      <a:pt x="5" y="182"/>
                    </a:moveTo>
                    <a:cubicBezTo>
                      <a:pt x="4" y="182"/>
                      <a:pt x="3" y="182"/>
                      <a:pt x="2" y="182"/>
                    </a:cubicBezTo>
                    <a:cubicBezTo>
                      <a:pt x="1" y="181"/>
                      <a:pt x="0" y="180"/>
                      <a:pt x="0" y="179"/>
                    </a:cubicBezTo>
                    <a:cubicBezTo>
                      <a:pt x="0" y="47"/>
                      <a:pt x="0" y="47"/>
                      <a:pt x="0" y="47"/>
                    </a:cubicBezTo>
                    <a:cubicBezTo>
                      <a:pt x="0" y="46"/>
                      <a:pt x="1" y="45"/>
                      <a:pt x="2" y="44"/>
                    </a:cubicBezTo>
                    <a:cubicBezTo>
                      <a:pt x="149" y="0"/>
                      <a:pt x="149" y="0"/>
                      <a:pt x="149" y="0"/>
                    </a:cubicBezTo>
                    <a:cubicBezTo>
                      <a:pt x="149" y="0"/>
                      <a:pt x="150" y="0"/>
                      <a:pt x="151" y="0"/>
                    </a:cubicBezTo>
                    <a:cubicBezTo>
                      <a:pt x="152" y="0"/>
                      <a:pt x="153" y="0"/>
                      <a:pt x="154" y="0"/>
                    </a:cubicBezTo>
                    <a:cubicBezTo>
                      <a:pt x="156" y="1"/>
                      <a:pt x="157" y="2"/>
                      <a:pt x="157" y="3"/>
                    </a:cubicBezTo>
                    <a:cubicBezTo>
                      <a:pt x="157" y="135"/>
                      <a:pt x="157" y="135"/>
                      <a:pt x="157" y="135"/>
                    </a:cubicBezTo>
                    <a:cubicBezTo>
                      <a:pt x="157" y="137"/>
                      <a:pt x="156" y="138"/>
                      <a:pt x="154" y="138"/>
                    </a:cubicBezTo>
                    <a:cubicBezTo>
                      <a:pt x="8" y="182"/>
                      <a:pt x="8" y="182"/>
                      <a:pt x="8" y="182"/>
                    </a:cubicBezTo>
                    <a:cubicBezTo>
                      <a:pt x="7" y="182"/>
                      <a:pt x="6" y="182"/>
                      <a:pt x="5"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83" name="Freeform 171"/>
              <p:cNvSpPr>
                <a:spLocks/>
              </p:cNvSpPr>
              <p:nvPr/>
            </p:nvSpPr>
            <p:spPr bwMode="auto">
              <a:xfrm>
                <a:off x="4754563" y="3349625"/>
                <a:ext cx="228600" cy="274638"/>
              </a:xfrm>
              <a:custGeom>
                <a:avLst/>
                <a:gdLst>
                  <a:gd name="T0" fmla="*/ 144 w 144"/>
                  <a:gd name="T1" fmla="*/ 0 h 173"/>
                  <a:gd name="T2" fmla="*/ 144 w 144"/>
                  <a:gd name="T3" fmla="*/ 130 h 173"/>
                  <a:gd name="T4" fmla="*/ 0 w 144"/>
                  <a:gd name="T5" fmla="*/ 173 h 173"/>
                  <a:gd name="T6" fmla="*/ 0 w 144"/>
                  <a:gd name="T7" fmla="*/ 43 h 173"/>
                  <a:gd name="T8" fmla="*/ 144 w 144"/>
                  <a:gd name="T9" fmla="*/ 0 h 173"/>
                </a:gdLst>
                <a:ahLst/>
                <a:cxnLst>
                  <a:cxn ang="0">
                    <a:pos x="T0" y="T1"/>
                  </a:cxn>
                  <a:cxn ang="0">
                    <a:pos x="T2" y="T3"/>
                  </a:cxn>
                  <a:cxn ang="0">
                    <a:pos x="T4" y="T5"/>
                  </a:cxn>
                  <a:cxn ang="0">
                    <a:pos x="T6" y="T7"/>
                  </a:cxn>
                  <a:cxn ang="0">
                    <a:pos x="T8" y="T9"/>
                  </a:cxn>
                </a:cxnLst>
                <a:rect l="0" t="0" r="r" b="b"/>
                <a:pathLst>
                  <a:path w="144" h="173">
                    <a:moveTo>
                      <a:pt x="144" y="0"/>
                    </a:moveTo>
                    <a:lnTo>
                      <a:pt x="144" y="130"/>
                    </a:lnTo>
                    <a:lnTo>
                      <a:pt x="0" y="173"/>
                    </a:lnTo>
                    <a:lnTo>
                      <a:pt x="0" y="43"/>
                    </a:lnTo>
                    <a:lnTo>
                      <a:pt x="144"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84" name="Freeform 172"/>
              <p:cNvSpPr>
                <a:spLocks/>
              </p:cNvSpPr>
              <p:nvPr/>
            </p:nvSpPr>
            <p:spPr bwMode="auto">
              <a:xfrm>
                <a:off x="6542088" y="3438525"/>
                <a:ext cx="123825" cy="303213"/>
              </a:xfrm>
              <a:custGeom>
                <a:avLst/>
                <a:gdLst>
                  <a:gd name="T0" fmla="*/ 74 w 79"/>
                  <a:gd name="T1" fmla="*/ 194 h 194"/>
                  <a:gd name="T2" fmla="*/ 69 w 79"/>
                  <a:gd name="T3" fmla="*/ 193 h 194"/>
                  <a:gd name="T4" fmla="*/ 1 w 79"/>
                  <a:gd name="T5" fmla="*/ 137 h 194"/>
                  <a:gd name="T6" fmla="*/ 0 w 79"/>
                  <a:gd name="T7" fmla="*/ 135 h 194"/>
                  <a:gd name="T8" fmla="*/ 0 w 79"/>
                  <a:gd name="T9" fmla="*/ 3 h 194"/>
                  <a:gd name="T10" fmla="*/ 4 w 79"/>
                  <a:gd name="T11" fmla="*/ 0 h 194"/>
                  <a:gd name="T12" fmla="*/ 6 w 79"/>
                  <a:gd name="T13" fmla="*/ 0 h 194"/>
                  <a:gd name="T14" fmla="*/ 10 w 79"/>
                  <a:gd name="T15" fmla="*/ 1 h 194"/>
                  <a:gd name="T16" fmla="*/ 78 w 79"/>
                  <a:gd name="T17" fmla="*/ 57 h 194"/>
                  <a:gd name="T18" fmla="*/ 79 w 79"/>
                  <a:gd name="T19" fmla="*/ 59 h 194"/>
                  <a:gd name="T20" fmla="*/ 79 w 79"/>
                  <a:gd name="T21" fmla="*/ 191 h 194"/>
                  <a:gd name="T22" fmla="*/ 75 w 79"/>
                  <a:gd name="T23" fmla="*/ 194 h 194"/>
                  <a:gd name="T24" fmla="*/ 74 w 79"/>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94">
                    <a:moveTo>
                      <a:pt x="74" y="194"/>
                    </a:moveTo>
                    <a:cubicBezTo>
                      <a:pt x="72" y="194"/>
                      <a:pt x="70" y="194"/>
                      <a:pt x="69" y="193"/>
                    </a:cubicBezTo>
                    <a:cubicBezTo>
                      <a:pt x="1" y="137"/>
                      <a:pt x="1" y="137"/>
                      <a:pt x="1" y="137"/>
                    </a:cubicBezTo>
                    <a:cubicBezTo>
                      <a:pt x="0" y="136"/>
                      <a:pt x="0" y="136"/>
                      <a:pt x="0" y="135"/>
                    </a:cubicBezTo>
                    <a:cubicBezTo>
                      <a:pt x="0" y="3"/>
                      <a:pt x="0" y="3"/>
                      <a:pt x="0" y="3"/>
                    </a:cubicBezTo>
                    <a:cubicBezTo>
                      <a:pt x="0" y="1"/>
                      <a:pt x="2" y="0"/>
                      <a:pt x="4" y="0"/>
                    </a:cubicBezTo>
                    <a:cubicBezTo>
                      <a:pt x="5" y="0"/>
                      <a:pt x="5" y="0"/>
                      <a:pt x="6" y="0"/>
                    </a:cubicBezTo>
                    <a:cubicBezTo>
                      <a:pt x="8" y="0"/>
                      <a:pt x="9" y="0"/>
                      <a:pt x="10" y="1"/>
                    </a:cubicBezTo>
                    <a:cubicBezTo>
                      <a:pt x="78" y="57"/>
                      <a:pt x="78" y="57"/>
                      <a:pt x="78" y="57"/>
                    </a:cubicBezTo>
                    <a:cubicBezTo>
                      <a:pt x="79" y="57"/>
                      <a:pt x="79" y="58"/>
                      <a:pt x="79" y="59"/>
                    </a:cubicBezTo>
                    <a:cubicBezTo>
                      <a:pt x="79" y="191"/>
                      <a:pt x="79" y="191"/>
                      <a:pt x="79" y="191"/>
                    </a:cubicBezTo>
                    <a:cubicBezTo>
                      <a:pt x="79" y="192"/>
                      <a:pt x="78" y="194"/>
                      <a:pt x="75" y="194"/>
                    </a:cubicBezTo>
                    <a:cubicBezTo>
                      <a:pt x="75" y="194"/>
                      <a:pt x="74" y="194"/>
                      <a:pt x="74"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85" name="Freeform 173"/>
              <p:cNvSpPr>
                <a:spLocks/>
              </p:cNvSpPr>
              <p:nvPr/>
            </p:nvSpPr>
            <p:spPr bwMode="auto">
              <a:xfrm>
                <a:off x="6551613" y="3438525"/>
                <a:ext cx="106363" cy="293688"/>
              </a:xfrm>
              <a:custGeom>
                <a:avLst/>
                <a:gdLst>
                  <a:gd name="T0" fmla="*/ 67 w 67"/>
                  <a:gd name="T1" fmla="*/ 54 h 185"/>
                  <a:gd name="T2" fmla="*/ 67 w 67"/>
                  <a:gd name="T3" fmla="*/ 185 h 185"/>
                  <a:gd name="T4" fmla="*/ 0 w 67"/>
                  <a:gd name="T5" fmla="*/ 130 h 185"/>
                  <a:gd name="T6" fmla="*/ 0 w 67"/>
                  <a:gd name="T7" fmla="*/ 0 h 185"/>
                  <a:gd name="T8" fmla="*/ 67 w 67"/>
                  <a:gd name="T9" fmla="*/ 54 h 185"/>
                </a:gdLst>
                <a:ahLst/>
                <a:cxnLst>
                  <a:cxn ang="0">
                    <a:pos x="T0" y="T1"/>
                  </a:cxn>
                  <a:cxn ang="0">
                    <a:pos x="T2" y="T3"/>
                  </a:cxn>
                  <a:cxn ang="0">
                    <a:pos x="T4" y="T5"/>
                  </a:cxn>
                  <a:cxn ang="0">
                    <a:pos x="T6" y="T7"/>
                  </a:cxn>
                  <a:cxn ang="0">
                    <a:pos x="T8" y="T9"/>
                  </a:cxn>
                </a:cxnLst>
                <a:rect l="0" t="0" r="r" b="b"/>
                <a:pathLst>
                  <a:path w="67" h="185">
                    <a:moveTo>
                      <a:pt x="67" y="54"/>
                    </a:moveTo>
                    <a:lnTo>
                      <a:pt x="67" y="185"/>
                    </a:lnTo>
                    <a:lnTo>
                      <a:pt x="0" y="130"/>
                    </a:lnTo>
                    <a:lnTo>
                      <a:pt x="0" y="0"/>
                    </a:lnTo>
                    <a:lnTo>
                      <a:pt x="67" y="54"/>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86" name="Freeform 174"/>
              <p:cNvSpPr>
                <a:spLocks/>
              </p:cNvSpPr>
              <p:nvPr/>
            </p:nvSpPr>
            <p:spPr bwMode="auto">
              <a:xfrm>
                <a:off x="5892801" y="3446462"/>
                <a:ext cx="87313" cy="306388"/>
              </a:xfrm>
              <a:custGeom>
                <a:avLst/>
                <a:gdLst>
                  <a:gd name="T0" fmla="*/ 5 w 56"/>
                  <a:gd name="T1" fmla="*/ 196 h 196"/>
                  <a:gd name="T2" fmla="*/ 4 w 56"/>
                  <a:gd name="T3" fmla="*/ 196 h 196"/>
                  <a:gd name="T4" fmla="*/ 0 w 56"/>
                  <a:gd name="T5" fmla="*/ 193 h 196"/>
                  <a:gd name="T6" fmla="*/ 0 w 56"/>
                  <a:gd name="T7" fmla="*/ 61 h 196"/>
                  <a:gd name="T8" fmla="*/ 0 w 56"/>
                  <a:gd name="T9" fmla="*/ 59 h 196"/>
                  <a:gd name="T10" fmla="*/ 45 w 56"/>
                  <a:gd name="T11" fmla="*/ 2 h 196"/>
                  <a:gd name="T12" fmla="*/ 51 w 56"/>
                  <a:gd name="T13" fmla="*/ 0 h 196"/>
                  <a:gd name="T14" fmla="*/ 52 w 56"/>
                  <a:gd name="T15" fmla="*/ 0 h 196"/>
                  <a:gd name="T16" fmla="*/ 56 w 56"/>
                  <a:gd name="T17" fmla="*/ 3 h 196"/>
                  <a:gd name="T18" fmla="*/ 56 w 56"/>
                  <a:gd name="T19" fmla="*/ 136 h 196"/>
                  <a:gd name="T20" fmla="*/ 56 w 56"/>
                  <a:gd name="T21" fmla="*/ 137 h 196"/>
                  <a:gd name="T22" fmla="*/ 11 w 56"/>
                  <a:gd name="T23" fmla="*/ 194 h 196"/>
                  <a:gd name="T24" fmla="*/ 5 w 56"/>
                  <a:gd name="T2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196">
                    <a:moveTo>
                      <a:pt x="5" y="196"/>
                    </a:moveTo>
                    <a:cubicBezTo>
                      <a:pt x="5" y="196"/>
                      <a:pt x="5" y="196"/>
                      <a:pt x="4" y="196"/>
                    </a:cubicBezTo>
                    <a:cubicBezTo>
                      <a:pt x="2" y="196"/>
                      <a:pt x="0" y="195"/>
                      <a:pt x="0" y="193"/>
                    </a:cubicBezTo>
                    <a:cubicBezTo>
                      <a:pt x="0" y="61"/>
                      <a:pt x="0" y="61"/>
                      <a:pt x="0" y="61"/>
                    </a:cubicBezTo>
                    <a:cubicBezTo>
                      <a:pt x="0" y="60"/>
                      <a:pt x="0" y="60"/>
                      <a:pt x="0" y="59"/>
                    </a:cubicBezTo>
                    <a:cubicBezTo>
                      <a:pt x="45" y="2"/>
                      <a:pt x="45" y="2"/>
                      <a:pt x="45" y="2"/>
                    </a:cubicBezTo>
                    <a:cubicBezTo>
                      <a:pt x="46" y="1"/>
                      <a:pt x="48" y="0"/>
                      <a:pt x="51" y="0"/>
                    </a:cubicBezTo>
                    <a:cubicBezTo>
                      <a:pt x="51" y="0"/>
                      <a:pt x="51" y="0"/>
                      <a:pt x="52" y="0"/>
                    </a:cubicBezTo>
                    <a:cubicBezTo>
                      <a:pt x="54" y="0"/>
                      <a:pt x="56" y="2"/>
                      <a:pt x="56" y="3"/>
                    </a:cubicBezTo>
                    <a:cubicBezTo>
                      <a:pt x="56" y="136"/>
                      <a:pt x="56" y="136"/>
                      <a:pt x="56" y="136"/>
                    </a:cubicBezTo>
                    <a:cubicBezTo>
                      <a:pt x="56" y="136"/>
                      <a:pt x="56" y="136"/>
                      <a:pt x="56" y="137"/>
                    </a:cubicBezTo>
                    <a:cubicBezTo>
                      <a:pt x="11" y="194"/>
                      <a:pt x="11" y="194"/>
                      <a:pt x="11" y="194"/>
                    </a:cubicBezTo>
                    <a:cubicBezTo>
                      <a:pt x="10" y="195"/>
                      <a:pt x="8" y="196"/>
                      <a:pt x="5"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87" name="Freeform 175"/>
              <p:cNvSpPr>
                <a:spLocks/>
              </p:cNvSpPr>
              <p:nvPr/>
            </p:nvSpPr>
            <p:spPr bwMode="auto">
              <a:xfrm>
                <a:off x="5900738" y="3446462"/>
                <a:ext cx="71438" cy="296863"/>
              </a:xfrm>
              <a:custGeom>
                <a:avLst/>
                <a:gdLst>
                  <a:gd name="T0" fmla="*/ 45 w 45"/>
                  <a:gd name="T1" fmla="*/ 0 h 187"/>
                  <a:gd name="T2" fmla="*/ 45 w 45"/>
                  <a:gd name="T3" fmla="*/ 131 h 187"/>
                  <a:gd name="T4" fmla="*/ 0 w 45"/>
                  <a:gd name="T5" fmla="*/ 187 h 187"/>
                  <a:gd name="T6" fmla="*/ 0 w 45"/>
                  <a:gd name="T7" fmla="*/ 57 h 187"/>
                  <a:gd name="T8" fmla="*/ 45 w 45"/>
                  <a:gd name="T9" fmla="*/ 0 h 187"/>
                </a:gdLst>
                <a:ahLst/>
                <a:cxnLst>
                  <a:cxn ang="0">
                    <a:pos x="T0" y="T1"/>
                  </a:cxn>
                  <a:cxn ang="0">
                    <a:pos x="T2" y="T3"/>
                  </a:cxn>
                  <a:cxn ang="0">
                    <a:pos x="T4" y="T5"/>
                  </a:cxn>
                  <a:cxn ang="0">
                    <a:pos x="T6" y="T7"/>
                  </a:cxn>
                  <a:cxn ang="0">
                    <a:pos x="T8" y="T9"/>
                  </a:cxn>
                </a:cxnLst>
                <a:rect l="0" t="0" r="r" b="b"/>
                <a:pathLst>
                  <a:path w="45" h="187">
                    <a:moveTo>
                      <a:pt x="45" y="0"/>
                    </a:moveTo>
                    <a:lnTo>
                      <a:pt x="45" y="131"/>
                    </a:lnTo>
                    <a:lnTo>
                      <a:pt x="0" y="187"/>
                    </a:lnTo>
                    <a:lnTo>
                      <a:pt x="0" y="57"/>
                    </a:lnTo>
                    <a:lnTo>
                      <a:pt x="45"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88" name="Freeform 176"/>
              <p:cNvSpPr>
                <a:spLocks/>
              </p:cNvSpPr>
              <p:nvPr/>
            </p:nvSpPr>
            <p:spPr bwMode="auto">
              <a:xfrm>
                <a:off x="8402638" y="2968625"/>
                <a:ext cx="117475" cy="344488"/>
              </a:xfrm>
              <a:custGeom>
                <a:avLst/>
                <a:gdLst>
                  <a:gd name="T0" fmla="*/ 6 w 75"/>
                  <a:gd name="T1" fmla="*/ 220 h 220"/>
                  <a:gd name="T2" fmla="*/ 5 w 75"/>
                  <a:gd name="T3" fmla="*/ 220 h 220"/>
                  <a:gd name="T4" fmla="*/ 0 w 75"/>
                  <a:gd name="T5" fmla="*/ 217 h 220"/>
                  <a:gd name="T6" fmla="*/ 0 w 75"/>
                  <a:gd name="T7" fmla="*/ 84 h 220"/>
                  <a:gd name="T8" fmla="*/ 1 w 75"/>
                  <a:gd name="T9" fmla="*/ 83 h 220"/>
                  <a:gd name="T10" fmla="*/ 64 w 75"/>
                  <a:gd name="T11" fmla="*/ 2 h 220"/>
                  <a:gd name="T12" fmla="*/ 69 w 75"/>
                  <a:gd name="T13" fmla="*/ 0 h 220"/>
                  <a:gd name="T14" fmla="*/ 71 w 75"/>
                  <a:gd name="T15" fmla="*/ 0 h 220"/>
                  <a:gd name="T16" fmla="*/ 75 w 75"/>
                  <a:gd name="T17" fmla="*/ 3 h 220"/>
                  <a:gd name="T18" fmla="*/ 75 w 75"/>
                  <a:gd name="T19" fmla="*/ 136 h 220"/>
                  <a:gd name="T20" fmla="*/ 75 w 75"/>
                  <a:gd name="T21" fmla="*/ 137 h 220"/>
                  <a:gd name="T22" fmla="*/ 11 w 75"/>
                  <a:gd name="T23" fmla="*/ 218 h 220"/>
                  <a:gd name="T24" fmla="*/ 6 w 75"/>
                  <a:gd name="T2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220">
                    <a:moveTo>
                      <a:pt x="6" y="220"/>
                    </a:moveTo>
                    <a:cubicBezTo>
                      <a:pt x="6" y="220"/>
                      <a:pt x="5" y="220"/>
                      <a:pt x="5" y="220"/>
                    </a:cubicBezTo>
                    <a:cubicBezTo>
                      <a:pt x="2" y="220"/>
                      <a:pt x="0" y="218"/>
                      <a:pt x="0" y="217"/>
                    </a:cubicBezTo>
                    <a:cubicBezTo>
                      <a:pt x="0" y="84"/>
                      <a:pt x="0" y="84"/>
                      <a:pt x="0" y="84"/>
                    </a:cubicBezTo>
                    <a:cubicBezTo>
                      <a:pt x="0" y="84"/>
                      <a:pt x="1" y="83"/>
                      <a:pt x="1" y="83"/>
                    </a:cubicBezTo>
                    <a:cubicBezTo>
                      <a:pt x="64" y="2"/>
                      <a:pt x="64" y="2"/>
                      <a:pt x="64" y="2"/>
                    </a:cubicBezTo>
                    <a:cubicBezTo>
                      <a:pt x="65" y="1"/>
                      <a:pt x="67" y="0"/>
                      <a:pt x="69" y="0"/>
                    </a:cubicBezTo>
                    <a:cubicBezTo>
                      <a:pt x="70" y="0"/>
                      <a:pt x="70" y="0"/>
                      <a:pt x="71" y="0"/>
                    </a:cubicBezTo>
                    <a:cubicBezTo>
                      <a:pt x="73" y="1"/>
                      <a:pt x="75" y="2"/>
                      <a:pt x="75" y="3"/>
                    </a:cubicBezTo>
                    <a:cubicBezTo>
                      <a:pt x="75" y="136"/>
                      <a:pt x="75" y="136"/>
                      <a:pt x="75" y="136"/>
                    </a:cubicBezTo>
                    <a:cubicBezTo>
                      <a:pt x="75" y="136"/>
                      <a:pt x="75" y="137"/>
                      <a:pt x="75" y="137"/>
                    </a:cubicBezTo>
                    <a:cubicBezTo>
                      <a:pt x="11" y="218"/>
                      <a:pt x="11" y="218"/>
                      <a:pt x="11" y="218"/>
                    </a:cubicBezTo>
                    <a:cubicBezTo>
                      <a:pt x="10" y="219"/>
                      <a:pt x="8" y="220"/>
                      <a:pt x="6" y="220"/>
                    </a:cubicBezTo>
                    <a:close/>
                  </a:path>
                </a:pathLst>
              </a:custGeom>
              <a:solidFill>
                <a:schemeClr val="accent3"/>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89" name="Freeform 178"/>
              <p:cNvSpPr>
                <a:spLocks/>
              </p:cNvSpPr>
              <p:nvPr/>
            </p:nvSpPr>
            <p:spPr bwMode="auto">
              <a:xfrm>
                <a:off x="3825876" y="3036887"/>
                <a:ext cx="166688" cy="339725"/>
              </a:xfrm>
              <a:custGeom>
                <a:avLst/>
                <a:gdLst>
                  <a:gd name="T0" fmla="*/ 101 w 107"/>
                  <a:gd name="T1" fmla="*/ 217 h 217"/>
                  <a:gd name="T2" fmla="*/ 96 w 107"/>
                  <a:gd name="T3" fmla="*/ 216 h 217"/>
                  <a:gd name="T4" fmla="*/ 1 w 107"/>
                  <a:gd name="T5" fmla="*/ 137 h 217"/>
                  <a:gd name="T6" fmla="*/ 0 w 107"/>
                  <a:gd name="T7" fmla="*/ 136 h 217"/>
                  <a:gd name="T8" fmla="*/ 0 w 107"/>
                  <a:gd name="T9" fmla="*/ 3 h 217"/>
                  <a:gd name="T10" fmla="*/ 4 w 107"/>
                  <a:gd name="T11" fmla="*/ 0 h 217"/>
                  <a:gd name="T12" fmla="*/ 6 w 107"/>
                  <a:gd name="T13" fmla="*/ 0 h 217"/>
                  <a:gd name="T14" fmla="*/ 11 w 107"/>
                  <a:gd name="T15" fmla="*/ 1 h 217"/>
                  <a:gd name="T16" fmla="*/ 106 w 107"/>
                  <a:gd name="T17" fmla="*/ 80 h 217"/>
                  <a:gd name="T18" fmla="*/ 107 w 107"/>
                  <a:gd name="T19" fmla="*/ 82 h 217"/>
                  <a:gd name="T20" fmla="*/ 107 w 107"/>
                  <a:gd name="T21" fmla="*/ 214 h 217"/>
                  <a:gd name="T22" fmla="*/ 103 w 107"/>
                  <a:gd name="T23" fmla="*/ 217 h 217"/>
                  <a:gd name="T24" fmla="*/ 101 w 107"/>
                  <a:gd name="T25"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217">
                    <a:moveTo>
                      <a:pt x="101" y="217"/>
                    </a:moveTo>
                    <a:cubicBezTo>
                      <a:pt x="99" y="217"/>
                      <a:pt x="98" y="217"/>
                      <a:pt x="96" y="216"/>
                    </a:cubicBezTo>
                    <a:cubicBezTo>
                      <a:pt x="1" y="137"/>
                      <a:pt x="1" y="137"/>
                      <a:pt x="1" y="137"/>
                    </a:cubicBezTo>
                    <a:cubicBezTo>
                      <a:pt x="0" y="137"/>
                      <a:pt x="0" y="136"/>
                      <a:pt x="0" y="136"/>
                    </a:cubicBezTo>
                    <a:cubicBezTo>
                      <a:pt x="0" y="3"/>
                      <a:pt x="0" y="3"/>
                      <a:pt x="0" y="3"/>
                    </a:cubicBezTo>
                    <a:cubicBezTo>
                      <a:pt x="0" y="2"/>
                      <a:pt x="2" y="0"/>
                      <a:pt x="4" y="0"/>
                    </a:cubicBezTo>
                    <a:cubicBezTo>
                      <a:pt x="5" y="0"/>
                      <a:pt x="5" y="0"/>
                      <a:pt x="6" y="0"/>
                    </a:cubicBezTo>
                    <a:cubicBezTo>
                      <a:pt x="8" y="0"/>
                      <a:pt x="9" y="0"/>
                      <a:pt x="11" y="1"/>
                    </a:cubicBezTo>
                    <a:cubicBezTo>
                      <a:pt x="106" y="80"/>
                      <a:pt x="106" y="80"/>
                      <a:pt x="106" y="80"/>
                    </a:cubicBezTo>
                    <a:cubicBezTo>
                      <a:pt x="107" y="80"/>
                      <a:pt x="107" y="81"/>
                      <a:pt x="107" y="82"/>
                    </a:cubicBezTo>
                    <a:cubicBezTo>
                      <a:pt x="107" y="214"/>
                      <a:pt x="107" y="214"/>
                      <a:pt x="107" y="214"/>
                    </a:cubicBezTo>
                    <a:cubicBezTo>
                      <a:pt x="107" y="215"/>
                      <a:pt x="105" y="217"/>
                      <a:pt x="103" y="217"/>
                    </a:cubicBezTo>
                    <a:cubicBezTo>
                      <a:pt x="102" y="217"/>
                      <a:pt x="102" y="217"/>
                      <a:pt x="101" y="217"/>
                    </a:cubicBezTo>
                    <a:close/>
                  </a:path>
                </a:pathLst>
              </a:custGeom>
              <a:solidFill>
                <a:schemeClr val="accent3"/>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90" name="Freeform 180"/>
              <p:cNvSpPr>
                <a:spLocks/>
              </p:cNvSpPr>
              <p:nvPr/>
            </p:nvSpPr>
            <p:spPr bwMode="auto">
              <a:xfrm>
                <a:off x="7739063" y="3276600"/>
                <a:ext cx="339725" cy="314325"/>
              </a:xfrm>
              <a:custGeom>
                <a:avLst/>
                <a:gdLst>
                  <a:gd name="T0" fmla="*/ 6 w 217"/>
                  <a:gd name="T1" fmla="*/ 200 h 200"/>
                  <a:gd name="T2" fmla="*/ 3 w 217"/>
                  <a:gd name="T3" fmla="*/ 200 h 200"/>
                  <a:gd name="T4" fmla="*/ 0 w 217"/>
                  <a:gd name="T5" fmla="*/ 197 h 200"/>
                  <a:gd name="T6" fmla="*/ 0 w 217"/>
                  <a:gd name="T7" fmla="*/ 65 h 200"/>
                  <a:gd name="T8" fmla="*/ 3 w 217"/>
                  <a:gd name="T9" fmla="*/ 62 h 200"/>
                  <a:gd name="T10" fmla="*/ 208 w 217"/>
                  <a:gd name="T11" fmla="*/ 1 h 200"/>
                  <a:gd name="T12" fmla="*/ 211 w 217"/>
                  <a:gd name="T13" fmla="*/ 0 h 200"/>
                  <a:gd name="T14" fmla="*/ 214 w 217"/>
                  <a:gd name="T15" fmla="*/ 1 h 200"/>
                  <a:gd name="T16" fmla="*/ 217 w 217"/>
                  <a:gd name="T17" fmla="*/ 3 h 200"/>
                  <a:gd name="T18" fmla="*/ 217 w 217"/>
                  <a:gd name="T19" fmla="*/ 136 h 200"/>
                  <a:gd name="T20" fmla="*/ 214 w 217"/>
                  <a:gd name="T21" fmla="*/ 138 h 200"/>
                  <a:gd name="T22" fmla="*/ 9 w 217"/>
                  <a:gd name="T23" fmla="*/ 200 h 200"/>
                  <a:gd name="T24" fmla="*/ 6 w 217"/>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00">
                    <a:moveTo>
                      <a:pt x="6" y="200"/>
                    </a:moveTo>
                    <a:cubicBezTo>
                      <a:pt x="5" y="200"/>
                      <a:pt x="4" y="200"/>
                      <a:pt x="3" y="200"/>
                    </a:cubicBezTo>
                    <a:cubicBezTo>
                      <a:pt x="1" y="199"/>
                      <a:pt x="0" y="198"/>
                      <a:pt x="0" y="197"/>
                    </a:cubicBezTo>
                    <a:cubicBezTo>
                      <a:pt x="0" y="65"/>
                      <a:pt x="0" y="65"/>
                      <a:pt x="0" y="65"/>
                    </a:cubicBezTo>
                    <a:cubicBezTo>
                      <a:pt x="0" y="64"/>
                      <a:pt x="1" y="63"/>
                      <a:pt x="3" y="62"/>
                    </a:cubicBezTo>
                    <a:cubicBezTo>
                      <a:pt x="208" y="1"/>
                      <a:pt x="208" y="1"/>
                      <a:pt x="208" y="1"/>
                    </a:cubicBezTo>
                    <a:cubicBezTo>
                      <a:pt x="209" y="0"/>
                      <a:pt x="210" y="0"/>
                      <a:pt x="211" y="0"/>
                    </a:cubicBezTo>
                    <a:cubicBezTo>
                      <a:pt x="212" y="0"/>
                      <a:pt x="213" y="0"/>
                      <a:pt x="214" y="1"/>
                    </a:cubicBezTo>
                    <a:cubicBezTo>
                      <a:pt x="216" y="1"/>
                      <a:pt x="217" y="2"/>
                      <a:pt x="217" y="3"/>
                    </a:cubicBezTo>
                    <a:cubicBezTo>
                      <a:pt x="217" y="136"/>
                      <a:pt x="217" y="136"/>
                      <a:pt x="217" y="136"/>
                    </a:cubicBezTo>
                    <a:cubicBezTo>
                      <a:pt x="217" y="137"/>
                      <a:pt x="216" y="138"/>
                      <a:pt x="214" y="138"/>
                    </a:cubicBezTo>
                    <a:cubicBezTo>
                      <a:pt x="9" y="200"/>
                      <a:pt x="9" y="200"/>
                      <a:pt x="9" y="200"/>
                    </a:cubicBezTo>
                    <a:cubicBezTo>
                      <a:pt x="8" y="200"/>
                      <a:pt x="7" y="200"/>
                      <a:pt x="6"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91" name="Freeform 181"/>
              <p:cNvSpPr>
                <a:spLocks/>
              </p:cNvSpPr>
              <p:nvPr/>
            </p:nvSpPr>
            <p:spPr bwMode="auto">
              <a:xfrm>
                <a:off x="7748588" y="3276600"/>
                <a:ext cx="320675" cy="304800"/>
              </a:xfrm>
              <a:custGeom>
                <a:avLst/>
                <a:gdLst>
                  <a:gd name="T0" fmla="*/ 202 w 202"/>
                  <a:gd name="T1" fmla="*/ 0 h 192"/>
                  <a:gd name="T2" fmla="*/ 202 w 202"/>
                  <a:gd name="T3" fmla="*/ 132 h 192"/>
                  <a:gd name="T4" fmla="*/ 0 w 202"/>
                  <a:gd name="T5" fmla="*/ 192 h 192"/>
                  <a:gd name="T6" fmla="*/ 0 w 202"/>
                  <a:gd name="T7" fmla="*/ 61 h 192"/>
                  <a:gd name="T8" fmla="*/ 202 w 202"/>
                  <a:gd name="T9" fmla="*/ 0 h 192"/>
                </a:gdLst>
                <a:ahLst/>
                <a:cxnLst>
                  <a:cxn ang="0">
                    <a:pos x="T0" y="T1"/>
                  </a:cxn>
                  <a:cxn ang="0">
                    <a:pos x="T2" y="T3"/>
                  </a:cxn>
                  <a:cxn ang="0">
                    <a:pos x="T4" y="T5"/>
                  </a:cxn>
                  <a:cxn ang="0">
                    <a:pos x="T6" y="T7"/>
                  </a:cxn>
                  <a:cxn ang="0">
                    <a:pos x="T8" y="T9"/>
                  </a:cxn>
                </a:cxnLst>
                <a:rect l="0" t="0" r="r" b="b"/>
                <a:pathLst>
                  <a:path w="202" h="192">
                    <a:moveTo>
                      <a:pt x="202" y="0"/>
                    </a:moveTo>
                    <a:lnTo>
                      <a:pt x="202" y="132"/>
                    </a:lnTo>
                    <a:lnTo>
                      <a:pt x="0" y="192"/>
                    </a:lnTo>
                    <a:lnTo>
                      <a:pt x="0" y="61"/>
                    </a:lnTo>
                    <a:lnTo>
                      <a:pt x="202" y="0"/>
                    </a:lnTo>
                    <a:close/>
                  </a:path>
                </a:pathLst>
              </a:custGeom>
              <a:solidFill>
                <a:schemeClr val="accent3"/>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92" name="Freeform 182"/>
              <p:cNvSpPr>
                <a:spLocks/>
              </p:cNvSpPr>
              <p:nvPr/>
            </p:nvSpPr>
            <p:spPr bwMode="auto">
              <a:xfrm>
                <a:off x="4387851" y="3330575"/>
                <a:ext cx="376238" cy="303213"/>
              </a:xfrm>
              <a:custGeom>
                <a:avLst/>
                <a:gdLst>
                  <a:gd name="T0" fmla="*/ 234 w 240"/>
                  <a:gd name="T1" fmla="*/ 194 h 194"/>
                  <a:gd name="T2" fmla="*/ 232 w 240"/>
                  <a:gd name="T3" fmla="*/ 194 h 194"/>
                  <a:gd name="T4" fmla="*/ 3 w 240"/>
                  <a:gd name="T5" fmla="*/ 139 h 194"/>
                  <a:gd name="T6" fmla="*/ 0 w 240"/>
                  <a:gd name="T7" fmla="*/ 136 h 194"/>
                  <a:gd name="T8" fmla="*/ 0 w 240"/>
                  <a:gd name="T9" fmla="*/ 4 h 194"/>
                  <a:gd name="T10" fmla="*/ 2 w 240"/>
                  <a:gd name="T11" fmla="*/ 1 h 194"/>
                  <a:gd name="T12" fmla="*/ 5 w 240"/>
                  <a:gd name="T13" fmla="*/ 0 h 194"/>
                  <a:gd name="T14" fmla="*/ 8 w 240"/>
                  <a:gd name="T15" fmla="*/ 1 h 194"/>
                  <a:gd name="T16" fmla="*/ 237 w 240"/>
                  <a:gd name="T17" fmla="*/ 56 h 194"/>
                  <a:gd name="T18" fmla="*/ 240 w 240"/>
                  <a:gd name="T19" fmla="*/ 59 h 194"/>
                  <a:gd name="T20" fmla="*/ 240 w 240"/>
                  <a:gd name="T21" fmla="*/ 191 h 194"/>
                  <a:gd name="T22" fmla="*/ 237 w 240"/>
                  <a:gd name="T23" fmla="*/ 194 h 194"/>
                  <a:gd name="T24" fmla="*/ 234 w 240"/>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194">
                    <a:moveTo>
                      <a:pt x="234" y="194"/>
                    </a:moveTo>
                    <a:cubicBezTo>
                      <a:pt x="233" y="194"/>
                      <a:pt x="233" y="194"/>
                      <a:pt x="232" y="194"/>
                    </a:cubicBezTo>
                    <a:cubicBezTo>
                      <a:pt x="3" y="139"/>
                      <a:pt x="3" y="139"/>
                      <a:pt x="3" y="139"/>
                    </a:cubicBezTo>
                    <a:cubicBezTo>
                      <a:pt x="1" y="138"/>
                      <a:pt x="0" y="137"/>
                      <a:pt x="0" y="136"/>
                    </a:cubicBezTo>
                    <a:cubicBezTo>
                      <a:pt x="0" y="4"/>
                      <a:pt x="0" y="4"/>
                      <a:pt x="0" y="4"/>
                    </a:cubicBezTo>
                    <a:cubicBezTo>
                      <a:pt x="0" y="2"/>
                      <a:pt x="1" y="2"/>
                      <a:pt x="2" y="1"/>
                    </a:cubicBezTo>
                    <a:cubicBezTo>
                      <a:pt x="3" y="1"/>
                      <a:pt x="4" y="0"/>
                      <a:pt x="5" y="0"/>
                    </a:cubicBezTo>
                    <a:cubicBezTo>
                      <a:pt x="6" y="0"/>
                      <a:pt x="7" y="1"/>
                      <a:pt x="8" y="1"/>
                    </a:cubicBezTo>
                    <a:cubicBezTo>
                      <a:pt x="237" y="56"/>
                      <a:pt x="237" y="56"/>
                      <a:pt x="237" y="56"/>
                    </a:cubicBezTo>
                    <a:cubicBezTo>
                      <a:pt x="239" y="56"/>
                      <a:pt x="240" y="58"/>
                      <a:pt x="240" y="59"/>
                    </a:cubicBezTo>
                    <a:cubicBezTo>
                      <a:pt x="240" y="191"/>
                      <a:pt x="240" y="191"/>
                      <a:pt x="240" y="191"/>
                    </a:cubicBezTo>
                    <a:cubicBezTo>
                      <a:pt x="240" y="192"/>
                      <a:pt x="239" y="193"/>
                      <a:pt x="237" y="194"/>
                    </a:cubicBezTo>
                    <a:cubicBezTo>
                      <a:pt x="236" y="194"/>
                      <a:pt x="235" y="194"/>
                      <a:pt x="234" y="194"/>
                    </a:cubicBezTo>
                    <a:close/>
                  </a:path>
                </a:pathLst>
              </a:custGeom>
              <a:solidFill>
                <a:schemeClr val="accent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93" name="Freeform 183"/>
              <p:cNvSpPr>
                <a:spLocks/>
              </p:cNvSpPr>
              <p:nvPr/>
            </p:nvSpPr>
            <p:spPr bwMode="auto">
              <a:xfrm>
                <a:off x="4395788" y="3330575"/>
                <a:ext cx="358775" cy="293688"/>
              </a:xfrm>
              <a:custGeom>
                <a:avLst/>
                <a:gdLst>
                  <a:gd name="T0" fmla="*/ 226 w 226"/>
                  <a:gd name="T1" fmla="*/ 55 h 185"/>
                  <a:gd name="T2" fmla="*/ 226 w 226"/>
                  <a:gd name="T3" fmla="*/ 185 h 185"/>
                  <a:gd name="T4" fmla="*/ 0 w 226"/>
                  <a:gd name="T5" fmla="*/ 131 h 185"/>
                  <a:gd name="T6" fmla="*/ 0 w 226"/>
                  <a:gd name="T7" fmla="*/ 0 h 185"/>
                  <a:gd name="T8" fmla="*/ 226 w 226"/>
                  <a:gd name="T9" fmla="*/ 55 h 185"/>
                </a:gdLst>
                <a:ahLst/>
                <a:cxnLst>
                  <a:cxn ang="0">
                    <a:pos x="T0" y="T1"/>
                  </a:cxn>
                  <a:cxn ang="0">
                    <a:pos x="T2" y="T3"/>
                  </a:cxn>
                  <a:cxn ang="0">
                    <a:pos x="T4" y="T5"/>
                  </a:cxn>
                  <a:cxn ang="0">
                    <a:pos x="T6" y="T7"/>
                  </a:cxn>
                  <a:cxn ang="0">
                    <a:pos x="T8" y="T9"/>
                  </a:cxn>
                </a:cxnLst>
                <a:rect l="0" t="0" r="r" b="b"/>
                <a:pathLst>
                  <a:path w="226" h="185">
                    <a:moveTo>
                      <a:pt x="226" y="55"/>
                    </a:moveTo>
                    <a:lnTo>
                      <a:pt x="226" y="185"/>
                    </a:lnTo>
                    <a:lnTo>
                      <a:pt x="0" y="131"/>
                    </a:lnTo>
                    <a:lnTo>
                      <a:pt x="0" y="0"/>
                    </a:lnTo>
                    <a:lnTo>
                      <a:pt x="226" y="55"/>
                    </a:lnTo>
                    <a:close/>
                  </a:path>
                </a:pathLst>
              </a:custGeom>
              <a:solidFill>
                <a:schemeClr val="accent3"/>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94" name="Freeform 184"/>
              <p:cNvSpPr>
                <a:spLocks/>
              </p:cNvSpPr>
              <p:nvPr/>
            </p:nvSpPr>
            <p:spPr bwMode="auto">
              <a:xfrm>
                <a:off x="6648451" y="3486150"/>
                <a:ext cx="474663" cy="255588"/>
              </a:xfrm>
              <a:custGeom>
                <a:avLst/>
                <a:gdLst>
                  <a:gd name="T0" fmla="*/ 6 w 303"/>
                  <a:gd name="T1" fmla="*/ 164 h 164"/>
                  <a:gd name="T2" fmla="*/ 2 w 303"/>
                  <a:gd name="T3" fmla="*/ 163 h 164"/>
                  <a:gd name="T4" fmla="*/ 0 w 303"/>
                  <a:gd name="T5" fmla="*/ 161 h 164"/>
                  <a:gd name="T6" fmla="*/ 0 w 303"/>
                  <a:gd name="T7" fmla="*/ 29 h 164"/>
                  <a:gd name="T8" fmla="*/ 5 w 303"/>
                  <a:gd name="T9" fmla="*/ 26 h 164"/>
                  <a:gd name="T10" fmla="*/ 297 w 303"/>
                  <a:gd name="T11" fmla="*/ 0 h 164"/>
                  <a:gd name="T12" fmla="*/ 298 w 303"/>
                  <a:gd name="T13" fmla="*/ 0 h 164"/>
                  <a:gd name="T14" fmla="*/ 301 w 303"/>
                  <a:gd name="T15" fmla="*/ 1 h 164"/>
                  <a:gd name="T16" fmla="*/ 303 w 303"/>
                  <a:gd name="T17" fmla="*/ 3 h 164"/>
                  <a:gd name="T18" fmla="*/ 303 w 303"/>
                  <a:gd name="T19" fmla="*/ 135 h 164"/>
                  <a:gd name="T20" fmla="*/ 299 w 303"/>
                  <a:gd name="T21" fmla="*/ 138 h 164"/>
                  <a:gd name="T22" fmla="*/ 7 w 303"/>
                  <a:gd name="T23" fmla="*/ 164 h 164"/>
                  <a:gd name="T24" fmla="*/ 6 w 303"/>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164">
                    <a:moveTo>
                      <a:pt x="6" y="164"/>
                    </a:moveTo>
                    <a:cubicBezTo>
                      <a:pt x="4" y="164"/>
                      <a:pt x="3" y="164"/>
                      <a:pt x="2" y="163"/>
                    </a:cubicBezTo>
                    <a:cubicBezTo>
                      <a:pt x="1" y="163"/>
                      <a:pt x="0" y="162"/>
                      <a:pt x="0" y="161"/>
                    </a:cubicBezTo>
                    <a:cubicBezTo>
                      <a:pt x="0" y="29"/>
                      <a:pt x="0" y="29"/>
                      <a:pt x="0" y="29"/>
                    </a:cubicBezTo>
                    <a:cubicBezTo>
                      <a:pt x="0" y="27"/>
                      <a:pt x="2" y="26"/>
                      <a:pt x="5" y="26"/>
                    </a:cubicBezTo>
                    <a:cubicBezTo>
                      <a:pt x="297" y="0"/>
                      <a:pt x="297" y="0"/>
                      <a:pt x="297" y="0"/>
                    </a:cubicBezTo>
                    <a:cubicBezTo>
                      <a:pt x="298" y="0"/>
                      <a:pt x="298" y="0"/>
                      <a:pt x="298" y="0"/>
                    </a:cubicBezTo>
                    <a:cubicBezTo>
                      <a:pt x="299" y="0"/>
                      <a:pt x="300" y="0"/>
                      <a:pt x="301" y="1"/>
                    </a:cubicBezTo>
                    <a:cubicBezTo>
                      <a:pt x="303" y="1"/>
                      <a:pt x="303" y="2"/>
                      <a:pt x="303" y="3"/>
                    </a:cubicBezTo>
                    <a:cubicBezTo>
                      <a:pt x="303" y="135"/>
                      <a:pt x="303" y="135"/>
                      <a:pt x="303" y="135"/>
                    </a:cubicBezTo>
                    <a:cubicBezTo>
                      <a:pt x="303" y="137"/>
                      <a:pt x="301" y="138"/>
                      <a:pt x="299" y="138"/>
                    </a:cubicBezTo>
                    <a:cubicBezTo>
                      <a:pt x="7" y="164"/>
                      <a:pt x="7" y="164"/>
                      <a:pt x="7" y="164"/>
                    </a:cubicBezTo>
                    <a:lnTo>
                      <a:pt x="6" y="1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95" name="Freeform 185"/>
              <p:cNvSpPr>
                <a:spLocks/>
              </p:cNvSpPr>
              <p:nvPr/>
            </p:nvSpPr>
            <p:spPr bwMode="auto">
              <a:xfrm>
                <a:off x="6657976" y="3486150"/>
                <a:ext cx="457200" cy="246063"/>
              </a:xfrm>
              <a:custGeom>
                <a:avLst/>
                <a:gdLst>
                  <a:gd name="T0" fmla="*/ 288 w 288"/>
                  <a:gd name="T1" fmla="*/ 0 h 155"/>
                  <a:gd name="T2" fmla="*/ 288 w 288"/>
                  <a:gd name="T3" fmla="*/ 130 h 155"/>
                  <a:gd name="T4" fmla="*/ 0 w 288"/>
                  <a:gd name="T5" fmla="*/ 155 h 155"/>
                  <a:gd name="T6" fmla="*/ 0 w 288"/>
                  <a:gd name="T7" fmla="*/ 24 h 155"/>
                  <a:gd name="T8" fmla="*/ 288 w 288"/>
                  <a:gd name="T9" fmla="*/ 0 h 155"/>
                </a:gdLst>
                <a:ahLst/>
                <a:cxnLst>
                  <a:cxn ang="0">
                    <a:pos x="T0" y="T1"/>
                  </a:cxn>
                  <a:cxn ang="0">
                    <a:pos x="T2" y="T3"/>
                  </a:cxn>
                  <a:cxn ang="0">
                    <a:pos x="T4" y="T5"/>
                  </a:cxn>
                  <a:cxn ang="0">
                    <a:pos x="T6" y="T7"/>
                  </a:cxn>
                  <a:cxn ang="0">
                    <a:pos x="T8" y="T9"/>
                  </a:cxn>
                </a:cxnLst>
                <a:rect l="0" t="0" r="r" b="b"/>
                <a:pathLst>
                  <a:path w="288" h="155">
                    <a:moveTo>
                      <a:pt x="288" y="0"/>
                    </a:moveTo>
                    <a:lnTo>
                      <a:pt x="288" y="130"/>
                    </a:lnTo>
                    <a:lnTo>
                      <a:pt x="0" y="155"/>
                    </a:lnTo>
                    <a:lnTo>
                      <a:pt x="0" y="24"/>
                    </a:lnTo>
                    <a:lnTo>
                      <a:pt x="288" y="0"/>
                    </a:lnTo>
                    <a:close/>
                  </a:path>
                </a:pathLst>
              </a:custGeom>
              <a:solidFill>
                <a:schemeClr val="accent3"/>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96" name="Freeform 186"/>
              <p:cNvSpPr>
                <a:spLocks/>
              </p:cNvSpPr>
              <p:nvPr/>
            </p:nvSpPr>
            <p:spPr bwMode="auto">
              <a:xfrm>
                <a:off x="5421313" y="3509962"/>
                <a:ext cx="488950" cy="242888"/>
              </a:xfrm>
              <a:custGeom>
                <a:avLst/>
                <a:gdLst>
                  <a:gd name="T0" fmla="*/ 306 w 312"/>
                  <a:gd name="T1" fmla="*/ 155 h 155"/>
                  <a:gd name="T2" fmla="*/ 5 w 312"/>
                  <a:gd name="T3" fmla="*/ 138 h 155"/>
                  <a:gd name="T4" fmla="*/ 0 w 312"/>
                  <a:gd name="T5" fmla="*/ 135 h 155"/>
                  <a:gd name="T6" fmla="*/ 0 w 312"/>
                  <a:gd name="T7" fmla="*/ 3 h 155"/>
                  <a:gd name="T8" fmla="*/ 2 w 312"/>
                  <a:gd name="T9" fmla="*/ 0 h 155"/>
                  <a:gd name="T10" fmla="*/ 6 w 312"/>
                  <a:gd name="T11" fmla="*/ 0 h 155"/>
                  <a:gd name="T12" fmla="*/ 6 w 312"/>
                  <a:gd name="T13" fmla="*/ 0 h 155"/>
                  <a:gd name="T14" fmla="*/ 307 w 312"/>
                  <a:gd name="T15" fmla="*/ 17 h 155"/>
                  <a:gd name="T16" fmla="*/ 312 w 312"/>
                  <a:gd name="T17" fmla="*/ 20 h 155"/>
                  <a:gd name="T18" fmla="*/ 312 w 312"/>
                  <a:gd name="T19" fmla="*/ 152 h 155"/>
                  <a:gd name="T20" fmla="*/ 310 w 312"/>
                  <a:gd name="T21" fmla="*/ 154 h 155"/>
                  <a:gd name="T22" fmla="*/ 306 w 312"/>
                  <a:gd name="T2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55">
                    <a:moveTo>
                      <a:pt x="306" y="155"/>
                    </a:moveTo>
                    <a:cubicBezTo>
                      <a:pt x="5" y="138"/>
                      <a:pt x="5" y="138"/>
                      <a:pt x="5" y="138"/>
                    </a:cubicBezTo>
                    <a:cubicBezTo>
                      <a:pt x="2" y="138"/>
                      <a:pt x="0" y="137"/>
                      <a:pt x="0" y="135"/>
                    </a:cubicBezTo>
                    <a:cubicBezTo>
                      <a:pt x="0" y="3"/>
                      <a:pt x="0" y="3"/>
                      <a:pt x="0" y="3"/>
                    </a:cubicBezTo>
                    <a:cubicBezTo>
                      <a:pt x="0" y="2"/>
                      <a:pt x="1" y="1"/>
                      <a:pt x="2" y="0"/>
                    </a:cubicBezTo>
                    <a:cubicBezTo>
                      <a:pt x="3" y="0"/>
                      <a:pt x="4" y="0"/>
                      <a:pt x="6" y="0"/>
                    </a:cubicBezTo>
                    <a:cubicBezTo>
                      <a:pt x="6" y="0"/>
                      <a:pt x="6" y="0"/>
                      <a:pt x="6" y="0"/>
                    </a:cubicBezTo>
                    <a:cubicBezTo>
                      <a:pt x="307" y="17"/>
                      <a:pt x="307" y="17"/>
                      <a:pt x="307" y="17"/>
                    </a:cubicBezTo>
                    <a:cubicBezTo>
                      <a:pt x="310" y="17"/>
                      <a:pt x="312" y="18"/>
                      <a:pt x="312" y="20"/>
                    </a:cubicBezTo>
                    <a:cubicBezTo>
                      <a:pt x="312" y="152"/>
                      <a:pt x="312" y="152"/>
                      <a:pt x="312" y="152"/>
                    </a:cubicBezTo>
                    <a:cubicBezTo>
                      <a:pt x="312" y="153"/>
                      <a:pt x="311" y="154"/>
                      <a:pt x="310" y="154"/>
                    </a:cubicBezTo>
                    <a:cubicBezTo>
                      <a:pt x="309" y="155"/>
                      <a:pt x="308" y="155"/>
                      <a:pt x="306"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97" name="Freeform 187"/>
              <p:cNvSpPr>
                <a:spLocks/>
              </p:cNvSpPr>
              <p:nvPr/>
            </p:nvSpPr>
            <p:spPr bwMode="auto">
              <a:xfrm>
                <a:off x="5430838" y="3509962"/>
                <a:ext cx="469900" cy="233363"/>
              </a:xfrm>
              <a:custGeom>
                <a:avLst/>
                <a:gdLst>
                  <a:gd name="T0" fmla="*/ 296 w 296"/>
                  <a:gd name="T1" fmla="*/ 17 h 147"/>
                  <a:gd name="T2" fmla="*/ 296 w 296"/>
                  <a:gd name="T3" fmla="*/ 147 h 147"/>
                  <a:gd name="T4" fmla="*/ 0 w 296"/>
                  <a:gd name="T5" fmla="*/ 131 h 147"/>
                  <a:gd name="T6" fmla="*/ 0 w 296"/>
                  <a:gd name="T7" fmla="*/ 0 h 147"/>
                  <a:gd name="T8" fmla="*/ 296 w 296"/>
                  <a:gd name="T9" fmla="*/ 17 h 147"/>
                </a:gdLst>
                <a:ahLst/>
                <a:cxnLst>
                  <a:cxn ang="0">
                    <a:pos x="T0" y="T1"/>
                  </a:cxn>
                  <a:cxn ang="0">
                    <a:pos x="T2" y="T3"/>
                  </a:cxn>
                  <a:cxn ang="0">
                    <a:pos x="T4" y="T5"/>
                  </a:cxn>
                  <a:cxn ang="0">
                    <a:pos x="T6" y="T7"/>
                  </a:cxn>
                  <a:cxn ang="0">
                    <a:pos x="T8" y="T9"/>
                  </a:cxn>
                </a:cxnLst>
                <a:rect l="0" t="0" r="r" b="b"/>
                <a:pathLst>
                  <a:path w="296" h="147">
                    <a:moveTo>
                      <a:pt x="296" y="17"/>
                    </a:moveTo>
                    <a:lnTo>
                      <a:pt x="296" y="147"/>
                    </a:lnTo>
                    <a:lnTo>
                      <a:pt x="0" y="131"/>
                    </a:lnTo>
                    <a:lnTo>
                      <a:pt x="0" y="0"/>
                    </a:lnTo>
                    <a:lnTo>
                      <a:pt x="296" y="17"/>
                    </a:lnTo>
                    <a:close/>
                  </a:path>
                </a:pathLst>
              </a:custGeom>
              <a:solidFill>
                <a:schemeClr val="accent3"/>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98" name="Freeform 188"/>
              <p:cNvSpPr>
                <a:spLocks/>
              </p:cNvSpPr>
              <p:nvPr/>
            </p:nvSpPr>
            <p:spPr bwMode="auto">
              <a:xfrm>
                <a:off x="4746626" y="2524125"/>
                <a:ext cx="2811463" cy="585788"/>
              </a:xfrm>
              <a:custGeom>
                <a:avLst/>
                <a:gdLst>
                  <a:gd name="T0" fmla="*/ 1443 w 1796"/>
                  <a:gd name="T1" fmla="*/ 49 h 374"/>
                  <a:gd name="T2" fmla="*/ 1392 w 1796"/>
                  <a:gd name="T3" fmla="*/ 40 h 374"/>
                  <a:gd name="T4" fmla="*/ 1330 w 1796"/>
                  <a:gd name="T5" fmla="*/ 29 h 374"/>
                  <a:gd name="T6" fmla="*/ 1253 w 1796"/>
                  <a:gd name="T7" fmla="*/ 19 h 374"/>
                  <a:gd name="T8" fmla="*/ 1177 w 1796"/>
                  <a:gd name="T9" fmla="*/ 12 h 374"/>
                  <a:gd name="T10" fmla="*/ 1107 w 1796"/>
                  <a:gd name="T11" fmla="*/ 6 h 374"/>
                  <a:gd name="T12" fmla="*/ 1031 w 1796"/>
                  <a:gd name="T13" fmla="*/ 2 h 374"/>
                  <a:gd name="T14" fmla="*/ 959 w 1796"/>
                  <a:gd name="T15" fmla="*/ 0 h 374"/>
                  <a:gd name="T16" fmla="*/ 878 w 1796"/>
                  <a:gd name="T17" fmla="*/ 0 h 374"/>
                  <a:gd name="T18" fmla="*/ 793 w 1796"/>
                  <a:gd name="T19" fmla="*/ 1 h 374"/>
                  <a:gd name="T20" fmla="*/ 723 w 1796"/>
                  <a:gd name="T21" fmla="*/ 4 h 374"/>
                  <a:gd name="T22" fmla="*/ 651 w 1796"/>
                  <a:gd name="T23" fmla="*/ 9 h 374"/>
                  <a:gd name="T24" fmla="*/ 562 w 1796"/>
                  <a:gd name="T25" fmla="*/ 17 h 374"/>
                  <a:gd name="T26" fmla="*/ 477 w 1796"/>
                  <a:gd name="T27" fmla="*/ 28 h 374"/>
                  <a:gd name="T28" fmla="*/ 429 w 1796"/>
                  <a:gd name="T29" fmla="*/ 35 h 374"/>
                  <a:gd name="T30" fmla="*/ 378 w 1796"/>
                  <a:gd name="T31" fmla="*/ 44 h 374"/>
                  <a:gd name="T32" fmla="*/ 332 w 1796"/>
                  <a:gd name="T33" fmla="*/ 54 h 374"/>
                  <a:gd name="T34" fmla="*/ 291 w 1796"/>
                  <a:gd name="T35" fmla="*/ 63 h 374"/>
                  <a:gd name="T36" fmla="*/ 229 w 1796"/>
                  <a:gd name="T37" fmla="*/ 80 h 374"/>
                  <a:gd name="T38" fmla="*/ 185 w 1796"/>
                  <a:gd name="T39" fmla="*/ 94 h 374"/>
                  <a:gd name="T40" fmla="*/ 142 w 1796"/>
                  <a:gd name="T41" fmla="*/ 111 h 374"/>
                  <a:gd name="T42" fmla="*/ 116 w 1796"/>
                  <a:gd name="T43" fmla="*/ 122 h 374"/>
                  <a:gd name="T44" fmla="*/ 92 w 1796"/>
                  <a:gd name="T45" fmla="*/ 135 h 374"/>
                  <a:gd name="T46" fmla="*/ 74 w 1796"/>
                  <a:gd name="T47" fmla="*/ 145 h 374"/>
                  <a:gd name="T48" fmla="*/ 55 w 1796"/>
                  <a:gd name="T49" fmla="*/ 158 h 374"/>
                  <a:gd name="T50" fmla="*/ 43 w 1796"/>
                  <a:gd name="T51" fmla="*/ 168 h 374"/>
                  <a:gd name="T52" fmla="*/ 31 w 1796"/>
                  <a:gd name="T53" fmla="*/ 178 h 374"/>
                  <a:gd name="T54" fmla="*/ 18 w 1796"/>
                  <a:gd name="T55" fmla="*/ 193 h 374"/>
                  <a:gd name="T56" fmla="*/ 11 w 1796"/>
                  <a:gd name="T57" fmla="*/ 203 h 374"/>
                  <a:gd name="T58" fmla="*/ 5 w 1796"/>
                  <a:gd name="T59" fmla="*/ 216 h 374"/>
                  <a:gd name="T60" fmla="*/ 2 w 1796"/>
                  <a:gd name="T61" fmla="*/ 226 h 374"/>
                  <a:gd name="T62" fmla="*/ 0 w 1796"/>
                  <a:gd name="T63" fmla="*/ 238 h 374"/>
                  <a:gd name="T64" fmla="*/ 1 w 1796"/>
                  <a:gd name="T65" fmla="*/ 364 h 374"/>
                  <a:gd name="T66" fmla="*/ 4 w 1796"/>
                  <a:gd name="T67" fmla="*/ 351 h 374"/>
                  <a:gd name="T68" fmla="*/ 10 w 1796"/>
                  <a:gd name="T69" fmla="*/ 338 h 374"/>
                  <a:gd name="T70" fmla="*/ 18 w 1796"/>
                  <a:gd name="T71" fmla="*/ 325 h 374"/>
                  <a:gd name="T72" fmla="*/ 31 w 1796"/>
                  <a:gd name="T73" fmla="*/ 310 h 374"/>
                  <a:gd name="T74" fmla="*/ 45 w 1796"/>
                  <a:gd name="T75" fmla="*/ 298 h 374"/>
                  <a:gd name="T76" fmla="*/ 63 w 1796"/>
                  <a:gd name="T77" fmla="*/ 285 h 374"/>
                  <a:gd name="T78" fmla="*/ 82 w 1796"/>
                  <a:gd name="T79" fmla="*/ 273 h 374"/>
                  <a:gd name="T80" fmla="*/ 106 w 1796"/>
                  <a:gd name="T81" fmla="*/ 260 h 374"/>
                  <a:gd name="T82" fmla="*/ 140 w 1796"/>
                  <a:gd name="T83" fmla="*/ 244 h 374"/>
                  <a:gd name="T84" fmla="*/ 173 w 1796"/>
                  <a:gd name="T85" fmla="*/ 231 h 374"/>
                  <a:gd name="T86" fmla="*/ 229 w 1796"/>
                  <a:gd name="T87" fmla="*/ 212 h 374"/>
                  <a:gd name="T88" fmla="*/ 291 w 1796"/>
                  <a:gd name="T89" fmla="*/ 196 h 374"/>
                  <a:gd name="T90" fmla="*/ 340 w 1796"/>
                  <a:gd name="T91" fmla="*/ 185 h 374"/>
                  <a:gd name="T92" fmla="*/ 389 w 1796"/>
                  <a:gd name="T93" fmla="*/ 175 h 374"/>
                  <a:gd name="T94" fmla="*/ 436 w 1796"/>
                  <a:gd name="T95" fmla="*/ 167 h 374"/>
                  <a:gd name="T96" fmla="*/ 517 w 1796"/>
                  <a:gd name="T97" fmla="*/ 155 h 374"/>
                  <a:gd name="T98" fmla="*/ 605 w 1796"/>
                  <a:gd name="T99" fmla="*/ 145 h 374"/>
                  <a:gd name="T100" fmla="*/ 694 w 1796"/>
                  <a:gd name="T101" fmla="*/ 139 h 374"/>
                  <a:gd name="T102" fmla="*/ 753 w 1796"/>
                  <a:gd name="T103" fmla="*/ 135 h 374"/>
                  <a:gd name="T104" fmla="*/ 878 w 1796"/>
                  <a:gd name="T105" fmla="*/ 132 h 374"/>
                  <a:gd name="T106" fmla="*/ 962 w 1796"/>
                  <a:gd name="T107" fmla="*/ 133 h 374"/>
                  <a:gd name="T108" fmla="*/ 1069 w 1796"/>
                  <a:gd name="T109" fmla="*/ 137 h 374"/>
                  <a:gd name="T110" fmla="*/ 1145 w 1796"/>
                  <a:gd name="T111" fmla="*/ 142 h 374"/>
                  <a:gd name="T112" fmla="*/ 1253 w 1796"/>
                  <a:gd name="T113" fmla="*/ 152 h 374"/>
                  <a:gd name="T114" fmla="*/ 1331 w 1796"/>
                  <a:gd name="T115" fmla="*/ 162 h 374"/>
                  <a:gd name="T116" fmla="*/ 1414 w 1796"/>
                  <a:gd name="T117" fmla="*/ 176 h 374"/>
                  <a:gd name="T118" fmla="*/ 1466 w 1796"/>
                  <a:gd name="T119" fmla="*/ 18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6" h="374">
                    <a:moveTo>
                      <a:pt x="1498" y="61"/>
                    </a:moveTo>
                    <a:cubicBezTo>
                      <a:pt x="1487" y="59"/>
                      <a:pt x="1476" y="56"/>
                      <a:pt x="1466" y="54"/>
                    </a:cubicBezTo>
                    <a:cubicBezTo>
                      <a:pt x="1465" y="54"/>
                      <a:pt x="1465" y="54"/>
                      <a:pt x="1464" y="54"/>
                    </a:cubicBezTo>
                    <a:cubicBezTo>
                      <a:pt x="1463" y="54"/>
                      <a:pt x="1463" y="54"/>
                      <a:pt x="1463" y="54"/>
                    </a:cubicBezTo>
                    <a:cubicBezTo>
                      <a:pt x="1457" y="52"/>
                      <a:pt x="1450" y="51"/>
                      <a:pt x="1443" y="49"/>
                    </a:cubicBezTo>
                    <a:cubicBezTo>
                      <a:pt x="1441" y="49"/>
                      <a:pt x="1439" y="48"/>
                      <a:pt x="1437" y="48"/>
                    </a:cubicBezTo>
                    <a:cubicBezTo>
                      <a:pt x="1432" y="47"/>
                      <a:pt x="1427" y="46"/>
                      <a:pt x="1421" y="45"/>
                    </a:cubicBezTo>
                    <a:cubicBezTo>
                      <a:pt x="1419" y="44"/>
                      <a:pt x="1416" y="44"/>
                      <a:pt x="1414" y="44"/>
                    </a:cubicBezTo>
                    <a:cubicBezTo>
                      <a:pt x="1409" y="43"/>
                      <a:pt x="1404" y="42"/>
                      <a:pt x="1399" y="41"/>
                    </a:cubicBezTo>
                    <a:cubicBezTo>
                      <a:pt x="1397" y="40"/>
                      <a:pt x="1394" y="40"/>
                      <a:pt x="1392" y="40"/>
                    </a:cubicBezTo>
                    <a:cubicBezTo>
                      <a:pt x="1385" y="38"/>
                      <a:pt x="1378" y="37"/>
                      <a:pt x="1371" y="36"/>
                    </a:cubicBezTo>
                    <a:cubicBezTo>
                      <a:pt x="1370" y="36"/>
                      <a:pt x="1370" y="36"/>
                      <a:pt x="1370" y="36"/>
                    </a:cubicBezTo>
                    <a:cubicBezTo>
                      <a:pt x="1370" y="36"/>
                      <a:pt x="1370" y="36"/>
                      <a:pt x="1370" y="36"/>
                    </a:cubicBezTo>
                    <a:cubicBezTo>
                      <a:pt x="1357" y="34"/>
                      <a:pt x="1344" y="32"/>
                      <a:pt x="1331" y="30"/>
                    </a:cubicBezTo>
                    <a:cubicBezTo>
                      <a:pt x="1330" y="29"/>
                      <a:pt x="1330" y="29"/>
                      <a:pt x="1330" y="29"/>
                    </a:cubicBezTo>
                    <a:cubicBezTo>
                      <a:pt x="1317" y="28"/>
                      <a:pt x="1304" y="26"/>
                      <a:pt x="1291" y="24"/>
                    </a:cubicBezTo>
                    <a:cubicBezTo>
                      <a:pt x="1290" y="24"/>
                      <a:pt x="1290" y="24"/>
                      <a:pt x="1290" y="24"/>
                    </a:cubicBezTo>
                    <a:cubicBezTo>
                      <a:pt x="1290" y="24"/>
                      <a:pt x="1289" y="24"/>
                      <a:pt x="1289" y="24"/>
                    </a:cubicBezTo>
                    <a:cubicBezTo>
                      <a:pt x="1278" y="22"/>
                      <a:pt x="1266" y="21"/>
                      <a:pt x="1255" y="20"/>
                    </a:cubicBezTo>
                    <a:cubicBezTo>
                      <a:pt x="1254" y="19"/>
                      <a:pt x="1253" y="19"/>
                      <a:pt x="1253" y="19"/>
                    </a:cubicBezTo>
                    <a:cubicBezTo>
                      <a:pt x="1241" y="18"/>
                      <a:pt x="1230" y="17"/>
                      <a:pt x="1218" y="16"/>
                    </a:cubicBezTo>
                    <a:cubicBezTo>
                      <a:pt x="1217" y="15"/>
                      <a:pt x="1216" y="15"/>
                      <a:pt x="1216" y="15"/>
                    </a:cubicBezTo>
                    <a:cubicBezTo>
                      <a:pt x="1215" y="15"/>
                      <a:pt x="1215" y="15"/>
                      <a:pt x="1214" y="15"/>
                    </a:cubicBezTo>
                    <a:cubicBezTo>
                      <a:pt x="1204" y="14"/>
                      <a:pt x="1193" y="13"/>
                      <a:pt x="1182" y="12"/>
                    </a:cubicBezTo>
                    <a:cubicBezTo>
                      <a:pt x="1181" y="12"/>
                      <a:pt x="1179" y="12"/>
                      <a:pt x="1177" y="12"/>
                    </a:cubicBezTo>
                    <a:cubicBezTo>
                      <a:pt x="1166" y="11"/>
                      <a:pt x="1155" y="10"/>
                      <a:pt x="1145" y="9"/>
                    </a:cubicBezTo>
                    <a:cubicBezTo>
                      <a:pt x="1144" y="9"/>
                      <a:pt x="1144" y="9"/>
                      <a:pt x="1143" y="9"/>
                    </a:cubicBezTo>
                    <a:cubicBezTo>
                      <a:pt x="1142" y="9"/>
                      <a:pt x="1141" y="9"/>
                      <a:pt x="1140" y="9"/>
                    </a:cubicBezTo>
                    <a:cubicBezTo>
                      <a:pt x="1129" y="8"/>
                      <a:pt x="1118" y="7"/>
                      <a:pt x="1108" y="6"/>
                    </a:cubicBezTo>
                    <a:cubicBezTo>
                      <a:pt x="1107" y="6"/>
                      <a:pt x="1107" y="6"/>
                      <a:pt x="1107" y="6"/>
                    </a:cubicBezTo>
                    <a:cubicBezTo>
                      <a:pt x="1096" y="6"/>
                      <a:pt x="1085" y="5"/>
                      <a:pt x="1074" y="4"/>
                    </a:cubicBezTo>
                    <a:cubicBezTo>
                      <a:pt x="1073" y="4"/>
                      <a:pt x="1072" y="4"/>
                      <a:pt x="1071" y="4"/>
                    </a:cubicBezTo>
                    <a:cubicBezTo>
                      <a:pt x="1070" y="4"/>
                      <a:pt x="1069" y="4"/>
                      <a:pt x="1069" y="4"/>
                    </a:cubicBezTo>
                    <a:cubicBezTo>
                      <a:pt x="1058" y="4"/>
                      <a:pt x="1047" y="3"/>
                      <a:pt x="1037" y="3"/>
                    </a:cubicBezTo>
                    <a:cubicBezTo>
                      <a:pt x="1035" y="3"/>
                      <a:pt x="1033" y="2"/>
                      <a:pt x="1031" y="2"/>
                    </a:cubicBezTo>
                    <a:cubicBezTo>
                      <a:pt x="1020" y="2"/>
                      <a:pt x="1009" y="2"/>
                      <a:pt x="998" y="1"/>
                    </a:cubicBezTo>
                    <a:cubicBezTo>
                      <a:pt x="997" y="1"/>
                      <a:pt x="997" y="1"/>
                      <a:pt x="997" y="1"/>
                    </a:cubicBezTo>
                    <a:cubicBezTo>
                      <a:pt x="997" y="1"/>
                      <a:pt x="996" y="1"/>
                      <a:pt x="995" y="1"/>
                    </a:cubicBezTo>
                    <a:cubicBezTo>
                      <a:pt x="984" y="1"/>
                      <a:pt x="973" y="1"/>
                      <a:pt x="962" y="0"/>
                    </a:cubicBezTo>
                    <a:cubicBezTo>
                      <a:pt x="961" y="0"/>
                      <a:pt x="960" y="0"/>
                      <a:pt x="959" y="0"/>
                    </a:cubicBezTo>
                    <a:cubicBezTo>
                      <a:pt x="947" y="0"/>
                      <a:pt x="936" y="0"/>
                      <a:pt x="925" y="0"/>
                    </a:cubicBezTo>
                    <a:cubicBezTo>
                      <a:pt x="924" y="0"/>
                      <a:pt x="922" y="0"/>
                      <a:pt x="921" y="0"/>
                    </a:cubicBezTo>
                    <a:cubicBezTo>
                      <a:pt x="921" y="0"/>
                      <a:pt x="920" y="0"/>
                      <a:pt x="919" y="0"/>
                    </a:cubicBezTo>
                    <a:cubicBezTo>
                      <a:pt x="907" y="0"/>
                      <a:pt x="896" y="0"/>
                      <a:pt x="884" y="0"/>
                    </a:cubicBezTo>
                    <a:cubicBezTo>
                      <a:pt x="882" y="0"/>
                      <a:pt x="880" y="0"/>
                      <a:pt x="878" y="0"/>
                    </a:cubicBezTo>
                    <a:cubicBezTo>
                      <a:pt x="866" y="0"/>
                      <a:pt x="855" y="0"/>
                      <a:pt x="843" y="0"/>
                    </a:cubicBezTo>
                    <a:cubicBezTo>
                      <a:pt x="842" y="0"/>
                      <a:pt x="841" y="0"/>
                      <a:pt x="840" y="0"/>
                    </a:cubicBezTo>
                    <a:cubicBezTo>
                      <a:pt x="839" y="0"/>
                      <a:pt x="838" y="0"/>
                      <a:pt x="838" y="0"/>
                    </a:cubicBezTo>
                    <a:cubicBezTo>
                      <a:pt x="824" y="1"/>
                      <a:pt x="811" y="1"/>
                      <a:pt x="798" y="1"/>
                    </a:cubicBezTo>
                    <a:cubicBezTo>
                      <a:pt x="796" y="1"/>
                      <a:pt x="794" y="1"/>
                      <a:pt x="793" y="1"/>
                    </a:cubicBezTo>
                    <a:cubicBezTo>
                      <a:pt x="779" y="2"/>
                      <a:pt x="766" y="2"/>
                      <a:pt x="753" y="3"/>
                    </a:cubicBezTo>
                    <a:cubicBezTo>
                      <a:pt x="752" y="3"/>
                      <a:pt x="751" y="3"/>
                      <a:pt x="750" y="3"/>
                    </a:cubicBezTo>
                    <a:cubicBezTo>
                      <a:pt x="749" y="3"/>
                      <a:pt x="748" y="3"/>
                      <a:pt x="747" y="3"/>
                    </a:cubicBezTo>
                    <a:cubicBezTo>
                      <a:pt x="741" y="3"/>
                      <a:pt x="735" y="4"/>
                      <a:pt x="729" y="4"/>
                    </a:cubicBezTo>
                    <a:cubicBezTo>
                      <a:pt x="727" y="4"/>
                      <a:pt x="725" y="4"/>
                      <a:pt x="723" y="4"/>
                    </a:cubicBezTo>
                    <a:cubicBezTo>
                      <a:pt x="715" y="5"/>
                      <a:pt x="707" y="5"/>
                      <a:pt x="699" y="6"/>
                    </a:cubicBezTo>
                    <a:cubicBezTo>
                      <a:pt x="697" y="6"/>
                      <a:pt x="695" y="6"/>
                      <a:pt x="694" y="6"/>
                    </a:cubicBezTo>
                    <a:cubicBezTo>
                      <a:pt x="687" y="6"/>
                      <a:pt x="681" y="7"/>
                      <a:pt x="675" y="7"/>
                    </a:cubicBezTo>
                    <a:cubicBezTo>
                      <a:pt x="672" y="7"/>
                      <a:pt x="669" y="8"/>
                      <a:pt x="667" y="8"/>
                    </a:cubicBezTo>
                    <a:cubicBezTo>
                      <a:pt x="661" y="8"/>
                      <a:pt x="656" y="9"/>
                      <a:pt x="651" y="9"/>
                    </a:cubicBezTo>
                    <a:cubicBezTo>
                      <a:pt x="649" y="9"/>
                      <a:pt x="647" y="9"/>
                      <a:pt x="646" y="9"/>
                    </a:cubicBezTo>
                    <a:cubicBezTo>
                      <a:pt x="645" y="9"/>
                      <a:pt x="644" y="10"/>
                      <a:pt x="644" y="10"/>
                    </a:cubicBezTo>
                    <a:cubicBezTo>
                      <a:pt x="631" y="11"/>
                      <a:pt x="618" y="12"/>
                      <a:pt x="605" y="13"/>
                    </a:cubicBezTo>
                    <a:cubicBezTo>
                      <a:pt x="604" y="13"/>
                      <a:pt x="602" y="13"/>
                      <a:pt x="601" y="13"/>
                    </a:cubicBezTo>
                    <a:cubicBezTo>
                      <a:pt x="588" y="15"/>
                      <a:pt x="575" y="16"/>
                      <a:pt x="562" y="17"/>
                    </a:cubicBezTo>
                    <a:cubicBezTo>
                      <a:pt x="561" y="17"/>
                      <a:pt x="560" y="17"/>
                      <a:pt x="559" y="18"/>
                    </a:cubicBezTo>
                    <a:cubicBezTo>
                      <a:pt x="546" y="19"/>
                      <a:pt x="533" y="21"/>
                      <a:pt x="520" y="22"/>
                    </a:cubicBezTo>
                    <a:cubicBezTo>
                      <a:pt x="519" y="22"/>
                      <a:pt x="518" y="22"/>
                      <a:pt x="517" y="22"/>
                    </a:cubicBezTo>
                    <a:cubicBezTo>
                      <a:pt x="504" y="24"/>
                      <a:pt x="490" y="26"/>
                      <a:pt x="477" y="28"/>
                    </a:cubicBezTo>
                    <a:cubicBezTo>
                      <a:pt x="477" y="28"/>
                      <a:pt x="477" y="28"/>
                      <a:pt x="477" y="28"/>
                    </a:cubicBezTo>
                    <a:cubicBezTo>
                      <a:pt x="477" y="28"/>
                      <a:pt x="477" y="28"/>
                      <a:pt x="477" y="28"/>
                    </a:cubicBezTo>
                    <a:cubicBezTo>
                      <a:pt x="470" y="29"/>
                      <a:pt x="463" y="30"/>
                      <a:pt x="456" y="31"/>
                    </a:cubicBezTo>
                    <a:cubicBezTo>
                      <a:pt x="454" y="31"/>
                      <a:pt x="453" y="31"/>
                      <a:pt x="451" y="32"/>
                    </a:cubicBezTo>
                    <a:cubicBezTo>
                      <a:pt x="446" y="32"/>
                      <a:pt x="441" y="33"/>
                      <a:pt x="436" y="34"/>
                    </a:cubicBezTo>
                    <a:cubicBezTo>
                      <a:pt x="434" y="34"/>
                      <a:pt x="431" y="35"/>
                      <a:pt x="429" y="35"/>
                    </a:cubicBezTo>
                    <a:cubicBezTo>
                      <a:pt x="425" y="36"/>
                      <a:pt x="421" y="37"/>
                      <a:pt x="416" y="37"/>
                    </a:cubicBezTo>
                    <a:cubicBezTo>
                      <a:pt x="414" y="38"/>
                      <a:pt x="411" y="38"/>
                      <a:pt x="408" y="39"/>
                    </a:cubicBezTo>
                    <a:cubicBezTo>
                      <a:pt x="405" y="39"/>
                      <a:pt x="401" y="40"/>
                      <a:pt x="397" y="41"/>
                    </a:cubicBezTo>
                    <a:cubicBezTo>
                      <a:pt x="394" y="41"/>
                      <a:pt x="391" y="42"/>
                      <a:pt x="389" y="42"/>
                    </a:cubicBezTo>
                    <a:cubicBezTo>
                      <a:pt x="385" y="43"/>
                      <a:pt x="381" y="44"/>
                      <a:pt x="378" y="44"/>
                    </a:cubicBezTo>
                    <a:cubicBezTo>
                      <a:pt x="375" y="45"/>
                      <a:pt x="372" y="45"/>
                      <a:pt x="369" y="46"/>
                    </a:cubicBezTo>
                    <a:cubicBezTo>
                      <a:pt x="366" y="47"/>
                      <a:pt x="362" y="47"/>
                      <a:pt x="359" y="48"/>
                    </a:cubicBezTo>
                    <a:cubicBezTo>
                      <a:pt x="356" y="49"/>
                      <a:pt x="353" y="49"/>
                      <a:pt x="350" y="50"/>
                    </a:cubicBezTo>
                    <a:cubicBezTo>
                      <a:pt x="347" y="50"/>
                      <a:pt x="343" y="51"/>
                      <a:pt x="340" y="52"/>
                    </a:cubicBezTo>
                    <a:cubicBezTo>
                      <a:pt x="337" y="53"/>
                      <a:pt x="335" y="53"/>
                      <a:pt x="332" y="54"/>
                    </a:cubicBezTo>
                    <a:cubicBezTo>
                      <a:pt x="328" y="54"/>
                      <a:pt x="325" y="55"/>
                      <a:pt x="321" y="56"/>
                    </a:cubicBezTo>
                    <a:cubicBezTo>
                      <a:pt x="319" y="57"/>
                      <a:pt x="318" y="57"/>
                      <a:pt x="316" y="57"/>
                    </a:cubicBezTo>
                    <a:cubicBezTo>
                      <a:pt x="315" y="57"/>
                      <a:pt x="315" y="58"/>
                      <a:pt x="314" y="58"/>
                    </a:cubicBezTo>
                    <a:cubicBezTo>
                      <a:pt x="307" y="59"/>
                      <a:pt x="300" y="61"/>
                      <a:pt x="294" y="63"/>
                    </a:cubicBezTo>
                    <a:cubicBezTo>
                      <a:pt x="293" y="63"/>
                      <a:pt x="292" y="63"/>
                      <a:pt x="291" y="63"/>
                    </a:cubicBezTo>
                    <a:cubicBezTo>
                      <a:pt x="286" y="65"/>
                      <a:pt x="280" y="66"/>
                      <a:pt x="274" y="68"/>
                    </a:cubicBezTo>
                    <a:cubicBezTo>
                      <a:pt x="272" y="68"/>
                      <a:pt x="270" y="69"/>
                      <a:pt x="268" y="69"/>
                    </a:cubicBezTo>
                    <a:cubicBezTo>
                      <a:pt x="263" y="70"/>
                      <a:pt x="259" y="72"/>
                      <a:pt x="254" y="73"/>
                    </a:cubicBezTo>
                    <a:cubicBezTo>
                      <a:pt x="252" y="73"/>
                      <a:pt x="250" y="74"/>
                      <a:pt x="248" y="75"/>
                    </a:cubicBezTo>
                    <a:cubicBezTo>
                      <a:pt x="242" y="76"/>
                      <a:pt x="236" y="78"/>
                      <a:pt x="229" y="80"/>
                    </a:cubicBezTo>
                    <a:cubicBezTo>
                      <a:pt x="223" y="82"/>
                      <a:pt x="217" y="84"/>
                      <a:pt x="210" y="86"/>
                    </a:cubicBezTo>
                    <a:cubicBezTo>
                      <a:pt x="209" y="86"/>
                      <a:pt x="207" y="87"/>
                      <a:pt x="206" y="87"/>
                    </a:cubicBezTo>
                    <a:cubicBezTo>
                      <a:pt x="200" y="89"/>
                      <a:pt x="194" y="91"/>
                      <a:pt x="188" y="93"/>
                    </a:cubicBezTo>
                    <a:cubicBezTo>
                      <a:pt x="187" y="94"/>
                      <a:pt x="187" y="94"/>
                      <a:pt x="187" y="94"/>
                    </a:cubicBezTo>
                    <a:cubicBezTo>
                      <a:pt x="187" y="94"/>
                      <a:pt x="186" y="94"/>
                      <a:pt x="185" y="94"/>
                    </a:cubicBezTo>
                    <a:cubicBezTo>
                      <a:pt x="181" y="96"/>
                      <a:pt x="177" y="97"/>
                      <a:pt x="173" y="99"/>
                    </a:cubicBezTo>
                    <a:cubicBezTo>
                      <a:pt x="171" y="99"/>
                      <a:pt x="170" y="100"/>
                      <a:pt x="168" y="100"/>
                    </a:cubicBezTo>
                    <a:cubicBezTo>
                      <a:pt x="165" y="102"/>
                      <a:pt x="161" y="103"/>
                      <a:pt x="158" y="104"/>
                    </a:cubicBezTo>
                    <a:cubicBezTo>
                      <a:pt x="157" y="105"/>
                      <a:pt x="155" y="106"/>
                      <a:pt x="154" y="106"/>
                    </a:cubicBezTo>
                    <a:cubicBezTo>
                      <a:pt x="150" y="108"/>
                      <a:pt x="146" y="109"/>
                      <a:pt x="142" y="111"/>
                    </a:cubicBezTo>
                    <a:cubicBezTo>
                      <a:pt x="141" y="111"/>
                      <a:pt x="141" y="111"/>
                      <a:pt x="140" y="112"/>
                    </a:cubicBezTo>
                    <a:cubicBezTo>
                      <a:pt x="136" y="113"/>
                      <a:pt x="131" y="115"/>
                      <a:pt x="127" y="117"/>
                    </a:cubicBezTo>
                    <a:cubicBezTo>
                      <a:pt x="126" y="118"/>
                      <a:pt x="126" y="118"/>
                      <a:pt x="126" y="118"/>
                    </a:cubicBezTo>
                    <a:cubicBezTo>
                      <a:pt x="125" y="118"/>
                      <a:pt x="124" y="119"/>
                      <a:pt x="123" y="119"/>
                    </a:cubicBezTo>
                    <a:cubicBezTo>
                      <a:pt x="121" y="120"/>
                      <a:pt x="119" y="121"/>
                      <a:pt x="116" y="122"/>
                    </a:cubicBezTo>
                    <a:cubicBezTo>
                      <a:pt x="115" y="123"/>
                      <a:pt x="113" y="124"/>
                      <a:pt x="112" y="124"/>
                    </a:cubicBezTo>
                    <a:cubicBezTo>
                      <a:pt x="110" y="125"/>
                      <a:pt x="108" y="126"/>
                      <a:pt x="106" y="127"/>
                    </a:cubicBezTo>
                    <a:cubicBezTo>
                      <a:pt x="105" y="128"/>
                      <a:pt x="103" y="129"/>
                      <a:pt x="102" y="130"/>
                    </a:cubicBezTo>
                    <a:cubicBezTo>
                      <a:pt x="100" y="130"/>
                      <a:pt x="98" y="131"/>
                      <a:pt x="96" y="132"/>
                    </a:cubicBezTo>
                    <a:cubicBezTo>
                      <a:pt x="95" y="133"/>
                      <a:pt x="93" y="134"/>
                      <a:pt x="92" y="135"/>
                    </a:cubicBezTo>
                    <a:cubicBezTo>
                      <a:pt x="90" y="136"/>
                      <a:pt x="88" y="137"/>
                      <a:pt x="87" y="138"/>
                    </a:cubicBezTo>
                    <a:cubicBezTo>
                      <a:pt x="86" y="138"/>
                      <a:pt x="85" y="138"/>
                      <a:pt x="84" y="139"/>
                    </a:cubicBezTo>
                    <a:cubicBezTo>
                      <a:pt x="84" y="139"/>
                      <a:pt x="83" y="140"/>
                      <a:pt x="82" y="140"/>
                    </a:cubicBezTo>
                    <a:cubicBezTo>
                      <a:pt x="81" y="141"/>
                      <a:pt x="80" y="142"/>
                      <a:pt x="78" y="142"/>
                    </a:cubicBezTo>
                    <a:cubicBezTo>
                      <a:pt x="77" y="143"/>
                      <a:pt x="75" y="144"/>
                      <a:pt x="74" y="145"/>
                    </a:cubicBezTo>
                    <a:cubicBezTo>
                      <a:pt x="73" y="146"/>
                      <a:pt x="71" y="147"/>
                      <a:pt x="70" y="147"/>
                    </a:cubicBezTo>
                    <a:cubicBezTo>
                      <a:pt x="69" y="148"/>
                      <a:pt x="68" y="149"/>
                      <a:pt x="66" y="150"/>
                    </a:cubicBezTo>
                    <a:cubicBezTo>
                      <a:pt x="65" y="151"/>
                      <a:pt x="64" y="152"/>
                      <a:pt x="63" y="152"/>
                    </a:cubicBezTo>
                    <a:cubicBezTo>
                      <a:pt x="61" y="153"/>
                      <a:pt x="60" y="154"/>
                      <a:pt x="59" y="155"/>
                    </a:cubicBezTo>
                    <a:cubicBezTo>
                      <a:pt x="58" y="156"/>
                      <a:pt x="56" y="157"/>
                      <a:pt x="55" y="158"/>
                    </a:cubicBezTo>
                    <a:cubicBezTo>
                      <a:pt x="55" y="158"/>
                      <a:pt x="54" y="158"/>
                      <a:pt x="53" y="159"/>
                    </a:cubicBezTo>
                    <a:cubicBezTo>
                      <a:pt x="53" y="159"/>
                      <a:pt x="52" y="160"/>
                      <a:pt x="52" y="160"/>
                    </a:cubicBezTo>
                    <a:cubicBezTo>
                      <a:pt x="51" y="161"/>
                      <a:pt x="50" y="162"/>
                      <a:pt x="49" y="162"/>
                    </a:cubicBezTo>
                    <a:cubicBezTo>
                      <a:pt x="48" y="163"/>
                      <a:pt x="46" y="164"/>
                      <a:pt x="45" y="165"/>
                    </a:cubicBezTo>
                    <a:cubicBezTo>
                      <a:pt x="44" y="166"/>
                      <a:pt x="43" y="167"/>
                      <a:pt x="43" y="168"/>
                    </a:cubicBezTo>
                    <a:cubicBezTo>
                      <a:pt x="41" y="168"/>
                      <a:pt x="40" y="169"/>
                      <a:pt x="39" y="170"/>
                    </a:cubicBezTo>
                    <a:cubicBezTo>
                      <a:pt x="38" y="171"/>
                      <a:pt x="38" y="172"/>
                      <a:pt x="37" y="173"/>
                    </a:cubicBezTo>
                    <a:cubicBezTo>
                      <a:pt x="36" y="174"/>
                      <a:pt x="35" y="174"/>
                      <a:pt x="34" y="175"/>
                    </a:cubicBezTo>
                    <a:cubicBezTo>
                      <a:pt x="33" y="176"/>
                      <a:pt x="32" y="177"/>
                      <a:pt x="31" y="178"/>
                    </a:cubicBezTo>
                    <a:cubicBezTo>
                      <a:pt x="31" y="178"/>
                      <a:pt x="31" y="178"/>
                      <a:pt x="31" y="178"/>
                    </a:cubicBezTo>
                    <a:cubicBezTo>
                      <a:pt x="30" y="179"/>
                      <a:pt x="29" y="180"/>
                      <a:pt x="28" y="181"/>
                    </a:cubicBezTo>
                    <a:cubicBezTo>
                      <a:pt x="28" y="181"/>
                      <a:pt x="27" y="182"/>
                      <a:pt x="27" y="183"/>
                    </a:cubicBezTo>
                    <a:cubicBezTo>
                      <a:pt x="25" y="184"/>
                      <a:pt x="25" y="185"/>
                      <a:pt x="24" y="186"/>
                    </a:cubicBezTo>
                    <a:cubicBezTo>
                      <a:pt x="23" y="187"/>
                      <a:pt x="23" y="187"/>
                      <a:pt x="22" y="188"/>
                    </a:cubicBezTo>
                    <a:cubicBezTo>
                      <a:pt x="21" y="189"/>
                      <a:pt x="19" y="191"/>
                      <a:pt x="18" y="193"/>
                    </a:cubicBezTo>
                    <a:cubicBezTo>
                      <a:pt x="18" y="193"/>
                      <a:pt x="18" y="193"/>
                      <a:pt x="18" y="193"/>
                    </a:cubicBezTo>
                    <a:cubicBezTo>
                      <a:pt x="17" y="195"/>
                      <a:pt x="16" y="196"/>
                      <a:pt x="14" y="198"/>
                    </a:cubicBezTo>
                    <a:cubicBezTo>
                      <a:pt x="14" y="198"/>
                      <a:pt x="14" y="198"/>
                      <a:pt x="14" y="198"/>
                    </a:cubicBezTo>
                    <a:cubicBezTo>
                      <a:pt x="14" y="199"/>
                      <a:pt x="14" y="199"/>
                      <a:pt x="13" y="200"/>
                    </a:cubicBezTo>
                    <a:cubicBezTo>
                      <a:pt x="12" y="201"/>
                      <a:pt x="12" y="202"/>
                      <a:pt x="11" y="203"/>
                    </a:cubicBezTo>
                    <a:cubicBezTo>
                      <a:pt x="11" y="204"/>
                      <a:pt x="10" y="204"/>
                      <a:pt x="10" y="205"/>
                    </a:cubicBezTo>
                    <a:cubicBezTo>
                      <a:pt x="9" y="206"/>
                      <a:pt x="9" y="207"/>
                      <a:pt x="8" y="208"/>
                    </a:cubicBezTo>
                    <a:cubicBezTo>
                      <a:pt x="8" y="209"/>
                      <a:pt x="8" y="210"/>
                      <a:pt x="7" y="210"/>
                    </a:cubicBezTo>
                    <a:cubicBezTo>
                      <a:pt x="7" y="211"/>
                      <a:pt x="6" y="212"/>
                      <a:pt x="6" y="213"/>
                    </a:cubicBezTo>
                    <a:cubicBezTo>
                      <a:pt x="6" y="214"/>
                      <a:pt x="5" y="215"/>
                      <a:pt x="5" y="216"/>
                    </a:cubicBezTo>
                    <a:cubicBezTo>
                      <a:pt x="5" y="216"/>
                      <a:pt x="4" y="217"/>
                      <a:pt x="4" y="218"/>
                    </a:cubicBezTo>
                    <a:cubicBezTo>
                      <a:pt x="4" y="219"/>
                      <a:pt x="4" y="219"/>
                      <a:pt x="4" y="219"/>
                    </a:cubicBezTo>
                    <a:cubicBezTo>
                      <a:pt x="4" y="219"/>
                      <a:pt x="3" y="220"/>
                      <a:pt x="3" y="221"/>
                    </a:cubicBezTo>
                    <a:cubicBezTo>
                      <a:pt x="3" y="222"/>
                      <a:pt x="3" y="223"/>
                      <a:pt x="2" y="224"/>
                    </a:cubicBezTo>
                    <a:cubicBezTo>
                      <a:pt x="2" y="225"/>
                      <a:pt x="2" y="226"/>
                      <a:pt x="2" y="226"/>
                    </a:cubicBezTo>
                    <a:cubicBezTo>
                      <a:pt x="1" y="227"/>
                      <a:pt x="1" y="228"/>
                      <a:pt x="1" y="229"/>
                    </a:cubicBezTo>
                    <a:cubicBezTo>
                      <a:pt x="1" y="230"/>
                      <a:pt x="1" y="231"/>
                      <a:pt x="1" y="232"/>
                    </a:cubicBezTo>
                    <a:cubicBezTo>
                      <a:pt x="1" y="233"/>
                      <a:pt x="0" y="234"/>
                      <a:pt x="0" y="234"/>
                    </a:cubicBezTo>
                    <a:cubicBezTo>
                      <a:pt x="0" y="235"/>
                      <a:pt x="0" y="236"/>
                      <a:pt x="0" y="237"/>
                    </a:cubicBezTo>
                    <a:cubicBezTo>
                      <a:pt x="0" y="237"/>
                      <a:pt x="0" y="238"/>
                      <a:pt x="0" y="238"/>
                    </a:cubicBezTo>
                    <a:cubicBezTo>
                      <a:pt x="0" y="239"/>
                      <a:pt x="0" y="240"/>
                      <a:pt x="0" y="241"/>
                    </a:cubicBezTo>
                    <a:cubicBezTo>
                      <a:pt x="0" y="374"/>
                      <a:pt x="0" y="374"/>
                      <a:pt x="0" y="374"/>
                    </a:cubicBezTo>
                    <a:cubicBezTo>
                      <a:pt x="0" y="372"/>
                      <a:pt x="0" y="371"/>
                      <a:pt x="0" y="370"/>
                    </a:cubicBezTo>
                    <a:cubicBezTo>
                      <a:pt x="0" y="369"/>
                      <a:pt x="0" y="368"/>
                      <a:pt x="0" y="367"/>
                    </a:cubicBezTo>
                    <a:cubicBezTo>
                      <a:pt x="0" y="366"/>
                      <a:pt x="1" y="365"/>
                      <a:pt x="1" y="364"/>
                    </a:cubicBezTo>
                    <a:cubicBezTo>
                      <a:pt x="1" y="363"/>
                      <a:pt x="1" y="363"/>
                      <a:pt x="1" y="362"/>
                    </a:cubicBezTo>
                    <a:cubicBezTo>
                      <a:pt x="1" y="361"/>
                      <a:pt x="1" y="360"/>
                      <a:pt x="2" y="359"/>
                    </a:cubicBezTo>
                    <a:cubicBezTo>
                      <a:pt x="2" y="358"/>
                      <a:pt x="2" y="357"/>
                      <a:pt x="2" y="356"/>
                    </a:cubicBezTo>
                    <a:cubicBezTo>
                      <a:pt x="3" y="355"/>
                      <a:pt x="3" y="355"/>
                      <a:pt x="3" y="354"/>
                    </a:cubicBezTo>
                    <a:cubicBezTo>
                      <a:pt x="3" y="353"/>
                      <a:pt x="4" y="352"/>
                      <a:pt x="4" y="351"/>
                    </a:cubicBezTo>
                    <a:cubicBezTo>
                      <a:pt x="4" y="350"/>
                      <a:pt x="5" y="349"/>
                      <a:pt x="5" y="348"/>
                    </a:cubicBezTo>
                    <a:cubicBezTo>
                      <a:pt x="5" y="348"/>
                      <a:pt x="6" y="347"/>
                      <a:pt x="6" y="346"/>
                    </a:cubicBezTo>
                    <a:cubicBezTo>
                      <a:pt x="6" y="345"/>
                      <a:pt x="7" y="344"/>
                      <a:pt x="7" y="343"/>
                    </a:cubicBezTo>
                    <a:cubicBezTo>
                      <a:pt x="8" y="342"/>
                      <a:pt x="8" y="342"/>
                      <a:pt x="8" y="341"/>
                    </a:cubicBezTo>
                    <a:cubicBezTo>
                      <a:pt x="9" y="340"/>
                      <a:pt x="9" y="339"/>
                      <a:pt x="10" y="338"/>
                    </a:cubicBezTo>
                    <a:cubicBezTo>
                      <a:pt x="10" y="337"/>
                      <a:pt x="11" y="336"/>
                      <a:pt x="11" y="336"/>
                    </a:cubicBezTo>
                    <a:cubicBezTo>
                      <a:pt x="12" y="335"/>
                      <a:pt x="12" y="333"/>
                      <a:pt x="13" y="332"/>
                    </a:cubicBezTo>
                    <a:cubicBezTo>
                      <a:pt x="14" y="332"/>
                      <a:pt x="14" y="331"/>
                      <a:pt x="14" y="331"/>
                    </a:cubicBezTo>
                    <a:cubicBezTo>
                      <a:pt x="15" y="329"/>
                      <a:pt x="17" y="327"/>
                      <a:pt x="18" y="325"/>
                    </a:cubicBezTo>
                    <a:cubicBezTo>
                      <a:pt x="18" y="325"/>
                      <a:pt x="18" y="325"/>
                      <a:pt x="18" y="325"/>
                    </a:cubicBezTo>
                    <a:cubicBezTo>
                      <a:pt x="19" y="324"/>
                      <a:pt x="21" y="322"/>
                      <a:pt x="22" y="320"/>
                    </a:cubicBezTo>
                    <a:cubicBezTo>
                      <a:pt x="23" y="320"/>
                      <a:pt x="23" y="319"/>
                      <a:pt x="24" y="319"/>
                    </a:cubicBezTo>
                    <a:cubicBezTo>
                      <a:pt x="25" y="317"/>
                      <a:pt x="25" y="316"/>
                      <a:pt x="27" y="315"/>
                    </a:cubicBezTo>
                    <a:cubicBezTo>
                      <a:pt x="27" y="315"/>
                      <a:pt x="28" y="314"/>
                      <a:pt x="28" y="313"/>
                    </a:cubicBezTo>
                    <a:cubicBezTo>
                      <a:pt x="29" y="312"/>
                      <a:pt x="30" y="311"/>
                      <a:pt x="31" y="310"/>
                    </a:cubicBezTo>
                    <a:cubicBezTo>
                      <a:pt x="32" y="309"/>
                      <a:pt x="33" y="309"/>
                      <a:pt x="34" y="308"/>
                    </a:cubicBezTo>
                    <a:cubicBezTo>
                      <a:pt x="35" y="307"/>
                      <a:pt x="36" y="306"/>
                      <a:pt x="37" y="305"/>
                    </a:cubicBezTo>
                    <a:cubicBezTo>
                      <a:pt x="38" y="304"/>
                      <a:pt x="38" y="304"/>
                      <a:pt x="39" y="303"/>
                    </a:cubicBezTo>
                    <a:cubicBezTo>
                      <a:pt x="40" y="302"/>
                      <a:pt x="41" y="301"/>
                      <a:pt x="43" y="300"/>
                    </a:cubicBezTo>
                    <a:cubicBezTo>
                      <a:pt x="43" y="299"/>
                      <a:pt x="44" y="299"/>
                      <a:pt x="45" y="298"/>
                    </a:cubicBezTo>
                    <a:cubicBezTo>
                      <a:pt x="46" y="297"/>
                      <a:pt x="48" y="296"/>
                      <a:pt x="49" y="295"/>
                    </a:cubicBezTo>
                    <a:cubicBezTo>
                      <a:pt x="50" y="294"/>
                      <a:pt x="51" y="294"/>
                      <a:pt x="52" y="293"/>
                    </a:cubicBezTo>
                    <a:cubicBezTo>
                      <a:pt x="53" y="292"/>
                      <a:pt x="54" y="291"/>
                      <a:pt x="55" y="290"/>
                    </a:cubicBezTo>
                    <a:cubicBezTo>
                      <a:pt x="56" y="289"/>
                      <a:pt x="58" y="288"/>
                      <a:pt x="59" y="288"/>
                    </a:cubicBezTo>
                    <a:cubicBezTo>
                      <a:pt x="60" y="287"/>
                      <a:pt x="61" y="286"/>
                      <a:pt x="63" y="285"/>
                    </a:cubicBezTo>
                    <a:cubicBezTo>
                      <a:pt x="64" y="284"/>
                      <a:pt x="65" y="283"/>
                      <a:pt x="66" y="283"/>
                    </a:cubicBezTo>
                    <a:cubicBezTo>
                      <a:pt x="68" y="282"/>
                      <a:pt x="69" y="281"/>
                      <a:pt x="70" y="280"/>
                    </a:cubicBezTo>
                    <a:cubicBezTo>
                      <a:pt x="71" y="279"/>
                      <a:pt x="73" y="278"/>
                      <a:pt x="74" y="278"/>
                    </a:cubicBezTo>
                    <a:cubicBezTo>
                      <a:pt x="75" y="277"/>
                      <a:pt x="77" y="276"/>
                      <a:pt x="78" y="275"/>
                    </a:cubicBezTo>
                    <a:cubicBezTo>
                      <a:pt x="80" y="274"/>
                      <a:pt x="81" y="273"/>
                      <a:pt x="82" y="273"/>
                    </a:cubicBezTo>
                    <a:cubicBezTo>
                      <a:pt x="84" y="272"/>
                      <a:pt x="85" y="271"/>
                      <a:pt x="87" y="270"/>
                    </a:cubicBezTo>
                    <a:cubicBezTo>
                      <a:pt x="88" y="269"/>
                      <a:pt x="90" y="268"/>
                      <a:pt x="92" y="267"/>
                    </a:cubicBezTo>
                    <a:cubicBezTo>
                      <a:pt x="93" y="266"/>
                      <a:pt x="95" y="266"/>
                      <a:pt x="96" y="265"/>
                    </a:cubicBezTo>
                    <a:cubicBezTo>
                      <a:pt x="98" y="264"/>
                      <a:pt x="100" y="263"/>
                      <a:pt x="102" y="262"/>
                    </a:cubicBezTo>
                    <a:cubicBezTo>
                      <a:pt x="103" y="261"/>
                      <a:pt x="105" y="261"/>
                      <a:pt x="106" y="260"/>
                    </a:cubicBezTo>
                    <a:cubicBezTo>
                      <a:pt x="108" y="259"/>
                      <a:pt x="110" y="258"/>
                      <a:pt x="112" y="257"/>
                    </a:cubicBezTo>
                    <a:cubicBezTo>
                      <a:pt x="113" y="256"/>
                      <a:pt x="115" y="255"/>
                      <a:pt x="116" y="255"/>
                    </a:cubicBezTo>
                    <a:cubicBezTo>
                      <a:pt x="119" y="254"/>
                      <a:pt x="121" y="253"/>
                      <a:pt x="123" y="252"/>
                    </a:cubicBezTo>
                    <a:cubicBezTo>
                      <a:pt x="124" y="251"/>
                      <a:pt x="126" y="250"/>
                      <a:pt x="127" y="250"/>
                    </a:cubicBezTo>
                    <a:cubicBezTo>
                      <a:pt x="131" y="248"/>
                      <a:pt x="136" y="246"/>
                      <a:pt x="140" y="244"/>
                    </a:cubicBezTo>
                    <a:cubicBezTo>
                      <a:pt x="141" y="244"/>
                      <a:pt x="141" y="244"/>
                      <a:pt x="142" y="243"/>
                    </a:cubicBezTo>
                    <a:cubicBezTo>
                      <a:pt x="146" y="242"/>
                      <a:pt x="150" y="240"/>
                      <a:pt x="154" y="239"/>
                    </a:cubicBezTo>
                    <a:cubicBezTo>
                      <a:pt x="155" y="238"/>
                      <a:pt x="157" y="237"/>
                      <a:pt x="158" y="237"/>
                    </a:cubicBezTo>
                    <a:cubicBezTo>
                      <a:pt x="161" y="236"/>
                      <a:pt x="165" y="234"/>
                      <a:pt x="168" y="233"/>
                    </a:cubicBezTo>
                    <a:cubicBezTo>
                      <a:pt x="170" y="232"/>
                      <a:pt x="171" y="232"/>
                      <a:pt x="173" y="231"/>
                    </a:cubicBezTo>
                    <a:cubicBezTo>
                      <a:pt x="177" y="230"/>
                      <a:pt x="181" y="228"/>
                      <a:pt x="185" y="227"/>
                    </a:cubicBezTo>
                    <a:cubicBezTo>
                      <a:pt x="186" y="227"/>
                      <a:pt x="187" y="226"/>
                      <a:pt x="188" y="226"/>
                    </a:cubicBezTo>
                    <a:cubicBezTo>
                      <a:pt x="194" y="224"/>
                      <a:pt x="200" y="222"/>
                      <a:pt x="206" y="220"/>
                    </a:cubicBezTo>
                    <a:cubicBezTo>
                      <a:pt x="207" y="219"/>
                      <a:pt x="209" y="219"/>
                      <a:pt x="210" y="218"/>
                    </a:cubicBezTo>
                    <a:cubicBezTo>
                      <a:pt x="217" y="216"/>
                      <a:pt x="223" y="214"/>
                      <a:pt x="229" y="212"/>
                    </a:cubicBezTo>
                    <a:cubicBezTo>
                      <a:pt x="236" y="211"/>
                      <a:pt x="242" y="209"/>
                      <a:pt x="248" y="207"/>
                    </a:cubicBezTo>
                    <a:cubicBezTo>
                      <a:pt x="250" y="207"/>
                      <a:pt x="252" y="206"/>
                      <a:pt x="254" y="205"/>
                    </a:cubicBezTo>
                    <a:cubicBezTo>
                      <a:pt x="259" y="204"/>
                      <a:pt x="263" y="203"/>
                      <a:pt x="268" y="202"/>
                    </a:cubicBezTo>
                    <a:cubicBezTo>
                      <a:pt x="270" y="201"/>
                      <a:pt x="272" y="201"/>
                      <a:pt x="274" y="200"/>
                    </a:cubicBezTo>
                    <a:cubicBezTo>
                      <a:pt x="280" y="199"/>
                      <a:pt x="286" y="197"/>
                      <a:pt x="291" y="196"/>
                    </a:cubicBezTo>
                    <a:cubicBezTo>
                      <a:pt x="292" y="195"/>
                      <a:pt x="293" y="195"/>
                      <a:pt x="294" y="195"/>
                    </a:cubicBezTo>
                    <a:cubicBezTo>
                      <a:pt x="300" y="193"/>
                      <a:pt x="307" y="192"/>
                      <a:pt x="314" y="190"/>
                    </a:cubicBezTo>
                    <a:cubicBezTo>
                      <a:pt x="316" y="190"/>
                      <a:pt x="319" y="189"/>
                      <a:pt x="321" y="189"/>
                    </a:cubicBezTo>
                    <a:cubicBezTo>
                      <a:pt x="325" y="188"/>
                      <a:pt x="328" y="187"/>
                      <a:pt x="332" y="186"/>
                    </a:cubicBezTo>
                    <a:cubicBezTo>
                      <a:pt x="335" y="186"/>
                      <a:pt x="337" y="185"/>
                      <a:pt x="340" y="185"/>
                    </a:cubicBezTo>
                    <a:cubicBezTo>
                      <a:pt x="343" y="184"/>
                      <a:pt x="347" y="183"/>
                      <a:pt x="350" y="182"/>
                    </a:cubicBezTo>
                    <a:cubicBezTo>
                      <a:pt x="353" y="182"/>
                      <a:pt x="356" y="181"/>
                      <a:pt x="359" y="181"/>
                    </a:cubicBezTo>
                    <a:cubicBezTo>
                      <a:pt x="362" y="180"/>
                      <a:pt x="366" y="179"/>
                      <a:pt x="369" y="178"/>
                    </a:cubicBezTo>
                    <a:cubicBezTo>
                      <a:pt x="372" y="178"/>
                      <a:pt x="375" y="177"/>
                      <a:pt x="378" y="177"/>
                    </a:cubicBezTo>
                    <a:cubicBezTo>
                      <a:pt x="381" y="176"/>
                      <a:pt x="385" y="175"/>
                      <a:pt x="389" y="175"/>
                    </a:cubicBezTo>
                    <a:cubicBezTo>
                      <a:pt x="391" y="174"/>
                      <a:pt x="394" y="174"/>
                      <a:pt x="397" y="173"/>
                    </a:cubicBezTo>
                    <a:cubicBezTo>
                      <a:pt x="401" y="173"/>
                      <a:pt x="405" y="172"/>
                      <a:pt x="408" y="171"/>
                    </a:cubicBezTo>
                    <a:cubicBezTo>
                      <a:pt x="411" y="171"/>
                      <a:pt x="414" y="170"/>
                      <a:pt x="416" y="170"/>
                    </a:cubicBezTo>
                    <a:cubicBezTo>
                      <a:pt x="421" y="169"/>
                      <a:pt x="425" y="168"/>
                      <a:pt x="429" y="168"/>
                    </a:cubicBezTo>
                    <a:cubicBezTo>
                      <a:pt x="431" y="167"/>
                      <a:pt x="434" y="167"/>
                      <a:pt x="436" y="167"/>
                    </a:cubicBezTo>
                    <a:cubicBezTo>
                      <a:pt x="441" y="166"/>
                      <a:pt x="446" y="165"/>
                      <a:pt x="451" y="164"/>
                    </a:cubicBezTo>
                    <a:cubicBezTo>
                      <a:pt x="453" y="164"/>
                      <a:pt x="454" y="164"/>
                      <a:pt x="456" y="163"/>
                    </a:cubicBezTo>
                    <a:cubicBezTo>
                      <a:pt x="463" y="162"/>
                      <a:pt x="470" y="161"/>
                      <a:pt x="477" y="160"/>
                    </a:cubicBezTo>
                    <a:cubicBezTo>
                      <a:pt x="477" y="160"/>
                      <a:pt x="477" y="160"/>
                      <a:pt x="477" y="160"/>
                    </a:cubicBezTo>
                    <a:cubicBezTo>
                      <a:pt x="490" y="158"/>
                      <a:pt x="504" y="157"/>
                      <a:pt x="517" y="155"/>
                    </a:cubicBezTo>
                    <a:cubicBezTo>
                      <a:pt x="518" y="155"/>
                      <a:pt x="519" y="155"/>
                      <a:pt x="520" y="155"/>
                    </a:cubicBezTo>
                    <a:cubicBezTo>
                      <a:pt x="533" y="153"/>
                      <a:pt x="546" y="152"/>
                      <a:pt x="559" y="150"/>
                    </a:cubicBezTo>
                    <a:cubicBezTo>
                      <a:pt x="560" y="150"/>
                      <a:pt x="561" y="150"/>
                      <a:pt x="562" y="150"/>
                    </a:cubicBezTo>
                    <a:cubicBezTo>
                      <a:pt x="575" y="148"/>
                      <a:pt x="588" y="147"/>
                      <a:pt x="601" y="146"/>
                    </a:cubicBezTo>
                    <a:cubicBezTo>
                      <a:pt x="602" y="146"/>
                      <a:pt x="604" y="146"/>
                      <a:pt x="605" y="145"/>
                    </a:cubicBezTo>
                    <a:cubicBezTo>
                      <a:pt x="618" y="144"/>
                      <a:pt x="631" y="143"/>
                      <a:pt x="644" y="142"/>
                    </a:cubicBezTo>
                    <a:cubicBezTo>
                      <a:pt x="646" y="142"/>
                      <a:pt x="648" y="142"/>
                      <a:pt x="651" y="142"/>
                    </a:cubicBezTo>
                    <a:cubicBezTo>
                      <a:pt x="656" y="141"/>
                      <a:pt x="661" y="141"/>
                      <a:pt x="667" y="140"/>
                    </a:cubicBezTo>
                    <a:cubicBezTo>
                      <a:pt x="669" y="140"/>
                      <a:pt x="672" y="140"/>
                      <a:pt x="675" y="140"/>
                    </a:cubicBezTo>
                    <a:cubicBezTo>
                      <a:pt x="681" y="139"/>
                      <a:pt x="687" y="139"/>
                      <a:pt x="694" y="139"/>
                    </a:cubicBezTo>
                    <a:cubicBezTo>
                      <a:pt x="695" y="138"/>
                      <a:pt x="697" y="138"/>
                      <a:pt x="699" y="138"/>
                    </a:cubicBezTo>
                    <a:cubicBezTo>
                      <a:pt x="707" y="138"/>
                      <a:pt x="715" y="137"/>
                      <a:pt x="723" y="137"/>
                    </a:cubicBezTo>
                    <a:cubicBezTo>
                      <a:pt x="725" y="137"/>
                      <a:pt x="727" y="137"/>
                      <a:pt x="729" y="137"/>
                    </a:cubicBezTo>
                    <a:cubicBezTo>
                      <a:pt x="735" y="136"/>
                      <a:pt x="741" y="136"/>
                      <a:pt x="747" y="136"/>
                    </a:cubicBezTo>
                    <a:cubicBezTo>
                      <a:pt x="749" y="136"/>
                      <a:pt x="751" y="136"/>
                      <a:pt x="753" y="135"/>
                    </a:cubicBezTo>
                    <a:cubicBezTo>
                      <a:pt x="766" y="135"/>
                      <a:pt x="779" y="134"/>
                      <a:pt x="793" y="134"/>
                    </a:cubicBezTo>
                    <a:cubicBezTo>
                      <a:pt x="794" y="134"/>
                      <a:pt x="796" y="134"/>
                      <a:pt x="798" y="134"/>
                    </a:cubicBezTo>
                    <a:cubicBezTo>
                      <a:pt x="811" y="133"/>
                      <a:pt x="824" y="133"/>
                      <a:pt x="838" y="133"/>
                    </a:cubicBezTo>
                    <a:cubicBezTo>
                      <a:pt x="839" y="133"/>
                      <a:pt x="841" y="133"/>
                      <a:pt x="843" y="133"/>
                    </a:cubicBezTo>
                    <a:cubicBezTo>
                      <a:pt x="855" y="133"/>
                      <a:pt x="866" y="132"/>
                      <a:pt x="878" y="132"/>
                    </a:cubicBezTo>
                    <a:cubicBezTo>
                      <a:pt x="880" y="132"/>
                      <a:pt x="882" y="132"/>
                      <a:pt x="884" y="132"/>
                    </a:cubicBezTo>
                    <a:cubicBezTo>
                      <a:pt x="896" y="132"/>
                      <a:pt x="907" y="132"/>
                      <a:pt x="919" y="132"/>
                    </a:cubicBezTo>
                    <a:cubicBezTo>
                      <a:pt x="921" y="132"/>
                      <a:pt x="923" y="132"/>
                      <a:pt x="925" y="132"/>
                    </a:cubicBezTo>
                    <a:cubicBezTo>
                      <a:pt x="936" y="132"/>
                      <a:pt x="947" y="133"/>
                      <a:pt x="959" y="133"/>
                    </a:cubicBezTo>
                    <a:cubicBezTo>
                      <a:pt x="960" y="133"/>
                      <a:pt x="961" y="133"/>
                      <a:pt x="962" y="133"/>
                    </a:cubicBezTo>
                    <a:cubicBezTo>
                      <a:pt x="973" y="133"/>
                      <a:pt x="984" y="133"/>
                      <a:pt x="995" y="134"/>
                    </a:cubicBezTo>
                    <a:cubicBezTo>
                      <a:pt x="996" y="134"/>
                      <a:pt x="997" y="134"/>
                      <a:pt x="998" y="134"/>
                    </a:cubicBezTo>
                    <a:cubicBezTo>
                      <a:pt x="1009" y="134"/>
                      <a:pt x="1020" y="134"/>
                      <a:pt x="1031" y="135"/>
                    </a:cubicBezTo>
                    <a:cubicBezTo>
                      <a:pt x="1033" y="135"/>
                      <a:pt x="1035" y="135"/>
                      <a:pt x="1037" y="135"/>
                    </a:cubicBezTo>
                    <a:cubicBezTo>
                      <a:pt x="1047" y="136"/>
                      <a:pt x="1058" y="136"/>
                      <a:pt x="1069" y="137"/>
                    </a:cubicBezTo>
                    <a:cubicBezTo>
                      <a:pt x="1070" y="137"/>
                      <a:pt x="1072" y="137"/>
                      <a:pt x="1074" y="137"/>
                    </a:cubicBezTo>
                    <a:cubicBezTo>
                      <a:pt x="1085" y="138"/>
                      <a:pt x="1096" y="138"/>
                      <a:pt x="1107" y="139"/>
                    </a:cubicBezTo>
                    <a:cubicBezTo>
                      <a:pt x="1108" y="139"/>
                      <a:pt x="1108" y="139"/>
                      <a:pt x="1108" y="139"/>
                    </a:cubicBezTo>
                    <a:cubicBezTo>
                      <a:pt x="1118" y="140"/>
                      <a:pt x="1129" y="140"/>
                      <a:pt x="1140" y="141"/>
                    </a:cubicBezTo>
                    <a:cubicBezTo>
                      <a:pt x="1141" y="141"/>
                      <a:pt x="1143" y="141"/>
                      <a:pt x="1145" y="142"/>
                    </a:cubicBezTo>
                    <a:cubicBezTo>
                      <a:pt x="1155" y="142"/>
                      <a:pt x="1166" y="143"/>
                      <a:pt x="1177" y="144"/>
                    </a:cubicBezTo>
                    <a:cubicBezTo>
                      <a:pt x="1179" y="144"/>
                      <a:pt x="1181" y="144"/>
                      <a:pt x="1182" y="145"/>
                    </a:cubicBezTo>
                    <a:cubicBezTo>
                      <a:pt x="1193" y="146"/>
                      <a:pt x="1204" y="147"/>
                      <a:pt x="1214" y="148"/>
                    </a:cubicBezTo>
                    <a:cubicBezTo>
                      <a:pt x="1215" y="148"/>
                      <a:pt x="1217" y="148"/>
                      <a:pt x="1218" y="148"/>
                    </a:cubicBezTo>
                    <a:cubicBezTo>
                      <a:pt x="1230" y="149"/>
                      <a:pt x="1241" y="151"/>
                      <a:pt x="1253" y="152"/>
                    </a:cubicBezTo>
                    <a:cubicBezTo>
                      <a:pt x="1253" y="152"/>
                      <a:pt x="1254" y="152"/>
                      <a:pt x="1255" y="152"/>
                    </a:cubicBezTo>
                    <a:cubicBezTo>
                      <a:pt x="1266" y="153"/>
                      <a:pt x="1278" y="155"/>
                      <a:pt x="1289" y="156"/>
                    </a:cubicBezTo>
                    <a:cubicBezTo>
                      <a:pt x="1290" y="156"/>
                      <a:pt x="1290" y="156"/>
                      <a:pt x="1291" y="157"/>
                    </a:cubicBezTo>
                    <a:cubicBezTo>
                      <a:pt x="1304" y="158"/>
                      <a:pt x="1317" y="160"/>
                      <a:pt x="1330" y="162"/>
                    </a:cubicBezTo>
                    <a:cubicBezTo>
                      <a:pt x="1331" y="162"/>
                      <a:pt x="1331" y="162"/>
                      <a:pt x="1331" y="162"/>
                    </a:cubicBezTo>
                    <a:cubicBezTo>
                      <a:pt x="1344" y="164"/>
                      <a:pt x="1357" y="166"/>
                      <a:pt x="1370" y="168"/>
                    </a:cubicBezTo>
                    <a:cubicBezTo>
                      <a:pt x="1371" y="168"/>
                      <a:pt x="1371" y="168"/>
                      <a:pt x="1371" y="168"/>
                    </a:cubicBezTo>
                    <a:cubicBezTo>
                      <a:pt x="1378" y="170"/>
                      <a:pt x="1385" y="171"/>
                      <a:pt x="1392" y="172"/>
                    </a:cubicBezTo>
                    <a:cubicBezTo>
                      <a:pt x="1394" y="172"/>
                      <a:pt x="1397" y="173"/>
                      <a:pt x="1399" y="173"/>
                    </a:cubicBezTo>
                    <a:cubicBezTo>
                      <a:pt x="1404" y="174"/>
                      <a:pt x="1409" y="175"/>
                      <a:pt x="1414" y="176"/>
                    </a:cubicBezTo>
                    <a:cubicBezTo>
                      <a:pt x="1416" y="177"/>
                      <a:pt x="1419" y="177"/>
                      <a:pt x="1421" y="177"/>
                    </a:cubicBezTo>
                    <a:cubicBezTo>
                      <a:pt x="1427" y="179"/>
                      <a:pt x="1432" y="180"/>
                      <a:pt x="1437" y="181"/>
                    </a:cubicBezTo>
                    <a:cubicBezTo>
                      <a:pt x="1439" y="181"/>
                      <a:pt x="1441" y="181"/>
                      <a:pt x="1443" y="182"/>
                    </a:cubicBezTo>
                    <a:cubicBezTo>
                      <a:pt x="1450" y="183"/>
                      <a:pt x="1457" y="185"/>
                      <a:pt x="1463" y="186"/>
                    </a:cubicBezTo>
                    <a:cubicBezTo>
                      <a:pt x="1464" y="186"/>
                      <a:pt x="1465" y="186"/>
                      <a:pt x="1466" y="187"/>
                    </a:cubicBezTo>
                    <a:cubicBezTo>
                      <a:pt x="1476" y="189"/>
                      <a:pt x="1487" y="191"/>
                      <a:pt x="1498" y="194"/>
                    </a:cubicBezTo>
                    <a:cubicBezTo>
                      <a:pt x="1695" y="242"/>
                      <a:pt x="1796" y="308"/>
                      <a:pt x="1796" y="374"/>
                    </a:cubicBezTo>
                    <a:cubicBezTo>
                      <a:pt x="1796" y="241"/>
                      <a:pt x="1796" y="241"/>
                      <a:pt x="1796" y="241"/>
                    </a:cubicBezTo>
                    <a:cubicBezTo>
                      <a:pt x="1796" y="175"/>
                      <a:pt x="1695" y="109"/>
                      <a:pt x="1498" y="61"/>
                    </a:cubicBez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99" name="Freeform 189"/>
              <p:cNvSpPr>
                <a:spLocks noEditPoints="1"/>
              </p:cNvSpPr>
              <p:nvPr/>
            </p:nvSpPr>
            <p:spPr bwMode="auto">
              <a:xfrm>
                <a:off x="3779838" y="2262187"/>
                <a:ext cx="4745038" cy="1279525"/>
              </a:xfrm>
              <a:custGeom>
                <a:avLst/>
                <a:gdLst>
                  <a:gd name="T0" fmla="*/ 1516 w 3032"/>
                  <a:gd name="T1" fmla="*/ 170 h 817"/>
                  <a:gd name="T2" fmla="*/ 850 w 3032"/>
                  <a:gd name="T3" fmla="*/ 250 h 817"/>
                  <a:gd name="T4" fmla="*/ 624 w 3032"/>
                  <a:gd name="T5" fmla="*/ 413 h 817"/>
                  <a:gd name="T6" fmla="*/ 919 w 3032"/>
                  <a:gd name="T7" fmla="*/ 585 h 817"/>
                  <a:gd name="T8" fmla="*/ 1516 w 3032"/>
                  <a:gd name="T9" fmla="*/ 647 h 817"/>
                  <a:gd name="T10" fmla="*/ 1516 w 3032"/>
                  <a:gd name="T11" fmla="*/ 647 h 817"/>
                  <a:gd name="T12" fmla="*/ 2182 w 3032"/>
                  <a:gd name="T13" fmla="*/ 567 h 817"/>
                  <a:gd name="T14" fmla="*/ 2408 w 3032"/>
                  <a:gd name="T15" fmla="*/ 403 h 817"/>
                  <a:gd name="T16" fmla="*/ 2113 w 3032"/>
                  <a:gd name="T17" fmla="*/ 231 h 817"/>
                  <a:gd name="T18" fmla="*/ 1516 w 3032"/>
                  <a:gd name="T19" fmla="*/ 170 h 817"/>
                  <a:gd name="T20" fmla="*/ 1047 w 3032"/>
                  <a:gd name="T21" fmla="*/ 799 h 817"/>
                  <a:gd name="T22" fmla="*/ 1092 w 3032"/>
                  <a:gd name="T23" fmla="*/ 741 h 817"/>
                  <a:gd name="T24" fmla="*/ 770 w 3032"/>
                  <a:gd name="T25" fmla="*/ 697 h 817"/>
                  <a:gd name="T26" fmla="*/ 624 w 3032"/>
                  <a:gd name="T27" fmla="*/ 741 h 817"/>
                  <a:gd name="T28" fmla="*/ 382 w 3032"/>
                  <a:gd name="T29" fmla="*/ 683 h 817"/>
                  <a:gd name="T30" fmla="*/ 529 w 3032"/>
                  <a:gd name="T31" fmla="*/ 639 h 817"/>
                  <a:gd name="T32" fmla="*/ 336 w 3032"/>
                  <a:gd name="T33" fmla="*/ 559 h 817"/>
                  <a:gd name="T34" fmla="*/ 128 w 3032"/>
                  <a:gd name="T35" fmla="*/ 577 h 817"/>
                  <a:gd name="T36" fmla="*/ 25 w 3032"/>
                  <a:gd name="T37" fmla="*/ 493 h 817"/>
                  <a:gd name="T38" fmla="*/ 235 w 3032"/>
                  <a:gd name="T39" fmla="*/ 474 h 817"/>
                  <a:gd name="T40" fmla="*/ 216 w 3032"/>
                  <a:gd name="T41" fmla="*/ 380 h 817"/>
                  <a:gd name="T42" fmla="*/ 0 w 3032"/>
                  <a:gd name="T43" fmla="*/ 368 h 817"/>
                  <a:gd name="T44" fmla="*/ 68 w 3032"/>
                  <a:gd name="T45" fmla="*/ 281 h 817"/>
                  <a:gd name="T46" fmla="*/ 283 w 3032"/>
                  <a:gd name="T47" fmla="*/ 293 h 817"/>
                  <a:gd name="T48" fmla="*/ 442 w 3032"/>
                  <a:gd name="T49" fmla="*/ 208 h 817"/>
                  <a:gd name="T50" fmla="*/ 278 w 3032"/>
                  <a:gd name="T51" fmla="*/ 168 h 817"/>
                  <a:gd name="T52" fmla="*/ 496 w 3032"/>
                  <a:gd name="T53" fmla="*/ 103 h 817"/>
                  <a:gd name="T54" fmla="*/ 659 w 3032"/>
                  <a:gd name="T55" fmla="*/ 143 h 817"/>
                  <a:gd name="T56" fmla="*/ 960 w 3032"/>
                  <a:gd name="T57" fmla="*/ 89 h 817"/>
                  <a:gd name="T58" fmla="*/ 892 w 3032"/>
                  <a:gd name="T59" fmla="*/ 33 h 817"/>
                  <a:gd name="T60" fmla="*/ 1196 w 3032"/>
                  <a:gd name="T61" fmla="*/ 7 h 817"/>
                  <a:gd name="T62" fmla="*/ 1264 w 3032"/>
                  <a:gd name="T63" fmla="*/ 63 h 817"/>
                  <a:gd name="T64" fmla="*/ 1516 w 3032"/>
                  <a:gd name="T65" fmla="*/ 56 h 817"/>
                  <a:gd name="T66" fmla="*/ 1628 w 3032"/>
                  <a:gd name="T67" fmla="*/ 57 h 817"/>
                  <a:gd name="T68" fmla="*/ 1673 w 3032"/>
                  <a:gd name="T69" fmla="*/ 0 h 817"/>
                  <a:gd name="T70" fmla="*/ 1985 w 3032"/>
                  <a:gd name="T71" fmla="*/ 17 h 817"/>
                  <a:gd name="T72" fmla="*/ 1940 w 3032"/>
                  <a:gd name="T73" fmla="*/ 75 h 817"/>
                  <a:gd name="T74" fmla="*/ 2262 w 3032"/>
                  <a:gd name="T75" fmla="*/ 119 h 817"/>
                  <a:gd name="T76" fmla="*/ 2408 w 3032"/>
                  <a:gd name="T77" fmla="*/ 75 h 817"/>
                  <a:gd name="T78" fmla="*/ 2650 w 3032"/>
                  <a:gd name="T79" fmla="*/ 134 h 817"/>
                  <a:gd name="T80" fmla="*/ 2503 w 3032"/>
                  <a:gd name="T81" fmla="*/ 178 h 817"/>
                  <a:gd name="T82" fmla="*/ 2696 w 3032"/>
                  <a:gd name="T83" fmla="*/ 258 h 817"/>
                  <a:gd name="T84" fmla="*/ 2904 w 3032"/>
                  <a:gd name="T85" fmla="*/ 240 h 817"/>
                  <a:gd name="T86" fmla="*/ 3007 w 3032"/>
                  <a:gd name="T87" fmla="*/ 324 h 817"/>
                  <a:gd name="T88" fmla="*/ 2797 w 3032"/>
                  <a:gd name="T89" fmla="*/ 342 h 817"/>
                  <a:gd name="T90" fmla="*/ 2816 w 3032"/>
                  <a:gd name="T91" fmla="*/ 437 h 817"/>
                  <a:gd name="T92" fmla="*/ 3032 w 3032"/>
                  <a:gd name="T93" fmla="*/ 449 h 817"/>
                  <a:gd name="T94" fmla="*/ 2964 w 3032"/>
                  <a:gd name="T95" fmla="*/ 535 h 817"/>
                  <a:gd name="T96" fmla="*/ 2749 w 3032"/>
                  <a:gd name="T97" fmla="*/ 523 h 817"/>
                  <a:gd name="T98" fmla="*/ 2590 w 3032"/>
                  <a:gd name="T99" fmla="*/ 608 h 817"/>
                  <a:gd name="T100" fmla="*/ 2754 w 3032"/>
                  <a:gd name="T101" fmla="*/ 648 h 817"/>
                  <a:gd name="T102" fmla="*/ 2536 w 3032"/>
                  <a:gd name="T103" fmla="*/ 713 h 817"/>
                  <a:gd name="T104" fmla="*/ 2373 w 3032"/>
                  <a:gd name="T105" fmla="*/ 674 h 817"/>
                  <a:gd name="T106" fmla="*/ 2072 w 3032"/>
                  <a:gd name="T107" fmla="*/ 727 h 817"/>
                  <a:gd name="T108" fmla="*/ 2140 w 3032"/>
                  <a:gd name="T109" fmla="*/ 783 h 817"/>
                  <a:gd name="T110" fmla="*/ 1836 w 3032"/>
                  <a:gd name="T111" fmla="*/ 810 h 817"/>
                  <a:gd name="T112" fmla="*/ 1768 w 3032"/>
                  <a:gd name="T113" fmla="*/ 754 h 817"/>
                  <a:gd name="T114" fmla="*/ 1515 w 3032"/>
                  <a:gd name="T115" fmla="*/ 760 h 817"/>
                  <a:gd name="T116" fmla="*/ 1404 w 3032"/>
                  <a:gd name="T117" fmla="*/ 759 h 817"/>
                  <a:gd name="T118" fmla="*/ 1359 w 3032"/>
                  <a:gd name="T119" fmla="*/ 817 h 817"/>
                  <a:gd name="T120" fmla="*/ 1047 w 3032"/>
                  <a:gd name="T121" fmla="*/ 799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32" h="817">
                    <a:moveTo>
                      <a:pt x="1516" y="170"/>
                    </a:moveTo>
                    <a:cubicBezTo>
                      <a:pt x="1262" y="170"/>
                      <a:pt x="1020" y="199"/>
                      <a:pt x="850" y="250"/>
                    </a:cubicBezTo>
                    <a:cubicBezTo>
                      <a:pt x="699" y="295"/>
                      <a:pt x="619" y="353"/>
                      <a:pt x="624" y="413"/>
                    </a:cubicBezTo>
                    <a:cubicBezTo>
                      <a:pt x="629" y="479"/>
                      <a:pt x="737" y="541"/>
                      <a:pt x="919" y="585"/>
                    </a:cubicBezTo>
                    <a:cubicBezTo>
                      <a:pt x="1083" y="625"/>
                      <a:pt x="1295" y="647"/>
                      <a:pt x="1516" y="647"/>
                    </a:cubicBezTo>
                    <a:cubicBezTo>
                      <a:pt x="1516" y="647"/>
                      <a:pt x="1516" y="647"/>
                      <a:pt x="1516" y="647"/>
                    </a:cubicBezTo>
                    <a:cubicBezTo>
                      <a:pt x="1770" y="647"/>
                      <a:pt x="2012" y="617"/>
                      <a:pt x="2182" y="567"/>
                    </a:cubicBezTo>
                    <a:cubicBezTo>
                      <a:pt x="2332" y="522"/>
                      <a:pt x="2413" y="463"/>
                      <a:pt x="2408" y="403"/>
                    </a:cubicBezTo>
                    <a:cubicBezTo>
                      <a:pt x="2403" y="338"/>
                      <a:pt x="2295" y="275"/>
                      <a:pt x="2113" y="231"/>
                    </a:cubicBezTo>
                    <a:cubicBezTo>
                      <a:pt x="1949" y="192"/>
                      <a:pt x="1737" y="170"/>
                      <a:pt x="1516" y="170"/>
                    </a:cubicBezTo>
                    <a:close/>
                    <a:moveTo>
                      <a:pt x="1047" y="799"/>
                    </a:moveTo>
                    <a:cubicBezTo>
                      <a:pt x="1092" y="741"/>
                      <a:pt x="1092" y="741"/>
                      <a:pt x="1092" y="741"/>
                    </a:cubicBezTo>
                    <a:cubicBezTo>
                      <a:pt x="977" y="731"/>
                      <a:pt x="869" y="716"/>
                      <a:pt x="770" y="697"/>
                    </a:cubicBezTo>
                    <a:cubicBezTo>
                      <a:pt x="624" y="741"/>
                      <a:pt x="624" y="741"/>
                      <a:pt x="624" y="741"/>
                    </a:cubicBezTo>
                    <a:cubicBezTo>
                      <a:pt x="382" y="683"/>
                      <a:pt x="382" y="683"/>
                      <a:pt x="382" y="683"/>
                    </a:cubicBezTo>
                    <a:cubicBezTo>
                      <a:pt x="529" y="639"/>
                      <a:pt x="529" y="639"/>
                      <a:pt x="529" y="639"/>
                    </a:cubicBezTo>
                    <a:cubicBezTo>
                      <a:pt x="451" y="614"/>
                      <a:pt x="386" y="587"/>
                      <a:pt x="336" y="559"/>
                    </a:cubicBezTo>
                    <a:cubicBezTo>
                      <a:pt x="128" y="577"/>
                      <a:pt x="128" y="577"/>
                      <a:pt x="128" y="577"/>
                    </a:cubicBezTo>
                    <a:cubicBezTo>
                      <a:pt x="25" y="493"/>
                      <a:pt x="25" y="493"/>
                      <a:pt x="25" y="493"/>
                    </a:cubicBezTo>
                    <a:cubicBezTo>
                      <a:pt x="235" y="474"/>
                      <a:pt x="235" y="474"/>
                      <a:pt x="235" y="474"/>
                    </a:cubicBezTo>
                    <a:cubicBezTo>
                      <a:pt x="213" y="443"/>
                      <a:pt x="207" y="411"/>
                      <a:pt x="216" y="380"/>
                    </a:cubicBezTo>
                    <a:cubicBezTo>
                      <a:pt x="0" y="368"/>
                      <a:pt x="0" y="368"/>
                      <a:pt x="0" y="368"/>
                    </a:cubicBezTo>
                    <a:cubicBezTo>
                      <a:pt x="68" y="281"/>
                      <a:pt x="68" y="281"/>
                      <a:pt x="68" y="281"/>
                    </a:cubicBezTo>
                    <a:cubicBezTo>
                      <a:pt x="283" y="293"/>
                      <a:pt x="283" y="293"/>
                      <a:pt x="283" y="293"/>
                    </a:cubicBezTo>
                    <a:cubicBezTo>
                      <a:pt x="321" y="263"/>
                      <a:pt x="375" y="234"/>
                      <a:pt x="442" y="208"/>
                    </a:cubicBezTo>
                    <a:cubicBezTo>
                      <a:pt x="278" y="168"/>
                      <a:pt x="278" y="168"/>
                      <a:pt x="278" y="168"/>
                    </a:cubicBezTo>
                    <a:cubicBezTo>
                      <a:pt x="496" y="103"/>
                      <a:pt x="496" y="103"/>
                      <a:pt x="496" y="103"/>
                    </a:cubicBezTo>
                    <a:cubicBezTo>
                      <a:pt x="659" y="143"/>
                      <a:pt x="659" y="143"/>
                      <a:pt x="659" y="143"/>
                    </a:cubicBezTo>
                    <a:cubicBezTo>
                      <a:pt x="750" y="121"/>
                      <a:pt x="851" y="103"/>
                      <a:pt x="960" y="89"/>
                    </a:cubicBezTo>
                    <a:cubicBezTo>
                      <a:pt x="892" y="33"/>
                      <a:pt x="892" y="33"/>
                      <a:pt x="892" y="33"/>
                    </a:cubicBezTo>
                    <a:cubicBezTo>
                      <a:pt x="1196" y="7"/>
                      <a:pt x="1196" y="7"/>
                      <a:pt x="1196" y="7"/>
                    </a:cubicBezTo>
                    <a:cubicBezTo>
                      <a:pt x="1264" y="63"/>
                      <a:pt x="1264" y="63"/>
                      <a:pt x="1264" y="63"/>
                    </a:cubicBezTo>
                    <a:cubicBezTo>
                      <a:pt x="1347" y="58"/>
                      <a:pt x="1432" y="56"/>
                      <a:pt x="1516" y="56"/>
                    </a:cubicBezTo>
                    <a:cubicBezTo>
                      <a:pt x="1553" y="56"/>
                      <a:pt x="1591" y="56"/>
                      <a:pt x="1628" y="57"/>
                    </a:cubicBezTo>
                    <a:cubicBezTo>
                      <a:pt x="1673" y="0"/>
                      <a:pt x="1673" y="0"/>
                      <a:pt x="1673" y="0"/>
                    </a:cubicBezTo>
                    <a:cubicBezTo>
                      <a:pt x="1985" y="17"/>
                      <a:pt x="1985" y="17"/>
                      <a:pt x="1985" y="17"/>
                    </a:cubicBezTo>
                    <a:cubicBezTo>
                      <a:pt x="1940" y="75"/>
                      <a:pt x="1940" y="75"/>
                      <a:pt x="1940" y="75"/>
                    </a:cubicBezTo>
                    <a:cubicBezTo>
                      <a:pt x="2054" y="86"/>
                      <a:pt x="2163" y="100"/>
                      <a:pt x="2262" y="119"/>
                    </a:cubicBezTo>
                    <a:cubicBezTo>
                      <a:pt x="2408" y="75"/>
                      <a:pt x="2408" y="75"/>
                      <a:pt x="2408" y="75"/>
                    </a:cubicBezTo>
                    <a:cubicBezTo>
                      <a:pt x="2650" y="134"/>
                      <a:pt x="2650" y="134"/>
                      <a:pt x="2650" y="134"/>
                    </a:cubicBezTo>
                    <a:cubicBezTo>
                      <a:pt x="2503" y="178"/>
                      <a:pt x="2503" y="178"/>
                      <a:pt x="2503" y="178"/>
                    </a:cubicBezTo>
                    <a:cubicBezTo>
                      <a:pt x="2581" y="202"/>
                      <a:pt x="2646" y="229"/>
                      <a:pt x="2696" y="258"/>
                    </a:cubicBezTo>
                    <a:cubicBezTo>
                      <a:pt x="2904" y="240"/>
                      <a:pt x="2904" y="240"/>
                      <a:pt x="2904" y="240"/>
                    </a:cubicBezTo>
                    <a:cubicBezTo>
                      <a:pt x="3007" y="324"/>
                      <a:pt x="3007" y="324"/>
                      <a:pt x="3007" y="324"/>
                    </a:cubicBezTo>
                    <a:cubicBezTo>
                      <a:pt x="2797" y="342"/>
                      <a:pt x="2797" y="342"/>
                      <a:pt x="2797" y="342"/>
                    </a:cubicBezTo>
                    <a:cubicBezTo>
                      <a:pt x="2819" y="373"/>
                      <a:pt x="2825" y="405"/>
                      <a:pt x="2816" y="437"/>
                    </a:cubicBezTo>
                    <a:cubicBezTo>
                      <a:pt x="3032" y="449"/>
                      <a:pt x="3032" y="449"/>
                      <a:pt x="3032" y="449"/>
                    </a:cubicBezTo>
                    <a:cubicBezTo>
                      <a:pt x="2964" y="535"/>
                      <a:pt x="2964" y="535"/>
                      <a:pt x="2964" y="535"/>
                    </a:cubicBezTo>
                    <a:cubicBezTo>
                      <a:pt x="2749" y="523"/>
                      <a:pt x="2749" y="523"/>
                      <a:pt x="2749" y="523"/>
                    </a:cubicBezTo>
                    <a:cubicBezTo>
                      <a:pt x="2711" y="554"/>
                      <a:pt x="2657" y="582"/>
                      <a:pt x="2590" y="608"/>
                    </a:cubicBezTo>
                    <a:cubicBezTo>
                      <a:pt x="2754" y="648"/>
                      <a:pt x="2754" y="648"/>
                      <a:pt x="2754" y="648"/>
                    </a:cubicBezTo>
                    <a:cubicBezTo>
                      <a:pt x="2536" y="713"/>
                      <a:pt x="2536" y="713"/>
                      <a:pt x="2536" y="713"/>
                    </a:cubicBezTo>
                    <a:cubicBezTo>
                      <a:pt x="2373" y="674"/>
                      <a:pt x="2373" y="674"/>
                      <a:pt x="2373" y="674"/>
                    </a:cubicBezTo>
                    <a:cubicBezTo>
                      <a:pt x="2282" y="695"/>
                      <a:pt x="2181" y="713"/>
                      <a:pt x="2072" y="727"/>
                    </a:cubicBezTo>
                    <a:cubicBezTo>
                      <a:pt x="2140" y="783"/>
                      <a:pt x="2140" y="783"/>
                      <a:pt x="2140" y="783"/>
                    </a:cubicBezTo>
                    <a:cubicBezTo>
                      <a:pt x="1836" y="810"/>
                      <a:pt x="1836" y="810"/>
                      <a:pt x="1836" y="810"/>
                    </a:cubicBezTo>
                    <a:cubicBezTo>
                      <a:pt x="1768" y="754"/>
                      <a:pt x="1768" y="754"/>
                      <a:pt x="1768" y="754"/>
                    </a:cubicBezTo>
                    <a:cubicBezTo>
                      <a:pt x="1685" y="758"/>
                      <a:pt x="1600" y="760"/>
                      <a:pt x="1515" y="760"/>
                    </a:cubicBezTo>
                    <a:cubicBezTo>
                      <a:pt x="1478" y="760"/>
                      <a:pt x="1441" y="760"/>
                      <a:pt x="1404" y="759"/>
                    </a:cubicBezTo>
                    <a:cubicBezTo>
                      <a:pt x="1359" y="817"/>
                      <a:pt x="1359" y="817"/>
                      <a:pt x="1359" y="817"/>
                    </a:cubicBezTo>
                    <a:lnTo>
                      <a:pt x="1047" y="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00" name="Freeform 190"/>
              <p:cNvSpPr>
                <a:spLocks noEditPoints="1"/>
              </p:cNvSpPr>
              <p:nvPr/>
            </p:nvSpPr>
            <p:spPr bwMode="auto">
              <a:xfrm>
                <a:off x="3794126" y="2266950"/>
                <a:ext cx="4716463" cy="1270000"/>
              </a:xfrm>
              <a:custGeom>
                <a:avLst/>
                <a:gdLst>
                  <a:gd name="T0" fmla="*/ 2175 w 3014"/>
                  <a:gd name="T1" fmla="*/ 566 h 811"/>
                  <a:gd name="T2" fmla="*/ 2107 w 3014"/>
                  <a:gd name="T3" fmla="*/ 225 h 811"/>
                  <a:gd name="T4" fmla="*/ 838 w 3014"/>
                  <a:gd name="T5" fmla="*/ 244 h 811"/>
                  <a:gd name="T6" fmla="*/ 907 w 3014"/>
                  <a:gd name="T7" fmla="*/ 585 h 811"/>
                  <a:gd name="T8" fmla="*/ 2175 w 3014"/>
                  <a:gd name="T9" fmla="*/ 566 h 811"/>
                  <a:gd name="T10" fmla="*/ 2628 w 3014"/>
                  <a:gd name="T11" fmla="*/ 131 h 811"/>
                  <a:gd name="T12" fmla="*/ 2482 w 3014"/>
                  <a:gd name="T13" fmla="*/ 175 h 811"/>
                  <a:gd name="T14" fmla="*/ 2685 w 3014"/>
                  <a:gd name="T15" fmla="*/ 258 h 811"/>
                  <a:gd name="T16" fmla="*/ 2893 w 3014"/>
                  <a:gd name="T17" fmla="*/ 240 h 811"/>
                  <a:gd name="T18" fmla="*/ 2988 w 3014"/>
                  <a:gd name="T19" fmla="*/ 318 h 811"/>
                  <a:gd name="T20" fmla="*/ 2780 w 3014"/>
                  <a:gd name="T21" fmla="*/ 337 h 811"/>
                  <a:gd name="T22" fmla="*/ 2800 w 3014"/>
                  <a:gd name="T23" fmla="*/ 436 h 811"/>
                  <a:gd name="T24" fmla="*/ 3014 w 3014"/>
                  <a:gd name="T25" fmla="*/ 448 h 811"/>
                  <a:gd name="T26" fmla="*/ 2951 w 3014"/>
                  <a:gd name="T27" fmla="*/ 529 h 811"/>
                  <a:gd name="T28" fmla="*/ 2737 w 3014"/>
                  <a:gd name="T29" fmla="*/ 517 h 811"/>
                  <a:gd name="T30" fmla="*/ 2569 w 3014"/>
                  <a:gd name="T31" fmla="*/ 606 h 811"/>
                  <a:gd name="T32" fmla="*/ 2732 w 3014"/>
                  <a:gd name="T33" fmla="*/ 645 h 811"/>
                  <a:gd name="T34" fmla="*/ 2527 w 3014"/>
                  <a:gd name="T35" fmla="*/ 707 h 811"/>
                  <a:gd name="T36" fmla="*/ 2364 w 3014"/>
                  <a:gd name="T37" fmla="*/ 667 h 811"/>
                  <a:gd name="T38" fmla="*/ 2054 w 3014"/>
                  <a:gd name="T39" fmla="*/ 722 h 811"/>
                  <a:gd name="T40" fmla="*/ 2122 w 3014"/>
                  <a:gd name="T41" fmla="*/ 778 h 811"/>
                  <a:gd name="T42" fmla="*/ 1830 w 3014"/>
                  <a:gd name="T43" fmla="*/ 803 h 811"/>
                  <a:gd name="T44" fmla="*/ 1762 w 3014"/>
                  <a:gd name="T45" fmla="*/ 748 h 811"/>
                  <a:gd name="T46" fmla="*/ 1392 w 3014"/>
                  <a:gd name="T47" fmla="*/ 753 h 811"/>
                  <a:gd name="T48" fmla="*/ 1346 w 3014"/>
                  <a:gd name="T49" fmla="*/ 811 h 811"/>
                  <a:gd name="T50" fmla="*/ 1046 w 3014"/>
                  <a:gd name="T51" fmla="*/ 794 h 811"/>
                  <a:gd name="T52" fmla="*/ 1091 w 3014"/>
                  <a:gd name="T53" fmla="*/ 736 h 811"/>
                  <a:gd name="T54" fmla="*/ 760 w 3014"/>
                  <a:gd name="T55" fmla="*/ 691 h 811"/>
                  <a:gd name="T56" fmla="*/ 614 w 3014"/>
                  <a:gd name="T57" fmla="*/ 735 h 811"/>
                  <a:gd name="T58" fmla="*/ 385 w 3014"/>
                  <a:gd name="T59" fmla="*/ 679 h 811"/>
                  <a:gd name="T60" fmla="*/ 532 w 3014"/>
                  <a:gd name="T61" fmla="*/ 636 h 811"/>
                  <a:gd name="T62" fmla="*/ 329 w 3014"/>
                  <a:gd name="T63" fmla="*/ 552 h 811"/>
                  <a:gd name="T64" fmla="*/ 121 w 3014"/>
                  <a:gd name="T65" fmla="*/ 570 h 811"/>
                  <a:gd name="T66" fmla="*/ 26 w 3014"/>
                  <a:gd name="T67" fmla="*/ 492 h 811"/>
                  <a:gd name="T68" fmla="*/ 234 w 3014"/>
                  <a:gd name="T69" fmla="*/ 474 h 811"/>
                  <a:gd name="T70" fmla="*/ 213 w 3014"/>
                  <a:gd name="T71" fmla="*/ 374 h 811"/>
                  <a:gd name="T72" fmla="*/ 0 w 3014"/>
                  <a:gd name="T73" fmla="*/ 362 h 811"/>
                  <a:gd name="T74" fmla="*/ 63 w 3014"/>
                  <a:gd name="T75" fmla="*/ 281 h 811"/>
                  <a:gd name="T76" fmla="*/ 277 w 3014"/>
                  <a:gd name="T77" fmla="*/ 293 h 811"/>
                  <a:gd name="T78" fmla="*/ 444 w 3014"/>
                  <a:gd name="T79" fmla="*/ 204 h 811"/>
                  <a:gd name="T80" fmla="*/ 282 w 3014"/>
                  <a:gd name="T81" fmla="*/ 165 h 811"/>
                  <a:gd name="T82" fmla="*/ 487 w 3014"/>
                  <a:gd name="T83" fmla="*/ 104 h 811"/>
                  <a:gd name="T84" fmla="*/ 650 w 3014"/>
                  <a:gd name="T85" fmla="*/ 143 h 811"/>
                  <a:gd name="T86" fmla="*/ 960 w 3014"/>
                  <a:gd name="T87" fmla="*/ 88 h 811"/>
                  <a:gd name="T88" fmla="*/ 892 w 3014"/>
                  <a:gd name="T89" fmla="*/ 33 h 811"/>
                  <a:gd name="T90" fmla="*/ 1184 w 3014"/>
                  <a:gd name="T91" fmla="*/ 7 h 811"/>
                  <a:gd name="T92" fmla="*/ 1252 w 3014"/>
                  <a:gd name="T93" fmla="*/ 63 h 811"/>
                  <a:gd name="T94" fmla="*/ 1622 w 3014"/>
                  <a:gd name="T95" fmla="*/ 57 h 811"/>
                  <a:gd name="T96" fmla="*/ 1667 w 3014"/>
                  <a:gd name="T97" fmla="*/ 0 h 811"/>
                  <a:gd name="T98" fmla="*/ 1968 w 3014"/>
                  <a:gd name="T99" fmla="*/ 17 h 811"/>
                  <a:gd name="T100" fmla="*/ 1923 w 3014"/>
                  <a:gd name="T101" fmla="*/ 74 h 811"/>
                  <a:gd name="T102" fmla="*/ 2254 w 3014"/>
                  <a:gd name="T103" fmla="*/ 119 h 811"/>
                  <a:gd name="T104" fmla="*/ 2400 w 3014"/>
                  <a:gd name="T105" fmla="*/ 76 h 811"/>
                  <a:gd name="T106" fmla="*/ 2628 w 3014"/>
                  <a:gd name="T107" fmla="*/ 131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14" h="811">
                    <a:moveTo>
                      <a:pt x="2175" y="566"/>
                    </a:moveTo>
                    <a:cubicBezTo>
                      <a:pt x="2507" y="467"/>
                      <a:pt x="2476" y="314"/>
                      <a:pt x="2107" y="225"/>
                    </a:cubicBezTo>
                    <a:cubicBezTo>
                      <a:pt x="1737" y="136"/>
                      <a:pt x="1170" y="145"/>
                      <a:pt x="838" y="244"/>
                    </a:cubicBezTo>
                    <a:cubicBezTo>
                      <a:pt x="507" y="343"/>
                      <a:pt x="538" y="496"/>
                      <a:pt x="907" y="585"/>
                    </a:cubicBezTo>
                    <a:cubicBezTo>
                      <a:pt x="1276" y="674"/>
                      <a:pt x="1844" y="666"/>
                      <a:pt x="2175" y="566"/>
                    </a:cubicBezTo>
                    <a:close/>
                    <a:moveTo>
                      <a:pt x="2628" y="131"/>
                    </a:moveTo>
                    <a:cubicBezTo>
                      <a:pt x="2482" y="175"/>
                      <a:pt x="2482" y="175"/>
                      <a:pt x="2482" y="175"/>
                    </a:cubicBezTo>
                    <a:cubicBezTo>
                      <a:pt x="2566" y="200"/>
                      <a:pt x="2634" y="228"/>
                      <a:pt x="2685" y="258"/>
                    </a:cubicBezTo>
                    <a:cubicBezTo>
                      <a:pt x="2893" y="240"/>
                      <a:pt x="2893" y="240"/>
                      <a:pt x="2893" y="240"/>
                    </a:cubicBezTo>
                    <a:cubicBezTo>
                      <a:pt x="2988" y="318"/>
                      <a:pt x="2988" y="318"/>
                      <a:pt x="2988" y="318"/>
                    </a:cubicBezTo>
                    <a:cubicBezTo>
                      <a:pt x="2780" y="337"/>
                      <a:pt x="2780" y="337"/>
                      <a:pt x="2780" y="337"/>
                    </a:cubicBezTo>
                    <a:cubicBezTo>
                      <a:pt x="2805" y="369"/>
                      <a:pt x="2811" y="403"/>
                      <a:pt x="2800" y="436"/>
                    </a:cubicBezTo>
                    <a:cubicBezTo>
                      <a:pt x="3014" y="448"/>
                      <a:pt x="3014" y="448"/>
                      <a:pt x="3014" y="448"/>
                    </a:cubicBezTo>
                    <a:cubicBezTo>
                      <a:pt x="2951" y="529"/>
                      <a:pt x="2951" y="529"/>
                      <a:pt x="2951" y="529"/>
                    </a:cubicBezTo>
                    <a:cubicBezTo>
                      <a:pt x="2737" y="517"/>
                      <a:pt x="2737" y="517"/>
                      <a:pt x="2737" y="517"/>
                    </a:cubicBezTo>
                    <a:cubicBezTo>
                      <a:pt x="2698" y="548"/>
                      <a:pt x="2642" y="578"/>
                      <a:pt x="2569" y="606"/>
                    </a:cubicBezTo>
                    <a:cubicBezTo>
                      <a:pt x="2732" y="645"/>
                      <a:pt x="2732" y="645"/>
                      <a:pt x="2732" y="645"/>
                    </a:cubicBezTo>
                    <a:cubicBezTo>
                      <a:pt x="2527" y="707"/>
                      <a:pt x="2527" y="707"/>
                      <a:pt x="2527" y="707"/>
                    </a:cubicBezTo>
                    <a:cubicBezTo>
                      <a:pt x="2364" y="667"/>
                      <a:pt x="2364" y="667"/>
                      <a:pt x="2364" y="667"/>
                    </a:cubicBezTo>
                    <a:cubicBezTo>
                      <a:pt x="2269" y="690"/>
                      <a:pt x="2164" y="708"/>
                      <a:pt x="2054" y="722"/>
                    </a:cubicBezTo>
                    <a:cubicBezTo>
                      <a:pt x="2122" y="778"/>
                      <a:pt x="2122" y="778"/>
                      <a:pt x="2122" y="778"/>
                    </a:cubicBezTo>
                    <a:cubicBezTo>
                      <a:pt x="1830" y="803"/>
                      <a:pt x="1830" y="803"/>
                      <a:pt x="1830" y="803"/>
                    </a:cubicBezTo>
                    <a:cubicBezTo>
                      <a:pt x="1762" y="748"/>
                      <a:pt x="1762" y="748"/>
                      <a:pt x="1762" y="748"/>
                    </a:cubicBezTo>
                    <a:cubicBezTo>
                      <a:pt x="1640" y="754"/>
                      <a:pt x="1515" y="756"/>
                      <a:pt x="1392" y="753"/>
                    </a:cubicBezTo>
                    <a:cubicBezTo>
                      <a:pt x="1346" y="811"/>
                      <a:pt x="1346" y="811"/>
                      <a:pt x="1346" y="811"/>
                    </a:cubicBezTo>
                    <a:cubicBezTo>
                      <a:pt x="1046" y="794"/>
                      <a:pt x="1046" y="794"/>
                      <a:pt x="1046" y="794"/>
                    </a:cubicBezTo>
                    <a:cubicBezTo>
                      <a:pt x="1091" y="736"/>
                      <a:pt x="1091" y="736"/>
                      <a:pt x="1091" y="736"/>
                    </a:cubicBezTo>
                    <a:cubicBezTo>
                      <a:pt x="975" y="726"/>
                      <a:pt x="864" y="711"/>
                      <a:pt x="760" y="691"/>
                    </a:cubicBezTo>
                    <a:cubicBezTo>
                      <a:pt x="614" y="735"/>
                      <a:pt x="614" y="735"/>
                      <a:pt x="614" y="735"/>
                    </a:cubicBezTo>
                    <a:cubicBezTo>
                      <a:pt x="385" y="679"/>
                      <a:pt x="385" y="679"/>
                      <a:pt x="385" y="679"/>
                    </a:cubicBezTo>
                    <a:cubicBezTo>
                      <a:pt x="532" y="636"/>
                      <a:pt x="532" y="636"/>
                      <a:pt x="532" y="636"/>
                    </a:cubicBezTo>
                    <a:cubicBezTo>
                      <a:pt x="448" y="610"/>
                      <a:pt x="380" y="582"/>
                      <a:pt x="329" y="552"/>
                    </a:cubicBezTo>
                    <a:cubicBezTo>
                      <a:pt x="121" y="570"/>
                      <a:pt x="121" y="570"/>
                      <a:pt x="121" y="570"/>
                    </a:cubicBezTo>
                    <a:cubicBezTo>
                      <a:pt x="26" y="492"/>
                      <a:pt x="26" y="492"/>
                      <a:pt x="26" y="492"/>
                    </a:cubicBezTo>
                    <a:cubicBezTo>
                      <a:pt x="234" y="474"/>
                      <a:pt x="234" y="474"/>
                      <a:pt x="234" y="474"/>
                    </a:cubicBezTo>
                    <a:cubicBezTo>
                      <a:pt x="209" y="441"/>
                      <a:pt x="203" y="407"/>
                      <a:pt x="213" y="374"/>
                    </a:cubicBezTo>
                    <a:cubicBezTo>
                      <a:pt x="0" y="362"/>
                      <a:pt x="0" y="362"/>
                      <a:pt x="0" y="362"/>
                    </a:cubicBezTo>
                    <a:cubicBezTo>
                      <a:pt x="63" y="281"/>
                      <a:pt x="63" y="281"/>
                      <a:pt x="63" y="281"/>
                    </a:cubicBezTo>
                    <a:cubicBezTo>
                      <a:pt x="277" y="293"/>
                      <a:pt x="277" y="293"/>
                      <a:pt x="277" y="293"/>
                    </a:cubicBezTo>
                    <a:cubicBezTo>
                      <a:pt x="316" y="262"/>
                      <a:pt x="372" y="232"/>
                      <a:pt x="444" y="204"/>
                    </a:cubicBezTo>
                    <a:cubicBezTo>
                      <a:pt x="282" y="165"/>
                      <a:pt x="282" y="165"/>
                      <a:pt x="282" y="165"/>
                    </a:cubicBezTo>
                    <a:cubicBezTo>
                      <a:pt x="487" y="104"/>
                      <a:pt x="487" y="104"/>
                      <a:pt x="487" y="104"/>
                    </a:cubicBezTo>
                    <a:cubicBezTo>
                      <a:pt x="650" y="143"/>
                      <a:pt x="650" y="143"/>
                      <a:pt x="650" y="143"/>
                    </a:cubicBezTo>
                    <a:cubicBezTo>
                      <a:pt x="745" y="120"/>
                      <a:pt x="849" y="102"/>
                      <a:pt x="960" y="88"/>
                    </a:cubicBezTo>
                    <a:cubicBezTo>
                      <a:pt x="892" y="33"/>
                      <a:pt x="892" y="33"/>
                      <a:pt x="892" y="33"/>
                    </a:cubicBezTo>
                    <a:cubicBezTo>
                      <a:pt x="1184" y="7"/>
                      <a:pt x="1184" y="7"/>
                      <a:pt x="1184" y="7"/>
                    </a:cubicBezTo>
                    <a:cubicBezTo>
                      <a:pt x="1252" y="63"/>
                      <a:pt x="1252" y="63"/>
                      <a:pt x="1252" y="63"/>
                    </a:cubicBezTo>
                    <a:cubicBezTo>
                      <a:pt x="1374" y="56"/>
                      <a:pt x="1499" y="54"/>
                      <a:pt x="1622" y="57"/>
                    </a:cubicBezTo>
                    <a:cubicBezTo>
                      <a:pt x="1667" y="0"/>
                      <a:pt x="1667" y="0"/>
                      <a:pt x="1667" y="0"/>
                    </a:cubicBezTo>
                    <a:cubicBezTo>
                      <a:pt x="1968" y="17"/>
                      <a:pt x="1968" y="17"/>
                      <a:pt x="1968" y="17"/>
                    </a:cubicBezTo>
                    <a:cubicBezTo>
                      <a:pt x="1923" y="74"/>
                      <a:pt x="1923" y="74"/>
                      <a:pt x="1923" y="74"/>
                    </a:cubicBezTo>
                    <a:cubicBezTo>
                      <a:pt x="2039" y="85"/>
                      <a:pt x="2150" y="100"/>
                      <a:pt x="2254" y="119"/>
                    </a:cubicBezTo>
                    <a:cubicBezTo>
                      <a:pt x="2400" y="76"/>
                      <a:pt x="2400" y="76"/>
                      <a:pt x="2400" y="76"/>
                    </a:cubicBezTo>
                    <a:lnTo>
                      <a:pt x="2628" y="131"/>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grpSp>
        <p:grpSp>
          <p:nvGrpSpPr>
            <p:cNvPr id="101" name="Group 247"/>
            <p:cNvGrpSpPr/>
            <p:nvPr/>
          </p:nvGrpSpPr>
          <p:grpSpPr>
            <a:xfrm>
              <a:off x="3302317" y="2632655"/>
              <a:ext cx="4472569" cy="1405066"/>
              <a:chOff x="3779838" y="2262187"/>
              <a:chExt cx="4745038" cy="1490663"/>
            </a:xfrm>
          </p:grpSpPr>
          <p:sp>
            <p:nvSpPr>
              <p:cNvPr id="102" name="Freeform 106"/>
              <p:cNvSpPr>
                <a:spLocks/>
              </p:cNvSpPr>
              <p:nvPr/>
            </p:nvSpPr>
            <p:spPr bwMode="auto">
              <a:xfrm>
                <a:off x="6715126" y="3044825"/>
                <a:ext cx="61913" cy="257175"/>
              </a:xfrm>
              <a:custGeom>
                <a:avLst/>
                <a:gdLst>
                  <a:gd name="T0" fmla="*/ 39 w 39"/>
                  <a:gd name="T1" fmla="*/ 0 h 162"/>
                  <a:gd name="T2" fmla="*/ 39 w 39"/>
                  <a:gd name="T3" fmla="*/ 113 h 162"/>
                  <a:gd name="T4" fmla="*/ 0 w 39"/>
                  <a:gd name="T5" fmla="*/ 162 h 162"/>
                  <a:gd name="T6" fmla="*/ 0 w 39"/>
                  <a:gd name="T7" fmla="*/ 49 h 162"/>
                  <a:gd name="T8" fmla="*/ 39 w 39"/>
                  <a:gd name="T9" fmla="*/ 0 h 162"/>
                </a:gdLst>
                <a:ahLst/>
                <a:cxnLst>
                  <a:cxn ang="0">
                    <a:pos x="T0" y="T1"/>
                  </a:cxn>
                  <a:cxn ang="0">
                    <a:pos x="T2" y="T3"/>
                  </a:cxn>
                  <a:cxn ang="0">
                    <a:pos x="T4" y="T5"/>
                  </a:cxn>
                  <a:cxn ang="0">
                    <a:pos x="T6" y="T7"/>
                  </a:cxn>
                  <a:cxn ang="0">
                    <a:pos x="T8" y="T9"/>
                  </a:cxn>
                </a:cxnLst>
                <a:rect l="0" t="0" r="r" b="b"/>
                <a:pathLst>
                  <a:path w="39" h="162">
                    <a:moveTo>
                      <a:pt x="39" y="0"/>
                    </a:moveTo>
                    <a:lnTo>
                      <a:pt x="39" y="113"/>
                    </a:lnTo>
                    <a:lnTo>
                      <a:pt x="0" y="162"/>
                    </a:lnTo>
                    <a:lnTo>
                      <a:pt x="0" y="49"/>
                    </a:lnTo>
                    <a:lnTo>
                      <a:pt x="39"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03" name="Freeform 109"/>
              <p:cNvSpPr>
                <a:spLocks/>
              </p:cNvSpPr>
              <p:nvPr/>
            </p:nvSpPr>
            <p:spPr bwMode="auto">
              <a:xfrm>
                <a:off x="5321301" y="3065462"/>
                <a:ext cx="90488" cy="255588"/>
              </a:xfrm>
              <a:custGeom>
                <a:avLst/>
                <a:gdLst>
                  <a:gd name="T0" fmla="*/ 57 w 57"/>
                  <a:gd name="T1" fmla="*/ 47 h 161"/>
                  <a:gd name="T2" fmla="*/ 57 w 57"/>
                  <a:gd name="T3" fmla="*/ 161 h 161"/>
                  <a:gd name="T4" fmla="*/ 0 w 57"/>
                  <a:gd name="T5" fmla="*/ 114 h 161"/>
                  <a:gd name="T6" fmla="*/ 0 w 57"/>
                  <a:gd name="T7" fmla="*/ 0 h 161"/>
                  <a:gd name="T8" fmla="*/ 57 w 57"/>
                  <a:gd name="T9" fmla="*/ 47 h 161"/>
                </a:gdLst>
                <a:ahLst/>
                <a:cxnLst>
                  <a:cxn ang="0">
                    <a:pos x="T0" y="T1"/>
                  </a:cxn>
                  <a:cxn ang="0">
                    <a:pos x="T2" y="T3"/>
                  </a:cxn>
                  <a:cxn ang="0">
                    <a:pos x="T4" y="T5"/>
                  </a:cxn>
                  <a:cxn ang="0">
                    <a:pos x="T6" y="T7"/>
                  </a:cxn>
                  <a:cxn ang="0">
                    <a:pos x="T8" y="T9"/>
                  </a:cxn>
                </a:cxnLst>
                <a:rect l="0" t="0" r="r" b="b"/>
                <a:pathLst>
                  <a:path w="57" h="161">
                    <a:moveTo>
                      <a:pt x="57" y="47"/>
                    </a:moveTo>
                    <a:lnTo>
                      <a:pt x="57" y="161"/>
                    </a:lnTo>
                    <a:lnTo>
                      <a:pt x="0" y="114"/>
                    </a:lnTo>
                    <a:lnTo>
                      <a:pt x="0" y="0"/>
                    </a:lnTo>
                    <a:lnTo>
                      <a:pt x="57" y="4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04" name="Freeform 110"/>
              <p:cNvSpPr>
                <a:spLocks/>
              </p:cNvSpPr>
              <p:nvPr/>
            </p:nvSpPr>
            <p:spPr bwMode="auto">
              <a:xfrm>
                <a:off x="7464426" y="3198812"/>
                <a:ext cx="212725" cy="247650"/>
              </a:xfrm>
              <a:custGeom>
                <a:avLst/>
                <a:gdLst>
                  <a:gd name="T0" fmla="*/ 5 w 136"/>
                  <a:gd name="T1" fmla="*/ 158 h 158"/>
                  <a:gd name="T2" fmla="*/ 2 w 136"/>
                  <a:gd name="T3" fmla="*/ 157 h 158"/>
                  <a:gd name="T4" fmla="*/ 0 w 136"/>
                  <a:gd name="T5" fmla="*/ 155 h 158"/>
                  <a:gd name="T6" fmla="*/ 0 w 136"/>
                  <a:gd name="T7" fmla="*/ 41 h 158"/>
                  <a:gd name="T8" fmla="*/ 3 w 136"/>
                  <a:gd name="T9" fmla="*/ 38 h 158"/>
                  <a:gd name="T10" fmla="*/ 129 w 136"/>
                  <a:gd name="T11" fmla="*/ 1 h 158"/>
                  <a:gd name="T12" fmla="*/ 131 w 136"/>
                  <a:gd name="T13" fmla="*/ 0 h 158"/>
                  <a:gd name="T14" fmla="*/ 134 w 136"/>
                  <a:gd name="T15" fmla="*/ 1 h 158"/>
                  <a:gd name="T16" fmla="*/ 136 w 136"/>
                  <a:gd name="T17" fmla="*/ 3 h 158"/>
                  <a:gd name="T18" fmla="*/ 136 w 136"/>
                  <a:gd name="T19" fmla="*/ 117 h 158"/>
                  <a:gd name="T20" fmla="*/ 134 w 136"/>
                  <a:gd name="T21" fmla="*/ 120 h 158"/>
                  <a:gd name="T22" fmla="*/ 7 w 136"/>
                  <a:gd name="T23" fmla="*/ 157 h 158"/>
                  <a:gd name="T24" fmla="*/ 5 w 136"/>
                  <a:gd name="T25" fmla="*/ 158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6" h="158">
                    <a:moveTo>
                      <a:pt x="5" y="158"/>
                    </a:moveTo>
                    <a:cubicBezTo>
                      <a:pt x="4" y="158"/>
                      <a:pt x="3" y="158"/>
                      <a:pt x="2" y="157"/>
                    </a:cubicBezTo>
                    <a:cubicBezTo>
                      <a:pt x="1" y="157"/>
                      <a:pt x="0" y="156"/>
                      <a:pt x="0" y="155"/>
                    </a:cubicBezTo>
                    <a:cubicBezTo>
                      <a:pt x="0" y="41"/>
                      <a:pt x="0" y="41"/>
                      <a:pt x="0" y="41"/>
                    </a:cubicBezTo>
                    <a:cubicBezTo>
                      <a:pt x="0" y="40"/>
                      <a:pt x="1" y="39"/>
                      <a:pt x="3" y="38"/>
                    </a:cubicBezTo>
                    <a:cubicBezTo>
                      <a:pt x="129" y="1"/>
                      <a:pt x="129" y="1"/>
                      <a:pt x="129" y="1"/>
                    </a:cubicBezTo>
                    <a:cubicBezTo>
                      <a:pt x="129" y="0"/>
                      <a:pt x="130" y="0"/>
                      <a:pt x="131" y="0"/>
                    </a:cubicBezTo>
                    <a:cubicBezTo>
                      <a:pt x="132" y="0"/>
                      <a:pt x="133" y="0"/>
                      <a:pt x="134" y="1"/>
                    </a:cubicBezTo>
                    <a:cubicBezTo>
                      <a:pt x="135" y="1"/>
                      <a:pt x="136" y="2"/>
                      <a:pt x="136" y="3"/>
                    </a:cubicBezTo>
                    <a:cubicBezTo>
                      <a:pt x="136" y="117"/>
                      <a:pt x="136" y="117"/>
                      <a:pt x="136" y="117"/>
                    </a:cubicBezTo>
                    <a:cubicBezTo>
                      <a:pt x="136" y="118"/>
                      <a:pt x="135" y="119"/>
                      <a:pt x="134" y="120"/>
                    </a:cubicBezTo>
                    <a:cubicBezTo>
                      <a:pt x="7" y="157"/>
                      <a:pt x="7" y="157"/>
                      <a:pt x="7" y="157"/>
                    </a:cubicBezTo>
                    <a:cubicBezTo>
                      <a:pt x="7" y="158"/>
                      <a:pt x="6" y="158"/>
                      <a:pt x="5" y="1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05" name="Freeform 111"/>
              <p:cNvSpPr>
                <a:spLocks/>
              </p:cNvSpPr>
              <p:nvPr/>
            </p:nvSpPr>
            <p:spPr bwMode="auto">
              <a:xfrm>
                <a:off x="7472363" y="3198812"/>
                <a:ext cx="196850" cy="239713"/>
              </a:xfrm>
              <a:custGeom>
                <a:avLst/>
                <a:gdLst>
                  <a:gd name="T0" fmla="*/ 124 w 124"/>
                  <a:gd name="T1" fmla="*/ 0 h 151"/>
                  <a:gd name="T2" fmla="*/ 124 w 124"/>
                  <a:gd name="T3" fmla="*/ 113 h 151"/>
                  <a:gd name="T4" fmla="*/ 0 w 124"/>
                  <a:gd name="T5" fmla="*/ 151 h 151"/>
                  <a:gd name="T6" fmla="*/ 0 w 124"/>
                  <a:gd name="T7" fmla="*/ 37 h 151"/>
                  <a:gd name="T8" fmla="*/ 124 w 124"/>
                  <a:gd name="T9" fmla="*/ 0 h 151"/>
                </a:gdLst>
                <a:ahLst/>
                <a:cxnLst>
                  <a:cxn ang="0">
                    <a:pos x="T0" y="T1"/>
                  </a:cxn>
                  <a:cxn ang="0">
                    <a:pos x="T2" y="T3"/>
                  </a:cxn>
                  <a:cxn ang="0">
                    <a:pos x="T4" y="T5"/>
                  </a:cxn>
                  <a:cxn ang="0">
                    <a:pos x="T6" y="T7"/>
                  </a:cxn>
                  <a:cxn ang="0">
                    <a:pos x="T8" y="T9"/>
                  </a:cxn>
                </a:cxnLst>
                <a:rect l="0" t="0" r="r" b="b"/>
                <a:pathLst>
                  <a:path w="124" h="151">
                    <a:moveTo>
                      <a:pt x="124" y="0"/>
                    </a:moveTo>
                    <a:lnTo>
                      <a:pt x="124" y="113"/>
                    </a:lnTo>
                    <a:lnTo>
                      <a:pt x="0" y="151"/>
                    </a:lnTo>
                    <a:lnTo>
                      <a:pt x="0" y="37"/>
                    </a:lnTo>
                    <a:lnTo>
                      <a:pt x="124" y="0"/>
                    </a:lnTo>
                    <a:close/>
                  </a:path>
                </a:pathLst>
              </a:custGeom>
              <a:solidFill>
                <a:srgbClr val="B1CF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06" name="Freeform 112"/>
              <p:cNvSpPr>
                <a:spLocks/>
              </p:cNvSpPr>
              <p:nvPr/>
            </p:nvSpPr>
            <p:spPr bwMode="auto">
              <a:xfrm>
                <a:off x="4487863" y="3246437"/>
                <a:ext cx="234950" cy="241300"/>
              </a:xfrm>
              <a:custGeom>
                <a:avLst/>
                <a:gdLst>
                  <a:gd name="T0" fmla="*/ 146 w 151"/>
                  <a:gd name="T1" fmla="*/ 154 h 154"/>
                  <a:gd name="T2" fmla="*/ 144 w 151"/>
                  <a:gd name="T3" fmla="*/ 153 h 154"/>
                  <a:gd name="T4" fmla="*/ 3 w 151"/>
                  <a:gd name="T5" fmla="*/ 119 h 154"/>
                  <a:gd name="T6" fmla="*/ 0 w 151"/>
                  <a:gd name="T7" fmla="*/ 117 h 154"/>
                  <a:gd name="T8" fmla="*/ 0 w 151"/>
                  <a:gd name="T9" fmla="*/ 2 h 154"/>
                  <a:gd name="T10" fmla="*/ 2 w 151"/>
                  <a:gd name="T11" fmla="*/ 0 h 154"/>
                  <a:gd name="T12" fmla="*/ 5 w 151"/>
                  <a:gd name="T13" fmla="*/ 0 h 154"/>
                  <a:gd name="T14" fmla="*/ 7 w 151"/>
                  <a:gd name="T15" fmla="*/ 0 h 154"/>
                  <a:gd name="T16" fmla="*/ 148 w 151"/>
                  <a:gd name="T17" fmla="*/ 34 h 154"/>
                  <a:gd name="T18" fmla="*/ 151 w 151"/>
                  <a:gd name="T19" fmla="*/ 36 h 154"/>
                  <a:gd name="T20" fmla="*/ 151 w 151"/>
                  <a:gd name="T21" fmla="*/ 151 h 154"/>
                  <a:gd name="T22" fmla="*/ 148 w 151"/>
                  <a:gd name="T23" fmla="*/ 153 h 154"/>
                  <a:gd name="T24" fmla="*/ 146 w 151"/>
                  <a:gd name="T25"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54">
                    <a:moveTo>
                      <a:pt x="146" y="154"/>
                    </a:moveTo>
                    <a:cubicBezTo>
                      <a:pt x="145" y="154"/>
                      <a:pt x="144" y="153"/>
                      <a:pt x="144" y="153"/>
                    </a:cubicBezTo>
                    <a:cubicBezTo>
                      <a:pt x="3" y="119"/>
                      <a:pt x="3" y="119"/>
                      <a:pt x="3" y="119"/>
                    </a:cubicBezTo>
                    <a:cubicBezTo>
                      <a:pt x="1" y="119"/>
                      <a:pt x="0" y="118"/>
                      <a:pt x="0" y="117"/>
                    </a:cubicBezTo>
                    <a:cubicBezTo>
                      <a:pt x="0" y="2"/>
                      <a:pt x="0" y="2"/>
                      <a:pt x="0" y="2"/>
                    </a:cubicBezTo>
                    <a:cubicBezTo>
                      <a:pt x="0" y="2"/>
                      <a:pt x="1" y="1"/>
                      <a:pt x="2" y="0"/>
                    </a:cubicBezTo>
                    <a:cubicBezTo>
                      <a:pt x="3" y="0"/>
                      <a:pt x="4" y="0"/>
                      <a:pt x="5" y="0"/>
                    </a:cubicBezTo>
                    <a:cubicBezTo>
                      <a:pt x="6" y="0"/>
                      <a:pt x="6" y="0"/>
                      <a:pt x="7" y="0"/>
                    </a:cubicBezTo>
                    <a:cubicBezTo>
                      <a:pt x="148" y="34"/>
                      <a:pt x="148" y="34"/>
                      <a:pt x="148" y="34"/>
                    </a:cubicBezTo>
                    <a:cubicBezTo>
                      <a:pt x="150" y="34"/>
                      <a:pt x="151" y="35"/>
                      <a:pt x="151" y="36"/>
                    </a:cubicBezTo>
                    <a:cubicBezTo>
                      <a:pt x="151" y="151"/>
                      <a:pt x="151" y="151"/>
                      <a:pt x="151" y="151"/>
                    </a:cubicBezTo>
                    <a:cubicBezTo>
                      <a:pt x="151" y="152"/>
                      <a:pt x="150" y="153"/>
                      <a:pt x="148" y="153"/>
                    </a:cubicBezTo>
                    <a:cubicBezTo>
                      <a:pt x="148" y="153"/>
                      <a:pt x="147" y="154"/>
                      <a:pt x="146"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07" name="Freeform 113"/>
              <p:cNvSpPr>
                <a:spLocks/>
              </p:cNvSpPr>
              <p:nvPr/>
            </p:nvSpPr>
            <p:spPr bwMode="auto">
              <a:xfrm>
                <a:off x="4495801" y="3246437"/>
                <a:ext cx="220663" cy="231775"/>
              </a:xfrm>
              <a:custGeom>
                <a:avLst/>
                <a:gdLst>
                  <a:gd name="T0" fmla="*/ 139 w 139"/>
                  <a:gd name="T1" fmla="*/ 33 h 146"/>
                  <a:gd name="T2" fmla="*/ 139 w 139"/>
                  <a:gd name="T3" fmla="*/ 146 h 146"/>
                  <a:gd name="T4" fmla="*/ 0 w 139"/>
                  <a:gd name="T5" fmla="*/ 112 h 146"/>
                  <a:gd name="T6" fmla="*/ 0 w 139"/>
                  <a:gd name="T7" fmla="*/ 0 h 146"/>
                  <a:gd name="T8" fmla="*/ 139 w 139"/>
                  <a:gd name="T9" fmla="*/ 33 h 146"/>
                </a:gdLst>
                <a:ahLst/>
                <a:cxnLst>
                  <a:cxn ang="0">
                    <a:pos x="T0" y="T1"/>
                  </a:cxn>
                  <a:cxn ang="0">
                    <a:pos x="T2" y="T3"/>
                  </a:cxn>
                  <a:cxn ang="0">
                    <a:pos x="T4" y="T5"/>
                  </a:cxn>
                  <a:cxn ang="0">
                    <a:pos x="T6" y="T7"/>
                  </a:cxn>
                  <a:cxn ang="0">
                    <a:pos x="T8" y="T9"/>
                  </a:cxn>
                </a:cxnLst>
                <a:rect l="0" t="0" r="r" b="b"/>
                <a:pathLst>
                  <a:path w="139" h="146">
                    <a:moveTo>
                      <a:pt x="139" y="33"/>
                    </a:moveTo>
                    <a:lnTo>
                      <a:pt x="139" y="146"/>
                    </a:lnTo>
                    <a:lnTo>
                      <a:pt x="0" y="112"/>
                    </a:lnTo>
                    <a:lnTo>
                      <a:pt x="0" y="0"/>
                    </a:lnTo>
                    <a:lnTo>
                      <a:pt x="139" y="33"/>
                    </a:lnTo>
                    <a:close/>
                  </a:path>
                </a:pathLst>
              </a:custGeom>
              <a:solidFill>
                <a:srgbClr val="B1CF5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08" name="Freeform 145"/>
              <p:cNvSpPr>
                <a:spLocks/>
              </p:cNvSpPr>
              <p:nvPr/>
            </p:nvSpPr>
            <p:spPr bwMode="auto">
              <a:xfrm>
                <a:off x="8175626" y="2901950"/>
                <a:ext cx="9525" cy="255588"/>
              </a:xfrm>
              <a:custGeom>
                <a:avLst/>
                <a:gdLst>
                  <a:gd name="T0" fmla="*/ 5 w 6"/>
                  <a:gd name="T1" fmla="*/ 6 h 164"/>
                  <a:gd name="T2" fmla="*/ 5 w 6"/>
                  <a:gd name="T3" fmla="*/ 9 h 164"/>
                  <a:gd name="T4" fmla="*/ 5 w 6"/>
                  <a:gd name="T5" fmla="*/ 14 h 164"/>
                  <a:gd name="T6" fmla="*/ 4 w 6"/>
                  <a:gd name="T7" fmla="*/ 17 h 164"/>
                  <a:gd name="T8" fmla="*/ 3 w 6"/>
                  <a:gd name="T9" fmla="*/ 22 h 164"/>
                  <a:gd name="T10" fmla="*/ 3 w 6"/>
                  <a:gd name="T11" fmla="*/ 24 h 164"/>
                  <a:gd name="T12" fmla="*/ 0 w 6"/>
                  <a:gd name="T13" fmla="*/ 31 h 164"/>
                  <a:gd name="T14" fmla="*/ 0 w 6"/>
                  <a:gd name="T15" fmla="*/ 164 h 164"/>
                  <a:gd name="T16" fmla="*/ 3 w 6"/>
                  <a:gd name="T17" fmla="*/ 156 h 164"/>
                  <a:gd name="T18" fmla="*/ 3 w 6"/>
                  <a:gd name="T19" fmla="*/ 154 h 164"/>
                  <a:gd name="T20" fmla="*/ 4 w 6"/>
                  <a:gd name="T21" fmla="*/ 149 h 164"/>
                  <a:gd name="T22" fmla="*/ 5 w 6"/>
                  <a:gd name="T23" fmla="*/ 146 h 164"/>
                  <a:gd name="T24" fmla="*/ 5 w 6"/>
                  <a:gd name="T25" fmla="*/ 142 h 164"/>
                  <a:gd name="T26" fmla="*/ 5 w 6"/>
                  <a:gd name="T27" fmla="*/ 139 h 164"/>
                  <a:gd name="T28" fmla="*/ 5 w 6"/>
                  <a:gd name="T29" fmla="*/ 137 h 164"/>
                  <a:gd name="T30" fmla="*/ 6 w 6"/>
                  <a:gd name="T31" fmla="*/ 133 h 164"/>
                  <a:gd name="T32" fmla="*/ 6 w 6"/>
                  <a:gd name="T33" fmla="*/ 0 h 164"/>
                  <a:gd name="T34" fmla="*/ 5 w 6"/>
                  <a:gd name="T35" fmla="*/ 6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164">
                    <a:moveTo>
                      <a:pt x="5" y="6"/>
                    </a:moveTo>
                    <a:cubicBezTo>
                      <a:pt x="5" y="7"/>
                      <a:pt x="5" y="8"/>
                      <a:pt x="5" y="9"/>
                    </a:cubicBezTo>
                    <a:cubicBezTo>
                      <a:pt x="5" y="11"/>
                      <a:pt x="5" y="12"/>
                      <a:pt x="5" y="14"/>
                    </a:cubicBezTo>
                    <a:cubicBezTo>
                      <a:pt x="4" y="15"/>
                      <a:pt x="4" y="16"/>
                      <a:pt x="4" y="17"/>
                    </a:cubicBezTo>
                    <a:cubicBezTo>
                      <a:pt x="4" y="18"/>
                      <a:pt x="3" y="20"/>
                      <a:pt x="3" y="22"/>
                    </a:cubicBezTo>
                    <a:cubicBezTo>
                      <a:pt x="3" y="22"/>
                      <a:pt x="3" y="23"/>
                      <a:pt x="3" y="24"/>
                    </a:cubicBezTo>
                    <a:cubicBezTo>
                      <a:pt x="2" y="26"/>
                      <a:pt x="1" y="29"/>
                      <a:pt x="0" y="31"/>
                    </a:cubicBezTo>
                    <a:cubicBezTo>
                      <a:pt x="0" y="164"/>
                      <a:pt x="0" y="164"/>
                      <a:pt x="0" y="164"/>
                    </a:cubicBezTo>
                    <a:cubicBezTo>
                      <a:pt x="1" y="161"/>
                      <a:pt x="2" y="159"/>
                      <a:pt x="3" y="156"/>
                    </a:cubicBezTo>
                    <a:cubicBezTo>
                      <a:pt x="3" y="156"/>
                      <a:pt x="3" y="155"/>
                      <a:pt x="3" y="154"/>
                    </a:cubicBezTo>
                    <a:cubicBezTo>
                      <a:pt x="3" y="152"/>
                      <a:pt x="4" y="151"/>
                      <a:pt x="4" y="149"/>
                    </a:cubicBezTo>
                    <a:cubicBezTo>
                      <a:pt x="4" y="148"/>
                      <a:pt x="4" y="147"/>
                      <a:pt x="5" y="146"/>
                    </a:cubicBezTo>
                    <a:cubicBezTo>
                      <a:pt x="5" y="145"/>
                      <a:pt x="5" y="143"/>
                      <a:pt x="5" y="142"/>
                    </a:cubicBezTo>
                    <a:cubicBezTo>
                      <a:pt x="5" y="141"/>
                      <a:pt x="5" y="140"/>
                      <a:pt x="5" y="139"/>
                    </a:cubicBezTo>
                    <a:cubicBezTo>
                      <a:pt x="5" y="138"/>
                      <a:pt x="5" y="138"/>
                      <a:pt x="5" y="137"/>
                    </a:cubicBezTo>
                    <a:cubicBezTo>
                      <a:pt x="6" y="136"/>
                      <a:pt x="6" y="134"/>
                      <a:pt x="6" y="133"/>
                    </a:cubicBezTo>
                    <a:cubicBezTo>
                      <a:pt x="6" y="0"/>
                      <a:pt x="6" y="0"/>
                      <a:pt x="6" y="0"/>
                    </a:cubicBezTo>
                    <a:cubicBezTo>
                      <a:pt x="6" y="2"/>
                      <a:pt x="5" y="4"/>
                      <a:pt x="5" y="6"/>
                    </a:cubicBezTo>
                    <a:close/>
                  </a:path>
                </a:pathLst>
              </a:custGeom>
              <a:solidFill>
                <a:srgbClr val="70C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09" name="Freeform 146"/>
              <p:cNvSpPr>
                <a:spLocks/>
              </p:cNvSpPr>
              <p:nvPr/>
            </p:nvSpPr>
            <p:spPr bwMode="auto">
              <a:xfrm>
                <a:off x="4119563" y="2901950"/>
                <a:ext cx="41275" cy="314325"/>
              </a:xfrm>
              <a:custGeom>
                <a:avLst/>
                <a:gdLst>
                  <a:gd name="T0" fmla="*/ 0 w 26"/>
                  <a:gd name="T1" fmla="*/ 0 h 201"/>
                  <a:gd name="T2" fmla="*/ 0 w 26"/>
                  <a:gd name="T3" fmla="*/ 133 h 201"/>
                  <a:gd name="T4" fmla="*/ 26 w 26"/>
                  <a:gd name="T5" fmla="*/ 201 h 201"/>
                  <a:gd name="T6" fmla="*/ 26 w 26"/>
                  <a:gd name="T7" fmla="*/ 69 h 201"/>
                  <a:gd name="T8" fmla="*/ 0 w 26"/>
                  <a:gd name="T9" fmla="*/ 0 h 201"/>
                </a:gdLst>
                <a:ahLst/>
                <a:cxnLst>
                  <a:cxn ang="0">
                    <a:pos x="T0" y="T1"/>
                  </a:cxn>
                  <a:cxn ang="0">
                    <a:pos x="T2" y="T3"/>
                  </a:cxn>
                  <a:cxn ang="0">
                    <a:pos x="T4" y="T5"/>
                  </a:cxn>
                  <a:cxn ang="0">
                    <a:pos x="T6" y="T7"/>
                  </a:cxn>
                  <a:cxn ang="0">
                    <a:pos x="T8" y="T9"/>
                  </a:cxn>
                </a:cxnLst>
                <a:rect l="0" t="0" r="r" b="b"/>
                <a:pathLst>
                  <a:path w="26" h="201">
                    <a:moveTo>
                      <a:pt x="0" y="0"/>
                    </a:moveTo>
                    <a:cubicBezTo>
                      <a:pt x="0" y="133"/>
                      <a:pt x="0" y="133"/>
                      <a:pt x="0" y="133"/>
                    </a:cubicBezTo>
                    <a:cubicBezTo>
                      <a:pt x="0" y="156"/>
                      <a:pt x="9" y="179"/>
                      <a:pt x="26" y="201"/>
                    </a:cubicBezTo>
                    <a:cubicBezTo>
                      <a:pt x="26" y="69"/>
                      <a:pt x="26" y="69"/>
                      <a:pt x="26" y="69"/>
                    </a:cubicBezTo>
                    <a:cubicBezTo>
                      <a:pt x="9" y="46"/>
                      <a:pt x="0" y="23"/>
                      <a:pt x="0" y="0"/>
                    </a:cubicBezTo>
                    <a:close/>
                  </a:path>
                </a:pathLst>
              </a:custGeom>
              <a:solidFill>
                <a:srgbClr val="70C5B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10" name="Freeform 147"/>
              <p:cNvSpPr>
                <a:spLocks/>
              </p:cNvSpPr>
              <p:nvPr/>
            </p:nvSpPr>
            <p:spPr bwMode="auto">
              <a:xfrm>
                <a:off x="7813676" y="3076575"/>
                <a:ext cx="263525" cy="347663"/>
              </a:xfrm>
              <a:custGeom>
                <a:avLst/>
                <a:gdLst>
                  <a:gd name="T0" fmla="*/ 168 w 168"/>
                  <a:gd name="T1" fmla="*/ 0 h 222"/>
                  <a:gd name="T2" fmla="*/ 160 w 168"/>
                  <a:gd name="T3" fmla="*/ 7 h 222"/>
                  <a:gd name="T4" fmla="*/ 157 w 168"/>
                  <a:gd name="T5" fmla="*/ 8 h 222"/>
                  <a:gd name="T6" fmla="*/ 151 w 168"/>
                  <a:gd name="T7" fmla="*/ 13 h 222"/>
                  <a:gd name="T8" fmla="*/ 147 w 168"/>
                  <a:gd name="T9" fmla="*/ 16 h 222"/>
                  <a:gd name="T10" fmla="*/ 141 w 168"/>
                  <a:gd name="T11" fmla="*/ 20 h 222"/>
                  <a:gd name="T12" fmla="*/ 137 w 168"/>
                  <a:gd name="T13" fmla="*/ 22 h 222"/>
                  <a:gd name="T14" fmla="*/ 128 w 168"/>
                  <a:gd name="T15" fmla="*/ 28 h 222"/>
                  <a:gd name="T16" fmla="*/ 127 w 168"/>
                  <a:gd name="T17" fmla="*/ 29 h 222"/>
                  <a:gd name="T18" fmla="*/ 116 w 168"/>
                  <a:gd name="T19" fmla="*/ 35 h 222"/>
                  <a:gd name="T20" fmla="*/ 113 w 168"/>
                  <a:gd name="T21" fmla="*/ 37 h 222"/>
                  <a:gd name="T22" fmla="*/ 103 w 168"/>
                  <a:gd name="T23" fmla="*/ 42 h 222"/>
                  <a:gd name="T24" fmla="*/ 100 w 168"/>
                  <a:gd name="T25" fmla="*/ 44 h 222"/>
                  <a:gd name="T26" fmla="*/ 87 w 168"/>
                  <a:gd name="T27" fmla="*/ 51 h 222"/>
                  <a:gd name="T28" fmla="*/ 86 w 168"/>
                  <a:gd name="T29" fmla="*/ 51 h 222"/>
                  <a:gd name="T30" fmla="*/ 73 w 168"/>
                  <a:gd name="T31" fmla="*/ 58 h 222"/>
                  <a:gd name="T32" fmla="*/ 69 w 168"/>
                  <a:gd name="T33" fmla="*/ 60 h 222"/>
                  <a:gd name="T34" fmla="*/ 57 w 168"/>
                  <a:gd name="T35" fmla="*/ 65 h 222"/>
                  <a:gd name="T36" fmla="*/ 53 w 168"/>
                  <a:gd name="T37" fmla="*/ 67 h 222"/>
                  <a:gd name="T38" fmla="*/ 46 w 168"/>
                  <a:gd name="T39" fmla="*/ 70 h 222"/>
                  <a:gd name="T40" fmla="*/ 41 w 168"/>
                  <a:gd name="T41" fmla="*/ 73 h 222"/>
                  <a:gd name="T42" fmla="*/ 33 w 168"/>
                  <a:gd name="T43" fmla="*/ 76 h 222"/>
                  <a:gd name="T44" fmla="*/ 28 w 168"/>
                  <a:gd name="T45" fmla="*/ 78 h 222"/>
                  <a:gd name="T46" fmla="*/ 19 w 168"/>
                  <a:gd name="T47" fmla="*/ 82 h 222"/>
                  <a:gd name="T48" fmla="*/ 14 w 168"/>
                  <a:gd name="T49" fmla="*/ 84 h 222"/>
                  <a:gd name="T50" fmla="*/ 0 w 168"/>
                  <a:gd name="T51" fmla="*/ 89 h 222"/>
                  <a:gd name="T52" fmla="*/ 0 w 168"/>
                  <a:gd name="T53" fmla="*/ 222 h 222"/>
                  <a:gd name="T54" fmla="*/ 14 w 168"/>
                  <a:gd name="T55" fmla="*/ 216 h 222"/>
                  <a:gd name="T56" fmla="*/ 19 w 168"/>
                  <a:gd name="T57" fmla="*/ 214 h 222"/>
                  <a:gd name="T58" fmla="*/ 28 w 168"/>
                  <a:gd name="T59" fmla="*/ 211 h 222"/>
                  <a:gd name="T60" fmla="*/ 33 w 168"/>
                  <a:gd name="T61" fmla="*/ 208 h 222"/>
                  <a:gd name="T62" fmla="*/ 41 w 168"/>
                  <a:gd name="T63" fmla="*/ 205 h 222"/>
                  <a:gd name="T64" fmla="*/ 46 w 168"/>
                  <a:gd name="T65" fmla="*/ 203 h 222"/>
                  <a:gd name="T66" fmla="*/ 53 w 168"/>
                  <a:gd name="T67" fmla="*/ 200 h 222"/>
                  <a:gd name="T68" fmla="*/ 55 w 168"/>
                  <a:gd name="T69" fmla="*/ 199 h 222"/>
                  <a:gd name="T70" fmla="*/ 57 w 168"/>
                  <a:gd name="T71" fmla="*/ 198 h 222"/>
                  <a:gd name="T72" fmla="*/ 69 w 168"/>
                  <a:gd name="T73" fmla="*/ 193 h 222"/>
                  <a:gd name="T74" fmla="*/ 73 w 168"/>
                  <a:gd name="T75" fmla="*/ 191 h 222"/>
                  <a:gd name="T76" fmla="*/ 86 w 168"/>
                  <a:gd name="T77" fmla="*/ 184 h 222"/>
                  <a:gd name="T78" fmla="*/ 87 w 168"/>
                  <a:gd name="T79" fmla="*/ 184 h 222"/>
                  <a:gd name="T80" fmla="*/ 100 w 168"/>
                  <a:gd name="T81" fmla="*/ 177 h 222"/>
                  <a:gd name="T82" fmla="*/ 103 w 168"/>
                  <a:gd name="T83" fmla="*/ 175 h 222"/>
                  <a:gd name="T84" fmla="*/ 113 w 168"/>
                  <a:gd name="T85" fmla="*/ 170 h 222"/>
                  <a:gd name="T86" fmla="*/ 115 w 168"/>
                  <a:gd name="T87" fmla="*/ 168 h 222"/>
                  <a:gd name="T88" fmla="*/ 116 w 168"/>
                  <a:gd name="T89" fmla="*/ 168 h 222"/>
                  <a:gd name="T90" fmla="*/ 127 w 168"/>
                  <a:gd name="T91" fmla="*/ 161 h 222"/>
                  <a:gd name="T92" fmla="*/ 128 w 168"/>
                  <a:gd name="T93" fmla="*/ 161 h 222"/>
                  <a:gd name="T94" fmla="*/ 137 w 168"/>
                  <a:gd name="T95" fmla="*/ 155 h 222"/>
                  <a:gd name="T96" fmla="*/ 141 w 168"/>
                  <a:gd name="T97" fmla="*/ 153 h 222"/>
                  <a:gd name="T98" fmla="*/ 147 w 168"/>
                  <a:gd name="T99" fmla="*/ 148 h 222"/>
                  <a:gd name="T100" fmla="*/ 151 w 168"/>
                  <a:gd name="T101" fmla="*/ 146 h 222"/>
                  <a:gd name="T102" fmla="*/ 157 w 168"/>
                  <a:gd name="T103" fmla="*/ 141 h 222"/>
                  <a:gd name="T104" fmla="*/ 159 w 168"/>
                  <a:gd name="T105" fmla="*/ 140 h 222"/>
                  <a:gd name="T106" fmla="*/ 160 w 168"/>
                  <a:gd name="T107" fmla="*/ 139 h 222"/>
                  <a:gd name="T108" fmla="*/ 168 w 168"/>
                  <a:gd name="T109" fmla="*/ 133 h 222"/>
                  <a:gd name="T110" fmla="*/ 168 w 168"/>
                  <a:gd name="T111" fmla="*/ 0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68" h="222">
                    <a:moveTo>
                      <a:pt x="168" y="0"/>
                    </a:moveTo>
                    <a:cubicBezTo>
                      <a:pt x="166" y="2"/>
                      <a:pt x="163" y="4"/>
                      <a:pt x="160" y="7"/>
                    </a:cubicBezTo>
                    <a:cubicBezTo>
                      <a:pt x="159" y="7"/>
                      <a:pt x="158" y="8"/>
                      <a:pt x="157" y="8"/>
                    </a:cubicBezTo>
                    <a:cubicBezTo>
                      <a:pt x="155" y="10"/>
                      <a:pt x="153" y="12"/>
                      <a:pt x="151" y="13"/>
                    </a:cubicBezTo>
                    <a:cubicBezTo>
                      <a:pt x="150" y="14"/>
                      <a:pt x="148" y="15"/>
                      <a:pt x="147" y="16"/>
                    </a:cubicBezTo>
                    <a:cubicBezTo>
                      <a:pt x="145" y="17"/>
                      <a:pt x="143" y="19"/>
                      <a:pt x="141" y="20"/>
                    </a:cubicBezTo>
                    <a:cubicBezTo>
                      <a:pt x="139" y="21"/>
                      <a:pt x="138" y="22"/>
                      <a:pt x="137" y="22"/>
                    </a:cubicBezTo>
                    <a:cubicBezTo>
                      <a:pt x="134" y="24"/>
                      <a:pt x="131" y="26"/>
                      <a:pt x="128" y="28"/>
                    </a:cubicBezTo>
                    <a:cubicBezTo>
                      <a:pt x="127" y="29"/>
                      <a:pt x="127" y="29"/>
                      <a:pt x="127" y="29"/>
                    </a:cubicBezTo>
                    <a:cubicBezTo>
                      <a:pt x="123" y="31"/>
                      <a:pt x="120" y="33"/>
                      <a:pt x="116" y="35"/>
                    </a:cubicBezTo>
                    <a:cubicBezTo>
                      <a:pt x="115" y="36"/>
                      <a:pt x="114" y="36"/>
                      <a:pt x="113" y="37"/>
                    </a:cubicBezTo>
                    <a:cubicBezTo>
                      <a:pt x="110" y="39"/>
                      <a:pt x="107" y="41"/>
                      <a:pt x="103" y="42"/>
                    </a:cubicBezTo>
                    <a:cubicBezTo>
                      <a:pt x="102" y="43"/>
                      <a:pt x="101" y="44"/>
                      <a:pt x="100" y="44"/>
                    </a:cubicBezTo>
                    <a:cubicBezTo>
                      <a:pt x="95" y="47"/>
                      <a:pt x="91" y="49"/>
                      <a:pt x="87" y="51"/>
                    </a:cubicBezTo>
                    <a:cubicBezTo>
                      <a:pt x="86" y="51"/>
                      <a:pt x="86" y="51"/>
                      <a:pt x="86" y="51"/>
                    </a:cubicBezTo>
                    <a:cubicBezTo>
                      <a:pt x="82" y="54"/>
                      <a:pt x="77" y="56"/>
                      <a:pt x="73" y="58"/>
                    </a:cubicBezTo>
                    <a:cubicBezTo>
                      <a:pt x="71" y="59"/>
                      <a:pt x="70" y="59"/>
                      <a:pt x="69" y="60"/>
                    </a:cubicBezTo>
                    <a:cubicBezTo>
                      <a:pt x="65" y="62"/>
                      <a:pt x="61" y="64"/>
                      <a:pt x="57" y="65"/>
                    </a:cubicBezTo>
                    <a:cubicBezTo>
                      <a:pt x="56" y="66"/>
                      <a:pt x="55" y="66"/>
                      <a:pt x="53" y="67"/>
                    </a:cubicBezTo>
                    <a:cubicBezTo>
                      <a:pt x="51" y="68"/>
                      <a:pt x="49" y="69"/>
                      <a:pt x="46" y="70"/>
                    </a:cubicBezTo>
                    <a:cubicBezTo>
                      <a:pt x="44" y="71"/>
                      <a:pt x="43" y="72"/>
                      <a:pt x="41" y="73"/>
                    </a:cubicBezTo>
                    <a:cubicBezTo>
                      <a:pt x="38" y="74"/>
                      <a:pt x="36" y="75"/>
                      <a:pt x="33" y="76"/>
                    </a:cubicBezTo>
                    <a:cubicBezTo>
                      <a:pt x="31" y="77"/>
                      <a:pt x="30" y="77"/>
                      <a:pt x="28" y="78"/>
                    </a:cubicBezTo>
                    <a:cubicBezTo>
                      <a:pt x="25" y="79"/>
                      <a:pt x="22" y="81"/>
                      <a:pt x="19" y="82"/>
                    </a:cubicBezTo>
                    <a:cubicBezTo>
                      <a:pt x="17" y="82"/>
                      <a:pt x="16" y="83"/>
                      <a:pt x="14" y="84"/>
                    </a:cubicBezTo>
                    <a:cubicBezTo>
                      <a:pt x="10" y="85"/>
                      <a:pt x="5" y="87"/>
                      <a:pt x="0" y="89"/>
                    </a:cubicBezTo>
                    <a:cubicBezTo>
                      <a:pt x="0" y="222"/>
                      <a:pt x="0" y="222"/>
                      <a:pt x="0" y="222"/>
                    </a:cubicBezTo>
                    <a:cubicBezTo>
                      <a:pt x="5" y="220"/>
                      <a:pt x="10" y="218"/>
                      <a:pt x="14" y="216"/>
                    </a:cubicBezTo>
                    <a:cubicBezTo>
                      <a:pt x="16" y="215"/>
                      <a:pt x="17" y="215"/>
                      <a:pt x="19" y="214"/>
                    </a:cubicBezTo>
                    <a:cubicBezTo>
                      <a:pt x="22" y="213"/>
                      <a:pt x="25" y="212"/>
                      <a:pt x="28" y="211"/>
                    </a:cubicBezTo>
                    <a:cubicBezTo>
                      <a:pt x="30" y="210"/>
                      <a:pt x="31" y="209"/>
                      <a:pt x="33" y="208"/>
                    </a:cubicBezTo>
                    <a:cubicBezTo>
                      <a:pt x="36" y="207"/>
                      <a:pt x="38" y="206"/>
                      <a:pt x="41" y="205"/>
                    </a:cubicBezTo>
                    <a:cubicBezTo>
                      <a:pt x="43" y="204"/>
                      <a:pt x="44" y="204"/>
                      <a:pt x="46" y="203"/>
                    </a:cubicBezTo>
                    <a:cubicBezTo>
                      <a:pt x="49" y="202"/>
                      <a:pt x="51" y="201"/>
                      <a:pt x="53" y="200"/>
                    </a:cubicBezTo>
                    <a:cubicBezTo>
                      <a:pt x="54" y="199"/>
                      <a:pt x="54" y="199"/>
                      <a:pt x="55" y="199"/>
                    </a:cubicBezTo>
                    <a:cubicBezTo>
                      <a:pt x="56" y="199"/>
                      <a:pt x="56" y="198"/>
                      <a:pt x="57" y="198"/>
                    </a:cubicBezTo>
                    <a:cubicBezTo>
                      <a:pt x="61" y="196"/>
                      <a:pt x="65" y="194"/>
                      <a:pt x="69" y="193"/>
                    </a:cubicBezTo>
                    <a:cubicBezTo>
                      <a:pt x="70" y="192"/>
                      <a:pt x="71" y="191"/>
                      <a:pt x="73" y="191"/>
                    </a:cubicBezTo>
                    <a:cubicBezTo>
                      <a:pt x="77" y="188"/>
                      <a:pt x="82" y="186"/>
                      <a:pt x="86" y="184"/>
                    </a:cubicBezTo>
                    <a:cubicBezTo>
                      <a:pt x="87" y="184"/>
                      <a:pt x="87" y="184"/>
                      <a:pt x="87" y="184"/>
                    </a:cubicBezTo>
                    <a:cubicBezTo>
                      <a:pt x="91" y="181"/>
                      <a:pt x="95" y="179"/>
                      <a:pt x="100" y="177"/>
                    </a:cubicBezTo>
                    <a:cubicBezTo>
                      <a:pt x="101" y="176"/>
                      <a:pt x="102" y="176"/>
                      <a:pt x="103" y="175"/>
                    </a:cubicBezTo>
                    <a:cubicBezTo>
                      <a:pt x="107" y="173"/>
                      <a:pt x="110" y="171"/>
                      <a:pt x="113" y="170"/>
                    </a:cubicBezTo>
                    <a:cubicBezTo>
                      <a:pt x="114" y="169"/>
                      <a:pt x="114" y="169"/>
                      <a:pt x="115" y="168"/>
                    </a:cubicBezTo>
                    <a:cubicBezTo>
                      <a:pt x="116" y="168"/>
                      <a:pt x="116" y="168"/>
                      <a:pt x="116" y="168"/>
                    </a:cubicBezTo>
                    <a:cubicBezTo>
                      <a:pt x="120" y="166"/>
                      <a:pt x="123" y="163"/>
                      <a:pt x="127" y="161"/>
                    </a:cubicBezTo>
                    <a:cubicBezTo>
                      <a:pt x="128" y="161"/>
                      <a:pt x="128" y="161"/>
                      <a:pt x="128" y="161"/>
                    </a:cubicBezTo>
                    <a:cubicBezTo>
                      <a:pt x="131" y="159"/>
                      <a:pt x="134" y="157"/>
                      <a:pt x="137" y="155"/>
                    </a:cubicBezTo>
                    <a:cubicBezTo>
                      <a:pt x="138" y="154"/>
                      <a:pt x="139" y="153"/>
                      <a:pt x="141" y="153"/>
                    </a:cubicBezTo>
                    <a:cubicBezTo>
                      <a:pt x="143" y="151"/>
                      <a:pt x="145" y="150"/>
                      <a:pt x="147" y="148"/>
                    </a:cubicBezTo>
                    <a:cubicBezTo>
                      <a:pt x="148" y="147"/>
                      <a:pt x="150" y="147"/>
                      <a:pt x="151" y="146"/>
                    </a:cubicBezTo>
                    <a:cubicBezTo>
                      <a:pt x="153" y="144"/>
                      <a:pt x="155" y="143"/>
                      <a:pt x="157" y="141"/>
                    </a:cubicBezTo>
                    <a:cubicBezTo>
                      <a:pt x="158" y="140"/>
                      <a:pt x="159" y="140"/>
                      <a:pt x="159" y="140"/>
                    </a:cubicBezTo>
                    <a:cubicBezTo>
                      <a:pt x="160" y="139"/>
                      <a:pt x="160" y="139"/>
                      <a:pt x="160" y="139"/>
                    </a:cubicBezTo>
                    <a:cubicBezTo>
                      <a:pt x="163" y="137"/>
                      <a:pt x="166" y="135"/>
                      <a:pt x="168" y="133"/>
                    </a:cubicBezTo>
                    <a:lnTo>
                      <a:pt x="168" y="0"/>
                    </a:lnTo>
                    <a:close/>
                  </a:path>
                </a:pathLst>
              </a:custGeom>
              <a:solidFill>
                <a:schemeClr val="accent1">
                  <a:lumMod val="50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11" name="Freeform 148"/>
              <p:cNvSpPr>
                <a:spLocks/>
              </p:cNvSpPr>
              <p:nvPr/>
            </p:nvSpPr>
            <p:spPr bwMode="auto">
              <a:xfrm>
                <a:off x="4308476" y="3132137"/>
                <a:ext cx="317500" cy="338138"/>
              </a:xfrm>
              <a:custGeom>
                <a:avLst/>
                <a:gdLst>
                  <a:gd name="T0" fmla="*/ 0 w 203"/>
                  <a:gd name="T1" fmla="*/ 0 h 216"/>
                  <a:gd name="T2" fmla="*/ 0 w 203"/>
                  <a:gd name="T3" fmla="*/ 133 h 216"/>
                  <a:gd name="T4" fmla="*/ 129 w 203"/>
                  <a:gd name="T5" fmla="*/ 192 h 216"/>
                  <a:gd name="T6" fmla="*/ 157 w 203"/>
                  <a:gd name="T7" fmla="*/ 202 h 216"/>
                  <a:gd name="T8" fmla="*/ 172 w 203"/>
                  <a:gd name="T9" fmla="*/ 207 h 216"/>
                  <a:gd name="T10" fmla="*/ 203 w 203"/>
                  <a:gd name="T11" fmla="*/ 216 h 216"/>
                  <a:gd name="T12" fmla="*/ 203 w 203"/>
                  <a:gd name="T13" fmla="*/ 84 h 216"/>
                  <a:gd name="T14" fmla="*/ 0 w 203"/>
                  <a:gd name="T15" fmla="*/ 0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 h="216">
                    <a:moveTo>
                      <a:pt x="0" y="0"/>
                    </a:moveTo>
                    <a:cubicBezTo>
                      <a:pt x="0" y="133"/>
                      <a:pt x="0" y="133"/>
                      <a:pt x="0" y="133"/>
                    </a:cubicBezTo>
                    <a:cubicBezTo>
                      <a:pt x="35" y="153"/>
                      <a:pt x="78" y="173"/>
                      <a:pt x="129" y="192"/>
                    </a:cubicBezTo>
                    <a:cubicBezTo>
                      <a:pt x="138" y="195"/>
                      <a:pt x="147" y="198"/>
                      <a:pt x="157" y="202"/>
                    </a:cubicBezTo>
                    <a:cubicBezTo>
                      <a:pt x="162" y="203"/>
                      <a:pt x="167" y="205"/>
                      <a:pt x="172" y="207"/>
                    </a:cubicBezTo>
                    <a:cubicBezTo>
                      <a:pt x="182" y="210"/>
                      <a:pt x="192" y="213"/>
                      <a:pt x="203" y="216"/>
                    </a:cubicBezTo>
                    <a:cubicBezTo>
                      <a:pt x="203" y="84"/>
                      <a:pt x="203" y="84"/>
                      <a:pt x="203" y="84"/>
                    </a:cubicBezTo>
                    <a:cubicBezTo>
                      <a:pt x="119" y="58"/>
                      <a:pt x="51" y="30"/>
                      <a:pt x="0" y="0"/>
                    </a:cubicBezTo>
                    <a:close/>
                  </a:path>
                </a:pathLst>
              </a:custGeom>
              <a:solidFill>
                <a:schemeClr val="accent1">
                  <a:lumMod val="50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12" name="Freeform 149"/>
              <p:cNvSpPr>
                <a:spLocks/>
              </p:cNvSpPr>
              <p:nvPr/>
            </p:nvSpPr>
            <p:spPr bwMode="auto">
              <a:xfrm>
                <a:off x="7008813" y="3311525"/>
                <a:ext cx="484188" cy="295275"/>
              </a:xfrm>
              <a:custGeom>
                <a:avLst/>
                <a:gdLst>
                  <a:gd name="T0" fmla="*/ 279 w 310"/>
                  <a:gd name="T1" fmla="*/ 8 h 188"/>
                  <a:gd name="T2" fmla="*/ 273 w 310"/>
                  <a:gd name="T3" fmla="*/ 9 h 188"/>
                  <a:gd name="T4" fmla="*/ 239 w 310"/>
                  <a:gd name="T5" fmla="*/ 16 h 188"/>
                  <a:gd name="T6" fmla="*/ 230 w 310"/>
                  <a:gd name="T7" fmla="*/ 18 h 188"/>
                  <a:gd name="T8" fmla="*/ 205 w 310"/>
                  <a:gd name="T9" fmla="*/ 23 h 188"/>
                  <a:gd name="T10" fmla="*/ 192 w 310"/>
                  <a:gd name="T11" fmla="*/ 25 h 188"/>
                  <a:gd name="T12" fmla="*/ 168 w 310"/>
                  <a:gd name="T13" fmla="*/ 30 h 188"/>
                  <a:gd name="T14" fmla="*/ 156 w 310"/>
                  <a:gd name="T15" fmla="*/ 32 h 188"/>
                  <a:gd name="T16" fmla="*/ 127 w 310"/>
                  <a:gd name="T17" fmla="*/ 37 h 188"/>
                  <a:gd name="T18" fmla="*/ 120 w 310"/>
                  <a:gd name="T19" fmla="*/ 38 h 188"/>
                  <a:gd name="T20" fmla="*/ 84 w 310"/>
                  <a:gd name="T21" fmla="*/ 43 h 188"/>
                  <a:gd name="T22" fmla="*/ 74 w 310"/>
                  <a:gd name="T23" fmla="*/ 45 h 188"/>
                  <a:gd name="T24" fmla="*/ 46 w 310"/>
                  <a:gd name="T25" fmla="*/ 49 h 188"/>
                  <a:gd name="T26" fmla="*/ 36 w 310"/>
                  <a:gd name="T27" fmla="*/ 50 h 188"/>
                  <a:gd name="T28" fmla="*/ 0 w 310"/>
                  <a:gd name="T29" fmla="*/ 55 h 188"/>
                  <a:gd name="T30" fmla="*/ 0 w 310"/>
                  <a:gd name="T31" fmla="*/ 188 h 188"/>
                  <a:gd name="T32" fmla="*/ 36 w 310"/>
                  <a:gd name="T33" fmla="*/ 183 h 188"/>
                  <a:gd name="T34" fmla="*/ 46 w 310"/>
                  <a:gd name="T35" fmla="*/ 182 h 188"/>
                  <a:gd name="T36" fmla="*/ 55 w 310"/>
                  <a:gd name="T37" fmla="*/ 180 h 188"/>
                  <a:gd name="T38" fmla="*/ 74 w 310"/>
                  <a:gd name="T39" fmla="*/ 177 h 188"/>
                  <a:gd name="T40" fmla="*/ 84 w 310"/>
                  <a:gd name="T41" fmla="*/ 176 h 188"/>
                  <a:gd name="T42" fmla="*/ 120 w 310"/>
                  <a:gd name="T43" fmla="*/ 170 h 188"/>
                  <a:gd name="T44" fmla="*/ 127 w 310"/>
                  <a:gd name="T45" fmla="*/ 169 h 188"/>
                  <a:gd name="T46" fmla="*/ 156 w 310"/>
                  <a:gd name="T47" fmla="*/ 164 h 188"/>
                  <a:gd name="T48" fmla="*/ 168 w 310"/>
                  <a:gd name="T49" fmla="*/ 162 h 188"/>
                  <a:gd name="T50" fmla="*/ 192 w 310"/>
                  <a:gd name="T51" fmla="*/ 158 h 188"/>
                  <a:gd name="T52" fmla="*/ 205 w 310"/>
                  <a:gd name="T53" fmla="*/ 155 h 188"/>
                  <a:gd name="T54" fmla="*/ 230 w 310"/>
                  <a:gd name="T55" fmla="*/ 151 h 188"/>
                  <a:gd name="T56" fmla="*/ 239 w 310"/>
                  <a:gd name="T57" fmla="*/ 149 h 188"/>
                  <a:gd name="T58" fmla="*/ 273 w 310"/>
                  <a:gd name="T59" fmla="*/ 141 h 188"/>
                  <a:gd name="T60" fmla="*/ 279 w 310"/>
                  <a:gd name="T61" fmla="*/ 140 h 188"/>
                  <a:gd name="T62" fmla="*/ 301 w 310"/>
                  <a:gd name="T63" fmla="*/ 135 h 188"/>
                  <a:gd name="T64" fmla="*/ 310 w 310"/>
                  <a:gd name="T65" fmla="*/ 133 h 188"/>
                  <a:gd name="T66" fmla="*/ 310 w 310"/>
                  <a:gd name="T67" fmla="*/ 0 h 188"/>
                  <a:gd name="T68" fmla="*/ 279 w 310"/>
                  <a:gd name="T69"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10" h="188">
                    <a:moveTo>
                      <a:pt x="279" y="8"/>
                    </a:moveTo>
                    <a:cubicBezTo>
                      <a:pt x="277" y="8"/>
                      <a:pt x="275" y="8"/>
                      <a:pt x="273" y="9"/>
                    </a:cubicBezTo>
                    <a:cubicBezTo>
                      <a:pt x="262" y="11"/>
                      <a:pt x="251" y="14"/>
                      <a:pt x="239" y="16"/>
                    </a:cubicBezTo>
                    <a:cubicBezTo>
                      <a:pt x="236" y="17"/>
                      <a:pt x="233" y="17"/>
                      <a:pt x="230" y="18"/>
                    </a:cubicBezTo>
                    <a:cubicBezTo>
                      <a:pt x="222" y="20"/>
                      <a:pt x="213" y="21"/>
                      <a:pt x="205" y="23"/>
                    </a:cubicBezTo>
                    <a:cubicBezTo>
                      <a:pt x="201" y="24"/>
                      <a:pt x="197" y="24"/>
                      <a:pt x="192" y="25"/>
                    </a:cubicBezTo>
                    <a:cubicBezTo>
                      <a:pt x="185" y="27"/>
                      <a:pt x="176" y="28"/>
                      <a:pt x="168" y="30"/>
                    </a:cubicBezTo>
                    <a:cubicBezTo>
                      <a:pt x="164" y="30"/>
                      <a:pt x="160" y="31"/>
                      <a:pt x="156" y="32"/>
                    </a:cubicBezTo>
                    <a:cubicBezTo>
                      <a:pt x="147" y="33"/>
                      <a:pt x="137" y="35"/>
                      <a:pt x="127" y="37"/>
                    </a:cubicBezTo>
                    <a:cubicBezTo>
                      <a:pt x="125" y="37"/>
                      <a:pt x="123" y="37"/>
                      <a:pt x="120" y="38"/>
                    </a:cubicBezTo>
                    <a:cubicBezTo>
                      <a:pt x="108" y="40"/>
                      <a:pt x="96" y="42"/>
                      <a:pt x="84" y="43"/>
                    </a:cubicBezTo>
                    <a:cubicBezTo>
                      <a:pt x="81" y="44"/>
                      <a:pt x="77" y="44"/>
                      <a:pt x="74" y="45"/>
                    </a:cubicBezTo>
                    <a:cubicBezTo>
                      <a:pt x="64" y="46"/>
                      <a:pt x="55" y="48"/>
                      <a:pt x="46" y="49"/>
                    </a:cubicBezTo>
                    <a:cubicBezTo>
                      <a:pt x="42" y="49"/>
                      <a:pt x="39" y="50"/>
                      <a:pt x="36" y="50"/>
                    </a:cubicBezTo>
                    <a:cubicBezTo>
                      <a:pt x="24" y="52"/>
                      <a:pt x="12" y="53"/>
                      <a:pt x="0" y="55"/>
                    </a:cubicBezTo>
                    <a:cubicBezTo>
                      <a:pt x="0" y="188"/>
                      <a:pt x="0" y="188"/>
                      <a:pt x="0" y="188"/>
                    </a:cubicBezTo>
                    <a:cubicBezTo>
                      <a:pt x="12" y="186"/>
                      <a:pt x="24" y="184"/>
                      <a:pt x="36" y="183"/>
                    </a:cubicBezTo>
                    <a:cubicBezTo>
                      <a:pt x="39" y="182"/>
                      <a:pt x="42" y="182"/>
                      <a:pt x="46" y="182"/>
                    </a:cubicBezTo>
                    <a:cubicBezTo>
                      <a:pt x="49" y="181"/>
                      <a:pt x="52" y="181"/>
                      <a:pt x="55" y="180"/>
                    </a:cubicBezTo>
                    <a:cubicBezTo>
                      <a:pt x="61" y="179"/>
                      <a:pt x="67" y="178"/>
                      <a:pt x="74" y="177"/>
                    </a:cubicBezTo>
                    <a:cubicBezTo>
                      <a:pt x="77" y="177"/>
                      <a:pt x="81" y="176"/>
                      <a:pt x="84" y="176"/>
                    </a:cubicBezTo>
                    <a:cubicBezTo>
                      <a:pt x="96" y="174"/>
                      <a:pt x="108" y="172"/>
                      <a:pt x="120" y="170"/>
                    </a:cubicBezTo>
                    <a:cubicBezTo>
                      <a:pt x="123" y="170"/>
                      <a:pt x="125" y="170"/>
                      <a:pt x="127" y="169"/>
                    </a:cubicBezTo>
                    <a:cubicBezTo>
                      <a:pt x="137" y="168"/>
                      <a:pt x="147" y="166"/>
                      <a:pt x="156" y="164"/>
                    </a:cubicBezTo>
                    <a:cubicBezTo>
                      <a:pt x="160" y="164"/>
                      <a:pt x="164" y="163"/>
                      <a:pt x="168" y="162"/>
                    </a:cubicBezTo>
                    <a:cubicBezTo>
                      <a:pt x="176" y="161"/>
                      <a:pt x="185" y="159"/>
                      <a:pt x="192" y="158"/>
                    </a:cubicBezTo>
                    <a:cubicBezTo>
                      <a:pt x="197" y="157"/>
                      <a:pt x="201" y="156"/>
                      <a:pt x="205" y="155"/>
                    </a:cubicBezTo>
                    <a:cubicBezTo>
                      <a:pt x="213" y="154"/>
                      <a:pt x="222" y="152"/>
                      <a:pt x="230" y="151"/>
                    </a:cubicBezTo>
                    <a:cubicBezTo>
                      <a:pt x="233" y="150"/>
                      <a:pt x="236" y="149"/>
                      <a:pt x="239" y="149"/>
                    </a:cubicBezTo>
                    <a:cubicBezTo>
                      <a:pt x="251" y="146"/>
                      <a:pt x="262" y="144"/>
                      <a:pt x="273" y="141"/>
                    </a:cubicBezTo>
                    <a:cubicBezTo>
                      <a:pt x="275" y="141"/>
                      <a:pt x="277" y="141"/>
                      <a:pt x="279" y="140"/>
                    </a:cubicBezTo>
                    <a:cubicBezTo>
                      <a:pt x="286" y="138"/>
                      <a:pt x="294" y="137"/>
                      <a:pt x="301" y="135"/>
                    </a:cubicBezTo>
                    <a:cubicBezTo>
                      <a:pt x="304" y="134"/>
                      <a:pt x="307" y="134"/>
                      <a:pt x="310" y="133"/>
                    </a:cubicBezTo>
                    <a:cubicBezTo>
                      <a:pt x="310" y="0"/>
                      <a:pt x="310" y="0"/>
                      <a:pt x="310" y="0"/>
                    </a:cubicBezTo>
                    <a:cubicBezTo>
                      <a:pt x="300" y="3"/>
                      <a:pt x="290" y="5"/>
                      <a:pt x="279" y="8"/>
                    </a:cubicBezTo>
                    <a:close/>
                  </a:path>
                </a:pathLst>
              </a:custGeom>
              <a:solidFill>
                <a:schemeClr val="accent1">
                  <a:lumMod val="50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13" name="Freeform 150"/>
              <p:cNvSpPr>
                <a:spLocks/>
              </p:cNvSpPr>
              <p:nvPr/>
            </p:nvSpPr>
            <p:spPr bwMode="auto">
              <a:xfrm>
                <a:off x="4983163" y="3349625"/>
                <a:ext cx="517525" cy="277813"/>
              </a:xfrm>
              <a:custGeom>
                <a:avLst/>
                <a:gdLst>
                  <a:gd name="T0" fmla="*/ 288 w 331"/>
                  <a:gd name="T1" fmla="*/ 41 h 178"/>
                  <a:gd name="T2" fmla="*/ 239 w 331"/>
                  <a:gd name="T3" fmla="*/ 36 h 178"/>
                  <a:gd name="T4" fmla="*/ 224 w 331"/>
                  <a:gd name="T5" fmla="*/ 34 h 178"/>
                  <a:gd name="T6" fmla="*/ 189 w 331"/>
                  <a:gd name="T7" fmla="*/ 30 h 178"/>
                  <a:gd name="T8" fmla="*/ 167 w 331"/>
                  <a:gd name="T9" fmla="*/ 27 h 178"/>
                  <a:gd name="T10" fmla="*/ 157 w 331"/>
                  <a:gd name="T11" fmla="*/ 25 h 178"/>
                  <a:gd name="T12" fmla="*/ 121 w 331"/>
                  <a:gd name="T13" fmla="*/ 20 h 178"/>
                  <a:gd name="T14" fmla="*/ 116 w 331"/>
                  <a:gd name="T15" fmla="*/ 19 h 178"/>
                  <a:gd name="T16" fmla="*/ 84 w 331"/>
                  <a:gd name="T17" fmla="*/ 15 h 178"/>
                  <a:gd name="T18" fmla="*/ 74 w 331"/>
                  <a:gd name="T19" fmla="*/ 13 h 178"/>
                  <a:gd name="T20" fmla="*/ 48 w 331"/>
                  <a:gd name="T21" fmla="*/ 8 h 178"/>
                  <a:gd name="T22" fmla="*/ 36 w 331"/>
                  <a:gd name="T23" fmla="*/ 6 h 178"/>
                  <a:gd name="T24" fmla="*/ 0 w 331"/>
                  <a:gd name="T25" fmla="*/ 0 h 178"/>
                  <a:gd name="T26" fmla="*/ 0 w 331"/>
                  <a:gd name="T27" fmla="*/ 132 h 178"/>
                  <a:gd name="T28" fmla="*/ 36 w 331"/>
                  <a:gd name="T29" fmla="*/ 139 h 178"/>
                  <a:gd name="T30" fmla="*/ 48 w 331"/>
                  <a:gd name="T31" fmla="*/ 141 h 178"/>
                  <a:gd name="T32" fmla="*/ 65 w 331"/>
                  <a:gd name="T33" fmla="*/ 144 h 178"/>
                  <a:gd name="T34" fmla="*/ 74 w 331"/>
                  <a:gd name="T35" fmla="*/ 145 h 178"/>
                  <a:gd name="T36" fmla="*/ 84 w 331"/>
                  <a:gd name="T37" fmla="*/ 147 h 178"/>
                  <a:gd name="T38" fmla="*/ 116 w 331"/>
                  <a:gd name="T39" fmla="*/ 152 h 178"/>
                  <a:gd name="T40" fmla="*/ 121 w 331"/>
                  <a:gd name="T41" fmla="*/ 153 h 178"/>
                  <a:gd name="T42" fmla="*/ 157 w 331"/>
                  <a:gd name="T43" fmla="*/ 158 h 178"/>
                  <a:gd name="T44" fmla="*/ 167 w 331"/>
                  <a:gd name="T45" fmla="*/ 159 h 178"/>
                  <a:gd name="T46" fmla="*/ 181 w 331"/>
                  <a:gd name="T47" fmla="*/ 161 h 178"/>
                  <a:gd name="T48" fmla="*/ 189 w 331"/>
                  <a:gd name="T49" fmla="*/ 162 h 178"/>
                  <a:gd name="T50" fmla="*/ 224 w 331"/>
                  <a:gd name="T51" fmla="*/ 166 h 178"/>
                  <a:gd name="T52" fmla="*/ 239 w 331"/>
                  <a:gd name="T53" fmla="*/ 168 h 178"/>
                  <a:gd name="T54" fmla="*/ 288 w 331"/>
                  <a:gd name="T55" fmla="*/ 173 h 178"/>
                  <a:gd name="T56" fmla="*/ 288 w 331"/>
                  <a:gd name="T57" fmla="*/ 173 h 178"/>
                  <a:gd name="T58" fmla="*/ 331 w 331"/>
                  <a:gd name="T59" fmla="*/ 178 h 178"/>
                  <a:gd name="T60" fmla="*/ 331 w 331"/>
                  <a:gd name="T61" fmla="*/ 45 h 178"/>
                  <a:gd name="T62" fmla="*/ 288 w 331"/>
                  <a:gd name="T63" fmla="*/ 4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31" h="178">
                    <a:moveTo>
                      <a:pt x="288" y="41"/>
                    </a:moveTo>
                    <a:cubicBezTo>
                      <a:pt x="271" y="39"/>
                      <a:pt x="255" y="37"/>
                      <a:pt x="239" y="36"/>
                    </a:cubicBezTo>
                    <a:cubicBezTo>
                      <a:pt x="234" y="35"/>
                      <a:pt x="229" y="34"/>
                      <a:pt x="224" y="34"/>
                    </a:cubicBezTo>
                    <a:cubicBezTo>
                      <a:pt x="212" y="32"/>
                      <a:pt x="201" y="31"/>
                      <a:pt x="189" y="30"/>
                    </a:cubicBezTo>
                    <a:cubicBezTo>
                      <a:pt x="182" y="29"/>
                      <a:pt x="174" y="28"/>
                      <a:pt x="167" y="27"/>
                    </a:cubicBezTo>
                    <a:cubicBezTo>
                      <a:pt x="164" y="26"/>
                      <a:pt x="161" y="26"/>
                      <a:pt x="157" y="25"/>
                    </a:cubicBezTo>
                    <a:cubicBezTo>
                      <a:pt x="145" y="24"/>
                      <a:pt x="133" y="22"/>
                      <a:pt x="121" y="20"/>
                    </a:cubicBezTo>
                    <a:cubicBezTo>
                      <a:pt x="119" y="20"/>
                      <a:pt x="118" y="20"/>
                      <a:pt x="116" y="19"/>
                    </a:cubicBezTo>
                    <a:cubicBezTo>
                      <a:pt x="106" y="18"/>
                      <a:pt x="95" y="16"/>
                      <a:pt x="84" y="15"/>
                    </a:cubicBezTo>
                    <a:cubicBezTo>
                      <a:pt x="81" y="14"/>
                      <a:pt x="78" y="13"/>
                      <a:pt x="74" y="13"/>
                    </a:cubicBezTo>
                    <a:cubicBezTo>
                      <a:pt x="66" y="11"/>
                      <a:pt x="57" y="10"/>
                      <a:pt x="48" y="8"/>
                    </a:cubicBezTo>
                    <a:cubicBezTo>
                      <a:pt x="44" y="8"/>
                      <a:pt x="40" y="7"/>
                      <a:pt x="36" y="6"/>
                    </a:cubicBezTo>
                    <a:cubicBezTo>
                      <a:pt x="24" y="4"/>
                      <a:pt x="12" y="2"/>
                      <a:pt x="0" y="0"/>
                    </a:cubicBezTo>
                    <a:cubicBezTo>
                      <a:pt x="0" y="132"/>
                      <a:pt x="0" y="132"/>
                      <a:pt x="0" y="132"/>
                    </a:cubicBezTo>
                    <a:cubicBezTo>
                      <a:pt x="12" y="135"/>
                      <a:pt x="24" y="137"/>
                      <a:pt x="36" y="139"/>
                    </a:cubicBezTo>
                    <a:cubicBezTo>
                      <a:pt x="40" y="140"/>
                      <a:pt x="44" y="140"/>
                      <a:pt x="48" y="141"/>
                    </a:cubicBezTo>
                    <a:cubicBezTo>
                      <a:pt x="54" y="142"/>
                      <a:pt x="59" y="143"/>
                      <a:pt x="65" y="144"/>
                    </a:cubicBezTo>
                    <a:cubicBezTo>
                      <a:pt x="68" y="144"/>
                      <a:pt x="71" y="145"/>
                      <a:pt x="74" y="145"/>
                    </a:cubicBezTo>
                    <a:cubicBezTo>
                      <a:pt x="78" y="146"/>
                      <a:pt x="81" y="147"/>
                      <a:pt x="84" y="147"/>
                    </a:cubicBezTo>
                    <a:cubicBezTo>
                      <a:pt x="95" y="149"/>
                      <a:pt x="106" y="150"/>
                      <a:pt x="116" y="152"/>
                    </a:cubicBezTo>
                    <a:cubicBezTo>
                      <a:pt x="118" y="152"/>
                      <a:pt x="119" y="152"/>
                      <a:pt x="121" y="153"/>
                    </a:cubicBezTo>
                    <a:cubicBezTo>
                      <a:pt x="133" y="154"/>
                      <a:pt x="145" y="156"/>
                      <a:pt x="157" y="158"/>
                    </a:cubicBezTo>
                    <a:cubicBezTo>
                      <a:pt x="161" y="158"/>
                      <a:pt x="164" y="159"/>
                      <a:pt x="167" y="159"/>
                    </a:cubicBezTo>
                    <a:cubicBezTo>
                      <a:pt x="172" y="160"/>
                      <a:pt x="176" y="160"/>
                      <a:pt x="181" y="161"/>
                    </a:cubicBezTo>
                    <a:cubicBezTo>
                      <a:pt x="183" y="161"/>
                      <a:pt x="186" y="162"/>
                      <a:pt x="189" y="162"/>
                    </a:cubicBezTo>
                    <a:cubicBezTo>
                      <a:pt x="201" y="164"/>
                      <a:pt x="212" y="165"/>
                      <a:pt x="224" y="166"/>
                    </a:cubicBezTo>
                    <a:cubicBezTo>
                      <a:pt x="229" y="167"/>
                      <a:pt x="234" y="168"/>
                      <a:pt x="239" y="168"/>
                    </a:cubicBezTo>
                    <a:cubicBezTo>
                      <a:pt x="255" y="170"/>
                      <a:pt x="271" y="172"/>
                      <a:pt x="288" y="173"/>
                    </a:cubicBezTo>
                    <a:cubicBezTo>
                      <a:pt x="288" y="173"/>
                      <a:pt x="288" y="173"/>
                      <a:pt x="288" y="173"/>
                    </a:cubicBezTo>
                    <a:cubicBezTo>
                      <a:pt x="302" y="175"/>
                      <a:pt x="316" y="176"/>
                      <a:pt x="331" y="178"/>
                    </a:cubicBezTo>
                    <a:cubicBezTo>
                      <a:pt x="331" y="45"/>
                      <a:pt x="331" y="45"/>
                      <a:pt x="331" y="45"/>
                    </a:cubicBezTo>
                    <a:cubicBezTo>
                      <a:pt x="316" y="44"/>
                      <a:pt x="302" y="42"/>
                      <a:pt x="288" y="41"/>
                    </a:cubicBezTo>
                    <a:close/>
                  </a:path>
                </a:pathLst>
              </a:custGeom>
              <a:solidFill>
                <a:schemeClr val="accent1">
                  <a:lumMod val="50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14" name="Freeform 151"/>
              <p:cNvSpPr>
                <a:spLocks/>
              </p:cNvSpPr>
              <p:nvPr/>
            </p:nvSpPr>
            <p:spPr bwMode="auto">
              <a:xfrm>
                <a:off x="5972176" y="3438525"/>
                <a:ext cx="579438" cy="217488"/>
              </a:xfrm>
              <a:custGeom>
                <a:avLst/>
                <a:gdLst>
                  <a:gd name="T0" fmla="*/ 325 w 370"/>
                  <a:gd name="T1" fmla="*/ 2 h 139"/>
                  <a:gd name="T2" fmla="*/ 319 w 370"/>
                  <a:gd name="T3" fmla="*/ 2 h 139"/>
                  <a:gd name="T4" fmla="*/ 284 w 370"/>
                  <a:gd name="T5" fmla="*/ 3 h 139"/>
                  <a:gd name="T6" fmla="*/ 272 w 370"/>
                  <a:gd name="T7" fmla="*/ 4 h 139"/>
                  <a:gd name="T8" fmla="*/ 234 w 370"/>
                  <a:gd name="T9" fmla="*/ 5 h 139"/>
                  <a:gd name="T10" fmla="*/ 231 w 370"/>
                  <a:gd name="T11" fmla="*/ 5 h 139"/>
                  <a:gd name="T12" fmla="*/ 189 w 370"/>
                  <a:gd name="T13" fmla="*/ 6 h 139"/>
                  <a:gd name="T14" fmla="*/ 180 w 370"/>
                  <a:gd name="T15" fmla="*/ 6 h 139"/>
                  <a:gd name="T16" fmla="*/ 139 w 370"/>
                  <a:gd name="T17" fmla="*/ 6 h 139"/>
                  <a:gd name="T18" fmla="*/ 138 w 370"/>
                  <a:gd name="T19" fmla="*/ 6 h 139"/>
                  <a:gd name="T20" fmla="*/ 97 w 370"/>
                  <a:gd name="T21" fmla="*/ 6 h 139"/>
                  <a:gd name="T22" fmla="*/ 89 w 370"/>
                  <a:gd name="T23" fmla="*/ 6 h 139"/>
                  <a:gd name="T24" fmla="*/ 58 w 370"/>
                  <a:gd name="T25" fmla="*/ 6 h 139"/>
                  <a:gd name="T26" fmla="*/ 43 w 370"/>
                  <a:gd name="T27" fmla="*/ 6 h 139"/>
                  <a:gd name="T28" fmla="*/ 0 w 370"/>
                  <a:gd name="T29" fmla="*/ 5 h 139"/>
                  <a:gd name="T30" fmla="*/ 0 w 370"/>
                  <a:gd name="T31" fmla="*/ 138 h 139"/>
                  <a:gd name="T32" fmla="*/ 43 w 370"/>
                  <a:gd name="T33" fmla="*/ 138 h 139"/>
                  <a:gd name="T34" fmla="*/ 58 w 370"/>
                  <a:gd name="T35" fmla="*/ 139 h 139"/>
                  <a:gd name="T36" fmla="*/ 81 w 370"/>
                  <a:gd name="T37" fmla="*/ 139 h 139"/>
                  <a:gd name="T38" fmla="*/ 89 w 370"/>
                  <a:gd name="T39" fmla="*/ 139 h 139"/>
                  <a:gd name="T40" fmla="*/ 97 w 370"/>
                  <a:gd name="T41" fmla="*/ 139 h 139"/>
                  <a:gd name="T42" fmla="*/ 138 w 370"/>
                  <a:gd name="T43" fmla="*/ 139 h 139"/>
                  <a:gd name="T44" fmla="*/ 139 w 370"/>
                  <a:gd name="T45" fmla="*/ 139 h 139"/>
                  <a:gd name="T46" fmla="*/ 180 w 370"/>
                  <a:gd name="T47" fmla="*/ 138 h 139"/>
                  <a:gd name="T48" fmla="*/ 189 w 370"/>
                  <a:gd name="T49" fmla="*/ 138 h 139"/>
                  <a:gd name="T50" fmla="*/ 198 w 370"/>
                  <a:gd name="T51" fmla="*/ 138 h 139"/>
                  <a:gd name="T52" fmla="*/ 231 w 370"/>
                  <a:gd name="T53" fmla="*/ 138 h 139"/>
                  <a:gd name="T54" fmla="*/ 234 w 370"/>
                  <a:gd name="T55" fmla="*/ 137 h 139"/>
                  <a:gd name="T56" fmla="*/ 272 w 370"/>
                  <a:gd name="T57" fmla="*/ 136 h 139"/>
                  <a:gd name="T58" fmla="*/ 284 w 370"/>
                  <a:gd name="T59" fmla="*/ 136 h 139"/>
                  <a:gd name="T60" fmla="*/ 319 w 370"/>
                  <a:gd name="T61" fmla="*/ 135 h 139"/>
                  <a:gd name="T62" fmla="*/ 325 w 370"/>
                  <a:gd name="T63" fmla="*/ 134 h 139"/>
                  <a:gd name="T64" fmla="*/ 327 w 370"/>
                  <a:gd name="T65" fmla="*/ 134 h 139"/>
                  <a:gd name="T66" fmla="*/ 370 w 370"/>
                  <a:gd name="T67" fmla="*/ 132 h 139"/>
                  <a:gd name="T68" fmla="*/ 370 w 370"/>
                  <a:gd name="T69" fmla="*/ 0 h 139"/>
                  <a:gd name="T70" fmla="*/ 325 w 370"/>
                  <a:gd name="T71" fmla="*/ 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70" h="139">
                    <a:moveTo>
                      <a:pt x="325" y="2"/>
                    </a:moveTo>
                    <a:cubicBezTo>
                      <a:pt x="323" y="2"/>
                      <a:pt x="321" y="2"/>
                      <a:pt x="319" y="2"/>
                    </a:cubicBezTo>
                    <a:cubicBezTo>
                      <a:pt x="308" y="3"/>
                      <a:pt x="296" y="3"/>
                      <a:pt x="284" y="3"/>
                    </a:cubicBezTo>
                    <a:cubicBezTo>
                      <a:pt x="280" y="4"/>
                      <a:pt x="276" y="4"/>
                      <a:pt x="272" y="4"/>
                    </a:cubicBezTo>
                    <a:cubicBezTo>
                      <a:pt x="260" y="4"/>
                      <a:pt x="247" y="5"/>
                      <a:pt x="234" y="5"/>
                    </a:cubicBezTo>
                    <a:cubicBezTo>
                      <a:pt x="233" y="5"/>
                      <a:pt x="232" y="5"/>
                      <a:pt x="231" y="5"/>
                    </a:cubicBezTo>
                    <a:cubicBezTo>
                      <a:pt x="217" y="5"/>
                      <a:pt x="203" y="6"/>
                      <a:pt x="189" y="6"/>
                    </a:cubicBezTo>
                    <a:cubicBezTo>
                      <a:pt x="186" y="6"/>
                      <a:pt x="183" y="6"/>
                      <a:pt x="180" y="6"/>
                    </a:cubicBezTo>
                    <a:cubicBezTo>
                      <a:pt x="167" y="6"/>
                      <a:pt x="153" y="6"/>
                      <a:pt x="139" y="6"/>
                    </a:cubicBezTo>
                    <a:cubicBezTo>
                      <a:pt x="138" y="6"/>
                      <a:pt x="138" y="6"/>
                      <a:pt x="138" y="6"/>
                    </a:cubicBezTo>
                    <a:cubicBezTo>
                      <a:pt x="125" y="6"/>
                      <a:pt x="111" y="6"/>
                      <a:pt x="97" y="6"/>
                    </a:cubicBezTo>
                    <a:cubicBezTo>
                      <a:pt x="95" y="6"/>
                      <a:pt x="92" y="6"/>
                      <a:pt x="89" y="6"/>
                    </a:cubicBezTo>
                    <a:cubicBezTo>
                      <a:pt x="78" y="6"/>
                      <a:pt x="68" y="6"/>
                      <a:pt x="58" y="6"/>
                    </a:cubicBezTo>
                    <a:cubicBezTo>
                      <a:pt x="53" y="6"/>
                      <a:pt x="48" y="6"/>
                      <a:pt x="43" y="6"/>
                    </a:cubicBezTo>
                    <a:cubicBezTo>
                      <a:pt x="29" y="6"/>
                      <a:pt x="14" y="5"/>
                      <a:pt x="0" y="5"/>
                    </a:cubicBezTo>
                    <a:cubicBezTo>
                      <a:pt x="0" y="138"/>
                      <a:pt x="0" y="138"/>
                      <a:pt x="0" y="138"/>
                    </a:cubicBezTo>
                    <a:cubicBezTo>
                      <a:pt x="14" y="138"/>
                      <a:pt x="29" y="138"/>
                      <a:pt x="43" y="138"/>
                    </a:cubicBezTo>
                    <a:cubicBezTo>
                      <a:pt x="48" y="138"/>
                      <a:pt x="53" y="138"/>
                      <a:pt x="58" y="139"/>
                    </a:cubicBezTo>
                    <a:cubicBezTo>
                      <a:pt x="65" y="139"/>
                      <a:pt x="73" y="139"/>
                      <a:pt x="81" y="139"/>
                    </a:cubicBezTo>
                    <a:cubicBezTo>
                      <a:pt x="83" y="139"/>
                      <a:pt x="86" y="139"/>
                      <a:pt x="89" y="139"/>
                    </a:cubicBezTo>
                    <a:cubicBezTo>
                      <a:pt x="92" y="139"/>
                      <a:pt x="95" y="139"/>
                      <a:pt x="97" y="139"/>
                    </a:cubicBezTo>
                    <a:cubicBezTo>
                      <a:pt x="111" y="139"/>
                      <a:pt x="125" y="139"/>
                      <a:pt x="138" y="139"/>
                    </a:cubicBezTo>
                    <a:cubicBezTo>
                      <a:pt x="139" y="139"/>
                      <a:pt x="139" y="139"/>
                      <a:pt x="139" y="139"/>
                    </a:cubicBezTo>
                    <a:cubicBezTo>
                      <a:pt x="153" y="139"/>
                      <a:pt x="167" y="139"/>
                      <a:pt x="180" y="138"/>
                    </a:cubicBezTo>
                    <a:cubicBezTo>
                      <a:pt x="183" y="138"/>
                      <a:pt x="186" y="138"/>
                      <a:pt x="189" y="138"/>
                    </a:cubicBezTo>
                    <a:cubicBezTo>
                      <a:pt x="192" y="138"/>
                      <a:pt x="195" y="138"/>
                      <a:pt x="198" y="138"/>
                    </a:cubicBezTo>
                    <a:cubicBezTo>
                      <a:pt x="209" y="138"/>
                      <a:pt x="220" y="138"/>
                      <a:pt x="231" y="138"/>
                    </a:cubicBezTo>
                    <a:cubicBezTo>
                      <a:pt x="232" y="137"/>
                      <a:pt x="233" y="137"/>
                      <a:pt x="234" y="137"/>
                    </a:cubicBezTo>
                    <a:cubicBezTo>
                      <a:pt x="247" y="137"/>
                      <a:pt x="260" y="137"/>
                      <a:pt x="272" y="136"/>
                    </a:cubicBezTo>
                    <a:cubicBezTo>
                      <a:pt x="276" y="136"/>
                      <a:pt x="280" y="136"/>
                      <a:pt x="284" y="136"/>
                    </a:cubicBezTo>
                    <a:cubicBezTo>
                      <a:pt x="296" y="136"/>
                      <a:pt x="308" y="135"/>
                      <a:pt x="319" y="135"/>
                    </a:cubicBezTo>
                    <a:cubicBezTo>
                      <a:pt x="321" y="134"/>
                      <a:pt x="323" y="134"/>
                      <a:pt x="325" y="134"/>
                    </a:cubicBezTo>
                    <a:cubicBezTo>
                      <a:pt x="326" y="134"/>
                      <a:pt x="326" y="134"/>
                      <a:pt x="327" y="134"/>
                    </a:cubicBezTo>
                    <a:cubicBezTo>
                      <a:pt x="341" y="134"/>
                      <a:pt x="355" y="133"/>
                      <a:pt x="370" y="132"/>
                    </a:cubicBezTo>
                    <a:cubicBezTo>
                      <a:pt x="370" y="0"/>
                      <a:pt x="370" y="0"/>
                      <a:pt x="370" y="0"/>
                    </a:cubicBezTo>
                    <a:cubicBezTo>
                      <a:pt x="355" y="0"/>
                      <a:pt x="340" y="1"/>
                      <a:pt x="325" y="2"/>
                    </a:cubicBezTo>
                    <a:close/>
                  </a:path>
                </a:pathLst>
              </a:custGeom>
              <a:solidFill>
                <a:schemeClr val="accent1">
                  <a:lumMod val="50000"/>
                </a:schemeClr>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15" name="Freeform 152"/>
              <p:cNvSpPr>
                <a:spLocks/>
              </p:cNvSpPr>
              <p:nvPr/>
            </p:nvSpPr>
            <p:spPr bwMode="auto">
              <a:xfrm>
                <a:off x="6794501" y="2293937"/>
                <a:ext cx="88900" cy="306388"/>
              </a:xfrm>
              <a:custGeom>
                <a:avLst/>
                <a:gdLst>
                  <a:gd name="T0" fmla="*/ 6 w 57"/>
                  <a:gd name="T1" fmla="*/ 196 h 196"/>
                  <a:gd name="T2" fmla="*/ 5 w 57"/>
                  <a:gd name="T3" fmla="*/ 196 h 196"/>
                  <a:gd name="T4" fmla="*/ 0 w 57"/>
                  <a:gd name="T5" fmla="*/ 193 h 196"/>
                  <a:gd name="T6" fmla="*/ 0 w 57"/>
                  <a:gd name="T7" fmla="*/ 60 h 196"/>
                  <a:gd name="T8" fmla="*/ 1 w 57"/>
                  <a:gd name="T9" fmla="*/ 59 h 196"/>
                  <a:gd name="T10" fmla="*/ 46 w 57"/>
                  <a:gd name="T11" fmla="*/ 2 h 196"/>
                  <a:gd name="T12" fmla="*/ 51 w 57"/>
                  <a:gd name="T13" fmla="*/ 0 h 196"/>
                  <a:gd name="T14" fmla="*/ 52 w 57"/>
                  <a:gd name="T15" fmla="*/ 0 h 196"/>
                  <a:gd name="T16" fmla="*/ 57 w 57"/>
                  <a:gd name="T17" fmla="*/ 3 h 196"/>
                  <a:gd name="T18" fmla="*/ 57 w 57"/>
                  <a:gd name="T19" fmla="*/ 135 h 196"/>
                  <a:gd name="T20" fmla="*/ 56 w 57"/>
                  <a:gd name="T21" fmla="*/ 137 h 196"/>
                  <a:gd name="T22" fmla="*/ 11 w 57"/>
                  <a:gd name="T23" fmla="*/ 194 h 196"/>
                  <a:gd name="T24" fmla="*/ 6 w 57"/>
                  <a:gd name="T2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 h="196">
                    <a:moveTo>
                      <a:pt x="6" y="196"/>
                    </a:moveTo>
                    <a:cubicBezTo>
                      <a:pt x="6" y="196"/>
                      <a:pt x="5" y="196"/>
                      <a:pt x="5" y="196"/>
                    </a:cubicBezTo>
                    <a:cubicBezTo>
                      <a:pt x="2" y="196"/>
                      <a:pt x="0" y="194"/>
                      <a:pt x="0" y="193"/>
                    </a:cubicBezTo>
                    <a:cubicBezTo>
                      <a:pt x="0" y="60"/>
                      <a:pt x="0" y="60"/>
                      <a:pt x="0" y="60"/>
                    </a:cubicBezTo>
                    <a:cubicBezTo>
                      <a:pt x="0" y="60"/>
                      <a:pt x="1" y="60"/>
                      <a:pt x="1" y="59"/>
                    </a:cubicBezTo>
                    <a:cubicBezTo>
                      <a:pt x="46" y="2"/>
                      <a:pt x="46" y="2"/>
                      <a:pt x="46" y="2"/>
                    </a:cubicBezTo>
                    <a:cubicBezTo>
                      <a:pt x="47" y="1"/>
                      <a:pt x="49" y="0"/>
                      <a:pt x="51" y="0"/>
                    </a:cubicBezTo>
                    <a:cubicBezTo>
                      <a:pt x="52" y="0"/>
                      <a:pt x="52" y="0"/>
                      <a:pt x="52" y="0"/>
                    </a:cubicBezTo>
                    <a:cubicBezTo>
                      <a:pt x="55" y="0"/>
                      <a:pt x="57" y="1"/>
                      <a:pt x="57" y="3"/>
                    </a:cubicBezTo>
                    <a:cubicBezTo>
                      <a:pt x="57" y="135"/>
                      <a:pt x="57" y="135"/>
                      <a:pt x="57" y="135"/>
                    </a:cubicBezTo>
                    <a:cubicBezTo>
                      <a:pt x="57" y="136"/>
                      <a:pt x="57" y="136"/>
                      <a:pt x="56" y="137"/>
                    </a:cubicBezTo>
                    <a:cubicBezTo>
                      <a:pt x="11" y="194"/>
                      <a:pt x="11" y="194"/>
                      <a:pt x="11" y="194"/>
                    </a:cubicBezTo>
                    <a:cubicBezTo>
                      <a:pt x="10" y="195"/>
                      <a:pt x="8" y="196"/>
                      <a:pt x="6" y="196"/>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16" name="Freeform 153"/>
              <p:cNvSpPr>
                <a:spLocks/>
              </p:cNvSpPr>
              <p:nvPr/>
            </p:nvSpPr>
            <p:spPr bwMode="auto">
              <a:xfrm>
                <a:off x="6804026" y="2293937"/>
                <a:ext cx="69850" cy="296863"/>
              </a:xfrm>
              <a:custGeom>
                <a:avLst/>
                <a:gdLst>
                  <a:gd name="T0" fmla="*/ 44 w 44"/>
                  <a:gd name="T1" fmla="*/ 0 h 187"/>
                  <a:gd name="T2" fmla="*/ 44 w 44"/>
                  <a:gd name="T3" fmla="*/ 130 h 187"/>
                  <a:gd name="T4" fmla="*/ 0 w 44"/>
                  <a:gd name="T5" fmla="*/ 187 h 187"/>
                  <a:gd name="T6" fmla="*/ 0 w 44"/>
                  <a:gd name="T7" fmla="*/ 56 h 187"/>
                  <a:gd name="T8" fmla="*/ 44 w 44"/>
                  <a:gd name="T9" fmla="*/ 0 h 187"/>
                </a:gdLst>
                <a:ahLst/>
                <a:cxnLst>
                  <a:cxn ang="0">
                    <a:pos x="T0" y="T1"/>
                  </a:cxn>
                  <a:cxn ang="0">
                    <a:pos x="T2" y="T3"/>
                  </a:cxn>
                  <a:cxn ang="0">
                    <a:pos x="T4" y="T5"/>
                  </a:cxn>
                  <a:cxn ang="0">
                    <a:pos x="T6" y="T7"/>
                  </a:cxn>
                  <a:cxn ang="0">
                    <a:pos x="T8" y="T9"/>
                  </a:cxn>
                </a:cxnLst>
                <a:rect l="0" t="0" r="r" b="b"/>
                <a:pathLst>
                  <a:path w="44" h="187">
                    <a:moveTo>
                      <a:pt x="44" y="0"/>
                    </a:moveTo>
                    <a:lnTo>
                      <a:pt x="44" y="130"/>
                    </a:lnTo>
                    <a:lnTo>
                      <a:pt x="0" y="187"/>
                    </a:lnTo>
                    <a:lnTo>
                      <a:pt x="0" y="56"/>
                    </a:lnTo>
                    <a:lnTo>
                      <a:pt x="44"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17" name="Freeform 154"/>
              <p:cNvSpPr>
                <a:spLocks/>
              </p:cNvSpPr>
              <p:nvPr/>
            </p:nvSpPr>
            <p:spPr bwMode="auto">
              <a:xfrm>
                <a:off x="5180013" y="2319337"/>
                <a:ext cx="125413" cy="303213"/>
              </a:xfrm>
              <a:custGeom>
                <a:avLst/>
                <a:gdLst>
                  <a:gd name="T0" fmla="*/ 74 w 80"/>
                  <a:gd name="T1" fmla="*/ 194 h 194"/>
                  <a:gd name="T2" fmla="*/ 69 w 80"/>
                  <a:gd name="T3" fmla="*/ 193 h 194"/>
                  <a:gd name="T4" fmla="*/ 1 w 80"/>
                  <a:gd name="T5" fmla="*/ 137 h 194"/>
                  <a:gd name="T6" fmla="*/ 0 w 80"/>
                  <a:gd name="T7" fmla="*/ 135 h 194"/>
                  <a:gd name="T8" fmla="*/ 0 w 80"/>
                  <a:gd name="T9" fmla="*/ 3 h 194"/>
                  <a:gd name="T10" fmla="*/ 5 w 80"/>
                  <a:gd name="T11" fmla="*/ 0 h 194"/>
                  <a:gd name="T12" fmla="*/ 6 w 80"/>
                  <a:gd name="T13" fmla="*/ 0 h 194"/>
                  <a:gd name="T14" fmla="*/ 11 w 80"/>
                  <a:gd name="T15" fmla="*/ 1 h 194"/>
                  <a:gd name="T16" fmla="*/ 79 w 80"/>
                  <a:gd name="T17" fmla="*/ 57 h 194"/>
                  <a:gd name="T18" fmla="*/ 80 w 80"/>
                  <a:gd name="T19" fmla="*/ 58 h 194"/>
                  <a:gd name="T20" fmla="*/ 80 w 80"/>
                  <a:gd name="T21" fmla="*/ 191 h 194"/>
                  <a:gd name="T22" fmla="*/ 76 w 80"/>
                  <a:gd name="T23" fmla="*/ 194 h 194"/>
                  <a:gd name="T24" fmla="*/ 74 w 80"/>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0" h="194">
                    <a:moveTo>
                      <a:pt x="74" y="194"/>
                    </a:moveTo>
                    <a:cubicBezTo>
                      <a:pt x="72" y="194"/>
                      <a:pt x="70" y="194"/>
                      <a:pt x="69" y="193"/>
                    </a:cubicBezTo>
                    <a:cubicBezTo>
                      <a:pt x="1" y="137"/>
                      <a:pt x="1" y="137"/>
                      <a:pt x="1" y="137"/>
                    </a:cubicBezTo>
                    <a:cubicBezTo>
                      <a:pt x="1" y="136"/>
                      <a:pt x="0" y="136"/>
                      <a:pt x="0" y="135"/>
                    </a:cubicBezTo>
                    <a:cubicBezTo>
                      <a:pt x="0" y="3"/>
                      <a:pt x="0" y="3"/>
                      <a:pt x="0" y="3"/>
                    </a:cubicBezTo>
                    <a:cubicBezTo>
                      <a:pt x="0" y="1"/>
                      <a:pt x="2" y="0"/>
                      <a:pt x="5" y="0"/>
                    </a:cubicBezTo>
                    <a:cubicBezTo>
                      <a:pt x="5" y="0"/>
                      <a:pt x="6" y="0"/>
                      <a:pt x="6" y="0"/>
                    </a:cubicBezTo>
                    <a:cubicBezTo>
                      <a:pt x="8" y="0"/>
                      <a:pt x="10" y="0"/>
                      <a:pt x="11" y="1"/>
                    </a:cubicBezTo>
                    <a:cubicBezTo>
                      <a:pt x="79" y="57"/>
                      <a:pt x="79" y="57"/>
                      <a:pt x="79" y="57"/>
                    </a:cubicBezTo>
                    <a:cubicBezTo>
                      <a:pt x="79" y="57"/>
                      <a:pt x="80" y="58"/>
                      <a:pt x="80" y="58"/>
                    </a:cubicBezTo>
                    <a:cubicBezTo>
                      <a:pt x="80" y="191"/>
                      <a:pt x="80" y="191"/>
                      <a:pt x="80" y="191"/>
                    </a:cubicBezTo>
                    <a:cubicBezTo>
                      <a:pt x="80" y="192"/>
                      <a:pt x="78" y="194"/>
                      <a:pt x="76" y="194"/>
                    </a:cubicBezTo>
                    <a:cubicBezTo>
                      <a:pt x="75" y="194"/>
                      <a:pt x="75" y="194"/>
                      <a:pt x="74"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18" name="Freeform 155"/>
              <p:cNvSpPr>
                <a:spLocks/>
              </p:cNvSpPr>
              <p:nvPr/>
            </p:nvSpPr>
            <p:spPr bwMode="auto">
              <a:xfrm>
                <a:off x="5189538" y="2319337"/>
                <a:ext cx="106363" cy="293688"/>
              </a:xfrm>
              <a:custGeom>
                <a:avLst/>
                <a:gdLst>
                  <a:gd name="T0" fmla="*/ 67 w 67"/>
                  <a:gd name="T1" fmla="*/ 54 h 185"/>
                  <a:gd name="T2" fmla="*/ 67 w 67"/>
                  <a:gd name="T3" fmla="*/ 185 h 185"/>
                  <a:gd name="T4" fmla="*/ 0 w 67"/>
                  <a:gd name="T5" fmla="*/ 130 h 185"/>
                  <a:gd name="T6" fmla="*/ 0 w 67"/>
                  <a:gd name="T7" fmla="*/ 0 h 185"/>
                  <a:gd name="T8" fmla="*/ 67 w 67"/>
                  <a:gd name="T9" fmla="*/ 54 h 185"/>
                </a:gdLst>
                <a:ahLst/>
                <a:cxnLst>
                  <a:cxn ang="0">
                    <a:pos x="T0" y="T1"/>
                  </a:cxn>
                  <a:cxn ang="0">
                    <a:pos x="T2" y="T3"/>
                  </a:cxn>
                  <a:cxn ang="0">
                    <a:pos x="T4" y="T5"/>
                  </a:cxn>
                  <a:cxn ang="0">
                    <a:pos x="T6" y="T7"/>
                  </a:cxn>
                  <a:cxn ang="0">
                    <a:pos x="T8" y="T9"/>
                  </a:cxn>
                </a:cxnLst>
                <a:rect l="0" t="0" r="r" b="b"/>
                <a:pathLst>
                  <a:path w="67" h="185">
                    <a:moveTo>
                      <a:pt x="67" y="54"/>
                    </a:moveTo>
                    <a:lnTo>
                      <a:pt x="67" y="185"/>
                    </a:lnTo>
                    <a:lnTo>
                      <a:pt x="0" y="130"/>
                    </a:lnTo>
                    <a:lnTo>
                      <a:pt x="0" y="0"/>
                    </a:lnTo>
                    <a:lnTo>
                      <a:pt x="67" y="54"/>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19" name="Freeform 157"/>
              <p:cNvSpPr>
                <a:spLocks/>
              </p:cNvSpPr>
              <p:nvPr/>
            </p:nvSpPr>
            <p:spPr bwMode="auto">
              <a:xfrm>
                <a:off x="7678738" y="2471737"/>
                <a:ext cx="228600" cy="276225"/>
              </a:xfrm>
              <a:custGeom>
                <a:avLst/>
                <a:gdLst>
                  <a:gd name="T0" fmla="*/ 144 w 144"/>
                  <a:gd name="T1" fmla="*/ 0 h 174"/>
                  <a:gd name="T2" fmla="*/ 144 w 144"/>
                  <a:gd name="T3" fmla="*/ 130 h 174"/>
                  <a:gd name="T4" fmla="*/ 0 w 144"/>
                  <a:gd name="T5" fmla="*/ 174 h 174"/>
                  <a:gd name="T6" fmla="*/ 0 w 144"/>
                  <a:gd name="T7" fmla="*/ 44 h 174"/>
                  <a:gd name="T8" fmla="*/ 144 w 144"/>
                  <a:gd name="T9" fmla="*/ 0 h 174"/>
                </a:gdLst>
                <a:ahLst/>
                <a:cxnLst>
                  <a:cxn ang="0">
                    <a:pos x="T0" y="T1"/>
                  </a:cxn>
                  <a:cxn ang="0">
                    <a:pos x="T2" y="T3"/>
                  </a:cxn>
                  <a:cxn ang="0">
                    <a:pos x="T4" y="T5"/>
                  </a:cxn>
                  <a:cxn ang="0">
                    <a:pos x="T6" y="T7"/>
                  </a:cxn>
                  <a:cxn ang="0">
                    <a:pos x="T8" y="T9"/>
                  </a:cxn>
                </a:cxnLst>
                <a:rect l="0" t="0" r="r" b="b"/>
                <a:pathLst>
                  <a:path w="144" h="174">
                    <a:moveTo>
                      <a:pt x="144" y="0"/>
                    </a:moveTo>
                    <a:lnTo>
                      <a:pt x="144" y="130"/>
                    </a:lnTo>
                    <a:lnTo>
                      <a:pt x="0" y="174"/>
                    </a:lnTo>
                    <a:lnTo>
                      <a:pt x="0" y="44"/>
                    </a:lnTo>
                    <a:lnTo>
                      <a:pt x="144"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20" name="Freeform 158"/>
              <p:cNvSpPr>
                <a:spLocks/>
              </p:cNvSpPr>
              <p:nvPr/>
            </p:nvSpPr>
            <p:spPr bwMode="auto">
              <a:xfrm>
                <a:off x="4225926" y="2525712"/>
                <a:ext cx="271463" cy="277813"/>
              </a:xfrm>
              <a:custGeom>
                <a:avLst/>
                <a:gdLst>
                  <a:gd name="T0" fmla="*/ 168 w 174"/>
                  <a:gd name="T1" fmla="*/ 178 h 178"/>
                  <a:gd name="T2" fmla="*/ 166 w 174"/>
                  <a:gd name="T3" fmla="*/ 178 h 178"/>
                  <a:gd name="T4" fmla="*/ 3 w 174"/>
                  <a:gd name="T5" fmla="*/ 139 h 178"/>
                  <a:gd name="T6" fmla="*/ 0 w 174"/>
                  <a:gd name="T7" fmla="*/ 136 h 178"/>
                  <a:gd name="T8" fmla="*/ 0 w 174"/>
                  <a:gd name="T9" fmla="*/ 3 h 178"/>
                  <a:gd name="T10" fmla="*/ 3 w 174"/>
                  <a:gd name="T11" fmla="*/ 1 h 178"/>
                  <a:gd name="T12" fmla="*/ 6 w 174"/>
                  <a:gd name="T13" fmla="*/ 0 h 178"/>
                  <a:gd name="T14" fmla="*/ 8 w 174"/>
                  <a:gd name="T15" fmla="*/ 0 h 178"/>
                  <a:gd name="T16" fmla="*/ 171 w 174"/>
                  <a:gd name="T17" fmla="*/ 40 h 178"/>
                  <a:gd name="T18" fmla="*/ 174 w 174"/>
                  <a:gd name="T19" fmla="*/ 42 h 178"/>
                  <a:gd name="T20" fmla="*/ 174 w 174"/>
                  <a:gd name="T21" fmla="*/ 175 h 178"/>
                  <a:gd name="T22" fmla="*/ 172 w 174"/>
                  <a:gd name="T23" fmla="*/ 178 h 178"/>
                  <a:gd name="T24" fmla="*/ 168 w 174"/>
                  <a:gd name="T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178">
                    <a:moveTo>
                      <a:pt x="168" y="178"/>
                    </a:moveTo>
                    <a:cubicBezTo>
                      <a:pt x="168" y="178"/>
                      <a:pt x="167" y="178"/>
                      <a:pt x="166" y="178"/>
                    </a:cubicBezTo>
                    <a:cubicBezTo>
                      <a:pt x="3" y="139"/>
                      <a:pt x="3" y="139"/>
                      <a:pt x="3" y="139"/>
                    </a:cubicBezTo>
                    <a:cubicBezTo>
                      <a:pt x="1" y="138"/>
                      <a:pt x="0" y="137"/>
                      <a:pt x="0" y="136"/>
                    </a:cubicBezTo>
                    <a:cubicBezTo>
                      <a:pt x="0" y="3"/>
                      <a:pt x="0" y="3"/>
                      <a:pt x="0" y="3"/>
                    </a:cubicBezTo>
                    <a:cubicBezTo>
                      <a:pt x="0" y="2"/>
                      <a:pt x="1" y="1"/>
                      <a:pt x="3" y="1"/>
                    </a:cubicBezTo>
                    <a:cubicBezTo>
                      <a:pt x="4" y="0"/>
                      <a:pt x="5" y="0"/>
                      <a:pt x="6" y="0"/>
                    </a:cubicBezTo>
                    <a:cubicBezTo>
                      <a:pt x="6" y="0"/>
                      <a:pt x="7" y="0"/>
                      <a:pt x="8" y="0"/>
                    </a:cubicBezTo>
                    <a:cubicBezTo>
                      <a:pt x="171" y="40"/>
                      <a:pt x="171" y="40"/>
                      <a:pt x="171" y="40"/>
                    </a:cubicBezTo>
                    <a:cubicBezTo>
                      <a:pt x="173" y="40"/>
                      <a:pt x="174" y="41"/>
                      <a:pt x="174" y="42"/>
                    </a:cubicBezTo>
                    <a:cubicBezTo>
                      <a:pt x="174" y="175"/>
                      <a:pt x="174" y="175"/>
                      <a:pt x="174" y="175"/>
                    </a:cubicBezTo>
                    <a:cubicBezTo>
                      <a:pt x="174" y="176"/>
                      <a:pt x="173" y="177"/>
                      <a:pt x="172" y="178"/>
                    </a:cubicBezTo>
                    <a:cubicBezTo>
                      <a:pt x="171" y="178"/>
                      <a:pt x="170" y="178"/>
                      <a:pt x="168"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21" name="Freeform 159"/>
              <p:cNvSpPr>
                <a:spLocks/>
              </p:cNvSpPr>
              <p:nvPr/>
            </p:nvSpPr>
            <p:spPr bwMode="auto">
              <a:xfrm>
                <a:off x="4235451" y="2525712"/>
                <a:ext cx="254000" cy="268288"/>
              </a:xfrm>
              <a:custGeom>
                <a:avLst/>
                <a:gdLst>
                  <a:gd name="T0" fmla="*/ 160 w 160"/>
                  <a:gd name="T1" fmla="*/ 38 h 169"/>
                  <a:gd name="T2" fmla="*/ 160 w 160"/>
                  <a:gd name="T3" fmla="*/ 169 h 169"/>
                  <a:gd name="T4" fmla="*/ 0 w 160"/>
                  <a:gd name="T5" fmla="*/ 131 h 169"/>
                  <a:gd name="T6" fmla="*/ 0 w 160"/>
                  <a:gd name="T7" fmla="*/ 0 h 169"/>
                  <a:gd name="T8" fmla="*/ 160 w 160"/>
                  <a:gd name="T9" fmla="*/ 38 h 169"/>
                </a:gdLst>
                <a:ahLst/>
                <a:cxnLst>
                  <a:cxn ang="0">
                    <a:pos x="T0" y="T1"/>
                  </a:cxn>
                  <a:cxn ang="0">
                    <a:pos x="T2" y="T3"/>
                  </a:cxn>
                  <a:cxn ang="0">
                    <a:pos x="T4" y="T5"/>
                  </a:cxn>
                  <a:cxn ang="0">
                    <a:pos x="T6" y="T7"/>
                  </a:cxn>
                  <a:cxn ang="0">
                    <a:pos x="T8" y="T9"/>
                  </a:cxn>
                </a:cxnLst>
                <a:rect l="0" t="0" r="r" b="b"/>
                <a:pathLst>
                  <a:path w="160" h="169">
                    <a:moveTo>
                      <a:pt x="160" y="38"/>
                    </a:moveTo>
                    <a:lnTo>
                      <a:pt x="160" y="169"/>
                    </a:lnTo>
                    <a:lnTo>
                      <a:pt x="0" y="131"/>
                    </a:lnTo>
                    <a:lnTo>
                      <a:pt x="0" y="0"/>
                    </a:lnTo>
                    <a:lnTo>
                      <a:pt x="160" y="38"/>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22" name="Freeform 160"/>
              <p:cNvSpPr>
                <a:spLocks/>
              </p:cNvSpPr>
              <p:nvPr/>
            </p:nvSpPr>
            <p:spPr bwMode="auto">
              <a:xfrm>
                <a:off x="8137526" y="2765425"/>
                <a:ext cx="341313" cy="246063"/>
              </a:xfrm>
              <a:custGeom>
                <a:avLst/>
                <a:gdLst>
                  <a:gd name="T0" fmla="*/ 5 w 219"/>
                  <a:gd name="T1" fmla="*/ 157 h 157"/>
                  <a:gd name="T2" fmla="*/ 2 w 219"/>
                  <a:gd name="T3" fmla="*/ 157 h 157"/>
                  <a:gd name="T4" fmla="*/ 0 w 219"/>
                  <a:gd name="T5" fmla="*/ 154 h 157"/>
                  <a:gd name="T6" fmla="*/ 0 w 219"/>
                  <a:gd name="T7" fmla="*/ 22 h 157"/>
                  <a:gd name="T8" fmla="*/ 4 w 219"/>
                  <a:gd name="T9" fmla="*/ 19 h 157"/>
                  <a:gd name="T10" fmla="*/ 212 w 219"/>
                  <a:gd name="T11" fmla="*/ 0 h 157"/>
                  <a:gd name="T12" fmla="*/ 213 w 219"/>
                  <a:gd name="T13" fmla="*/ 0 h 157"/>
                  <a:gd name="T14" fmla="*/ 217 w 219"/>
                  <a:gd name="T15" fmla="*/ 1 h 157"/>
                  <a:gd name="T16" fmla="*/ 219 w 219"/>
                  <a:gd name="T17" fmla="*/ 3 h 157"/>
                  <a:gd name="T18" fmla="*/ 219 w 219"/>
                  <a:gd name="T19" fmla="*/ 136 h 157"/>
                  <a:gd name="T20" fmla="*/ 214 w 219"/>
                  <a:gd name="T21" fmla="*/ 139 h 157"/>
                  <a:gd name="T22" fmla="*/ 6 w 219"/>
                  <a:gd name="T23" fmla="*/ 157 h 157"/>
                  <a:gd name="T24" fmla="*/ 5 w 219"/>
                  <a:gd name="T2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57">
                    <a:moveTo>
                      <a:pt x="5" y="157"/>
                    </a:moveTo>
                    <a:cubicBezTo>
                      <a:pt x="4" y="157"/>
                      <a:pt x="3" y="157"/>
                      <a:pt x="2" y="157"/>
                    </a:cubicBezTo>
                    <a:cubicBezTo>
                      <a:pt x="0" y="156"/>
                      <a:pt x="0" y="155"/>
                      <a:pt x="0" y="154"/>
                    </a:cubicBezTo>
                    <a:cubicBezTo>
                      <a:pt x="0" y="22"/>
                      <a:pt x="0" y="22"/>
                      <a:pt x="0" y="22"/>
                    </a:cubicBezTo>
                    <a:cubicBezTo>
                      <a:pt x="0" y="20"/>
                      <a:pt x="2" y="19"/>
                      <a:pt x="4" y="19"/>
                    </a:cubicBezTo>
                    <a:cubicBezTo>
                      <a:pt x="212" y="0"/>
                      <a:pt x="212" y="0"/>
                      <a:pt x="212" y="0"/>
                    </a:cubicBezTo>
                    <a:cubicBezTo>
                      <a:pt x="213" y="0"/>
                      <a:pt x="213" y="0"/>
                      <a:pt x="213" y="0"/>
                    </a:cubicBezTo>
                    <a:cubicBezTo>
                      <a:pt x="215" y="0"/>
                      <a:pt x="216" y="1"/>
                      <a:pt x="217" y="1"/>
                    </a:cubicBezTo>
                    <a:cubicBezTo>
                      <a:pt x="218" y="2"/>
                      <a:pt x="219" y="3"/>
                      <a:pt x="219" y="3"/>
                    </a:cubicBezTo>
                    <a:cubicBezTo>
                      <a:pt x="219" y="136"/>
                      <a:pt x="219" y="136"/>
                      <a:pt x="219" y="136"/>
                    </a:cubicBezTo>
                    <a:cubicBezTo>
                      <a:pt x="219" y="138"/>
                      <a:pt x="217" y="139"/>
                      <a:pt x="214" y="139"/>
                    </a:cubicBezTo>
                    <a:cubicBezTo>
                      <a:pt x="6" y="157"/>
                      <a:pt x="6" y="157"/>
                      <a:pt x="6" y="157"/>
                    </a:cubicBezTo>
                    <a:lnTo>
                      <a:pt x="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23" name="Freeform 161"/>
              <p:cNvSpPr>
                <a:spLocks/>
              </p:cNvSpPr>
              <p:nvPr/>
            </p:nvSpPr>
            <p:spPr bwMode="auto">
              <a:xfrm>
                <a:off x="8145463" y="2765425"/>
                <a:ext cx="325438" cy="236538"/>
              </a:xfrm>
              <a:custGeom>
                <a:avLst/>
                <a:gdLst>
                  <a:gd name="T0" fmla="*/ 205 w 205"/>
                  <a:gd name="T1" fmla="*/ 0 h 149"/>
                  <a:gd name="T2" fmla="*/ 205 w 205"/>
                  <a:gd name="T3" fmla="*/ 131 h 149"/>
                  <a:gd name="T4" fmla="*/ 0 w 205"/>
                  <a:gd name="T5" fmla="*/ 149 h 149"/>
                  <a:gd name="T6" fmla="*/ 0 w 205"/>
                  <a:gd name="T7" fmla="*/ 18 h 149"/>
                  <a:gd name="T8" fmla="*/ 205 w 205"/>
                  <a:gd name="T9" fmla="*/ 0 h 149"/>
                </a:gdLst>
                <a:ahLst/>
                <a:cxnLst>
                  <a:cxn ang="0">
                    <a:pos x="T0" y="T1"/>
                  </a:cxn>
                  <a:cxn ang="0">
                    <a:pos x="T2" y="T3"/>
                  </a:cxn>
                  <a:cxn ang="0">
                    <a:pos x="T4" y="T5"/>
                  </a:cxn>
                  <a:cxn ang="0">
                    <a:pos x="T6" y="T7"/>
                  </a:cxn>
                  <a:cxn ang="0">
                    <a:pos x="T8" y="T9"/>
                  </a:cxn>
                </a:cxnLst>
                <a:rect l="0" t="0" r="r" b="b"/>
                <a:pathLst>
                  <a:path w="205" h="149">
                    <a:moveTo>
                      <a:pt x="205" y="0"/>
                    </a:moveTo>
                    <a:lnTo>
                      <a:pt x="205" y="131"/>
                    </a:lnTo>
                    <a:lnTo>
                      <a:pt x="0" y="149"/>
                    </a:lnTo>
                    <a:lnTo>
                      <a:pt x="0" y="18"/>
                    </a:lnTo>
                    <a:lnTo>
                      <a:pt x="205"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24" name="Freeform 162"/>
              <p:cNvSpPr>
                <a:spLocks/>
              </p:cNvSpPr>
              <p:nvPr/>
            </p:nvSpPr>
            <p:spPr bwMode="auto">
              <a:xfrm>
                <a:off x="3784601" y="2833687"/>
                <a:ext cx="352425" cy="236538"/>
              </a:xfrm>
              <a:custGeom>
                <a:avLst/>
                <a:gdLst>
                  <a:gd name="T0" fmla="*/ 219 w 225"/>
                  <a:gd name="T1" fmla="*/ 151 h 151"/>
                  <a:gd name="T2" fmla="*/ 5 w 225"/>
                  <a:gd name="T3" fmla="*/ 139 h 151"/>
                  <a:gd name="T4" fmla="*/ 0 w 225"/>
                  <a:gd name="T5" fmla="*/ 136 h 151"/>
                  <a:gd name="T6" fmla="*/ 0 w 225"/>
                  <a:gd name="T7" fmla="*/ 3 h 151"/>
                  <a:gd name="T8" fmla="*/ 2 w 225"/>
                  <a:gd name="T9" fmla="*/ 1 h 151"/>
                  <a:gd name="T10" fmla="*/ 6 w 225"/>
                  <a:gd name="T11" fmla="*/ 0 h 151"/>
                  <a:gd name="T12" fmla="*/ 6 w 225"/>
                  <a:gd name="T13" fmla="*/ 0 h 151"/>
                  <a:gd name="T14" fmla="*/ 220 w 225"/>
                  <a:gd name="T15" fmla="*/ 12 h 151"/>
                  <a:gd name="T16" fmla="*/ 225 w 225"/>
                  <a:gd name="T17" fmla="*/ 15 h 151"/>
                  <a:gd name="T18" fmla="*/ 225 w 225"/>
                  <a:gd name="T19" fmla="*/ 148 h 151"/>
                  <a:gd name="T20" fmla="*/ 223 w 225"/>
                  <a:gd name="T21" fmla="*/ 150 h 151"/>
                  <a:gd name="T22" fmla="*/ 219 w 225"/>
                  <a:gd name="T23"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51">
                    <a:moveTo>
                      <a:pt x="219" y="151"/>
                    </a:moveTo>
                    <a:cubicBezTo>
                      <a:pt x="5" y="139"/>
                      <a:pt x="5" y="139"/>
                      <a:pt x="5" y="139"/>
                    </a:cubicBezTo>
                    <a:cubicBezTo>
                      <a:pt x="2" y="139"/>
                      <a:pt x="0" y="137"/>
                      <a:pt x="0" y="136"/>
                    </a:cubicBezTo>
                    <a:cubicBezTo>
                      <a:pt x="0" y="3"/>
                      <a:pt x="0" y="3"/>
                      <a:pt x="0" y="3"/>
                    </a:cubicBezTo>
                    <a:cubicBezTo>
                      <a:pt x="0" y="2"/>
                      <a:pt x="0" y="1"/>
                      <a:pt x="2" y="1"/>
                    </a:cubicBezTo>
                    <a:cubicBezTo>
                      <a:pt x="3" y="0"/>
                      <a:pt x="4" y="0"/>
                      <a:pt x="6" y="0"/>
                    </a:cubicBezTo>
                    <a:cubicBezTo>
                      <a:pt x="6" y="0"/>
                      <a:pt x="6" y="0"/>
                      <a:pt x="6" y="0"/>
                    </a:cubicBezTo>
                    <a:cubicBezTo>
                      <a:pt x="220" y="12"/>
                      <a:pt x="220" y="12"/>
                      <a:pt x="220" y="12"/>
                    </a:cubicBezTo>
                    <a:cubicBezTo>
                      <a:pt x="223" y="12"/>
                      <a:pt x="225" y="14"/>
                      <a:pt x="225" y="15"/>
                    </a:cubicBezTo>
                    <a:cubicBezTo>
                      <a:pt x="225" y="148"/>
                      <a:pt x="225" y="148"/>
                      <a:pt x="225" y="148"/>
                    </a:cubicBezTo>
                    <a:cubicBezTo>
                      <a:pt x="225" y="149"/>
                      <a:pt x="224" y="149"/>
                      <a:pt x="223" y="150"/>
                    </a:cubicBezTo>
                    <a:cubicBezTo>
                      <a:pt x="222" y="151"/>
                      <a:pt x="221" y="151"/>
                      <a:pt x="219" y="15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25" name="Freeform 163"/>
              <p:cNvSpPr>
                <a:spLocks/>
              </p:cNvSpPr>
              <p:nvPr/>
            </p:nvSpPr>
            <p:spPr bwMode="auto">
              <a:xfrm>
                <a:off x="3794126" y="2833687"/>
                <a:ext cx="333375" cy="227013"/>
              </a:xfrm>
              <a:custGeom>
                <a:avLst/>
                <a:gdLst>
                  <a:gd name="T0" fmla="*/ 210 w 210"/>
                  <a:gd name="T1" fmla="*/ 12 h 143"/>
                  <a:gd name="T2" fmla="*/ 210 w 210"/>
                  <a:gd name="T3" fmla="*/ 143 h 143"/>
                  <a:gd name="T4" fmla="*/ 0 w 210"/>
                  <a:gd name="T5" fmla="*/ 131 h 143"/>
                  <a:gd name="T6" fmla="*/ 0 w 210"/>
                  <a:gd name="T7" fmla="*/ 0 h 143"/>
                  <a:gd name="T8" fmla="*/ 210 w 210"/>
                  <a:gd name="T9" fmla="*/ 12 h 143"/>
                </a:gdLst>
                <a:ahLst/>
                <a:cxnLst>
                  <a:cxn ang="0">
                    <a:pos x="T0" y="T1"/>
                  </a:cxn>
                  <a:cxn ang="0">
                    <a:pos x="T2" y="T3"/>
                  </a:cxn>
                  <a:cxn ang="0">
                    <a:pos x="T4" y="T5"/>
                  </a:cxn>
                  <a:cxn ang="0">
                    <a:pos x="T6" y="T7"/>
                  </a:cxn>
                  <a:cxn ang="0">
                    <a:pos x="T8" y="T9"/>
                  </a:cxn>
                </a:cxnLst>
                <a:rect l="0" t="0" r="r" b="b"/>
                <a:pathLst>
                  <a:path w="210" h="143">
                    <a:moveTo>
                      <a:pt x="210" y="12"/>
                    </a:moveTo>
                    <a:lnTo>
                      <a:pt x="210" y="143"/>
                    </a:lnTo>
                    <a:lnTo>
                      <a:pt x="0" y="131"/>
                    </a:lnTo>
                    <a:lnTo>
                      <a:pt x="0" y="0"/>
                    </a:lnTo>
                    <a:lnTo>
                      <a:pt x="210" y="12"/>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26" name="Freeform 164"/>
              <p:cNvSpPr>
                <a:spLocks/>
              </p:cNvSpPr>
              <p:nvPr/>
            </p:nvSpPr>
            <p:spPr bwMode="auto">
              <a:xfrm>
                <a:off x="8069263" y="3076575"/>
                <a:ext cx="352425" cy="236538"/>
              </a:xfrm>
              <a:custGeom>
                <a:avLst/>
                <a:gdLst>
                  <a:gd name="T0" fmla="*/ 218 w 225"/>
                  <a:gd name="T1" fmla="*/ 151 h 151"/>
                  <a:gd name="T2" fmla="*/ 5 w 225"/>
                  <a:gd name="T3" fmla="*/ 139 h 151"/>
                  <a:gd name="T4" fmla="*/ 0 w 225"/>
                  <a:gd name="T5" fmla="*/ 136 h 151"/>
                  <a:gd name="T6" fmla="*/ 0 w 225"/>
                  <a:gd name="T7" fmla="*/ 3 h 151"/>
                  <a:gd name="T8" fmla="*/ 2 w 225"/>
                  <a:gd name="T9" fmla="*/ 1 h 151"/>
                  <a:gd name="T10" fmla="*/ 5 w 225"/>
                  <a:gd name="T11" fmla="*/ 0 h 151"/>
                  <a:gd name="T12" fmla="*/ 6 w 225"/>
                  <a:gd name="T13" fmla="*/ 0 h 151"/>
                  <a:gd name="T14" fmla="*/ 220 w 225"/>
                  <a:gd name="T15" fmla="*/ 12 h 151"/>
                  <a:gd name="T16" fmla="*/ 225 w 225"/>
                  <a:gd name="T17" fmla="*/ 15 h 151"/>
                  <a:gd name="T18" fmla="*/ 225 w 225"/>
                  <a:gd name="T19" fmla="*/ 148 h 151"/>
                  <a:gd name="T20" fmla="*/ 223 w 225"/>
                  <a:gd name="T21" fmla="*/ 150 h 151"/>
                  <a:gd name="T22" fmla="*/ 219 w 225"/>
                  <a:gd name="T23" fmla="*/ 151 h 151"/>
                  <a:gd name="T24" fmla="*/ 218 w 225"/>
                  <a:gd name="T25" fmla="*/ 151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151">
                    <a:moveTo>
                      <a:pt x="218" y="151"/>
                    </a:moveTo>
                    <a:cubicBezTo>
                      <a:pt x="5" y="139"/>
                      <a:pt x="5" y="139"/>
                      <a:pt x="5" y="139"/>
                    </a:cubicBezTo>
                    <a:cubicBezTo>
                      <a:pt x="2" y="139"/>
                      <a:pt x="0" y="137"/>
                      <a:pt x="0" y="136"/>
                    </a:cubicBezTo>
                    <a:cubicBezTo>
                      <a:pt x="0" y="3"/>
                      <a:pt x="0" y="3"/>
                      <a:pt x="0" y="3"/>
                    </a:cubicBezTo>
                    <a:cubicBezTo>
                      <a:pt x="0" y="2"/>
                      <a:pt x="0" y="1"/>
                      <a:pt x="2" y="1"/>
                    </a:cubicBezTo>
                    <a:cubicBezTo>
                      <a:pt x="3" y="0"/>
                      <a:pt x="4" y="0"/>
                      <a:pt x="5" y="0"/>
                    </a:cubicBezTo>
                    <a:cubicBezTo>
                      <a:pt x="6" y="0"/>
                      <a:pt x="6" y="0"/>
                      <a:pt x="6" y="0"/>
                    </a:cubicBezTo>
                    <a:cubicBezTo>
                      <a:pt x="220" y="12"/>
                      <a:pt x="220" y="12"/>
                      <a:pt x="220" y="12"/>
                    </a:cubicBezTo>
                    <a:cubicBezTo>
                      <a:pt x="223" y="12"/>
                      <a:pt x="225" y="14"/>
                      <a:pt x="225" y="15"/>
                    </a:cubicBezTo>
                    <a:cubicBezTo>
                      <a:pt x="225" y="148"/>
                      <a:pt x="225" y="148"/>
                      <a:pt x="225" y="148"/>
                    </a:cubicBezTo>
                    <a:cubicBezTo>
                      <a:pt x="225" y="149"/>
                      <a:pt x="224" y="150"/>
                      <a:pt x="223" y="150"/>
                    </a:cubicBezTo>
                    <a:cubicBezTo>
                      <a:pt x="222" y="151"/>
                      <a:pt x="220" y="151"/>
                      <a:pt x="219" y="151"/>
                    </a:cubicBezTo>
                    <a:lnTo>
                      <a:pt x="218" y="1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27" name="Freeform 165"/>
              <p:cNvSpPr>
                <a:spLocks/>
              </p:cNvSpPr>
              <p:nvPr/>
            </p:nvSpPr>
            <p:spPr bwMode="auto">
              <a:xfrm>
                <a:off x="8077201" y="3076575"/>
                <a:ext cx="334963" cy="227013"/>
              </a:xfrm>
              <a:custGeom>
                <a:avLst/>
                <a:gdLst>
                  <a:gd name="T0" fmla="*/ 211 w 211"/>
                  <a:gd name="T1" fmla="*/ 12 h 143"/>
                  <a:gd name="T2" fmla="*/ 211 w 211"/>
                  <a:gd name="T3" fmla="*/ 143 h 143"/>
                  <a:gd name="T4" fmla="*/ 0 w 211"/>
                  <a:gd name="T5" fmla="*/ 131 h 143"/>
                  <a:gd name="T6" fmla="*/ 0 w 211"/>
                  <a:gd name="T7" fmla="*/ 0 h 143"/>
                  <a:gd name="T8" fmla="*/ 211 w 211"/>
                  <a:gd name="T9" fmla="*/ 12 h 143"/>
                </a:gdLst>
                <a:ahLst/>
                <a:cxnLst>
                  <a:cxn ang="0">
                    <a:pos x="T0" y="T1"/>
                  </a:cxn>
                  <a:cxn ang="0">
                    <a:pos x="T2" y="T3"/>
                  </a:cxn>
                  <a:cxn ang="0">
                    <a:pos x="T4" y="T5"/>
                  </a:cxn>
                  <a:cxn ang="0">
                    <a:pos x="T6" y="T7"/>
                  </a:cxn>
                  <a:cxn ang="0">
                    <a:pos x="T8" y="T9"/>
                  </a:cxn>
                </a:cxnLst>
                <a:rect l="0" t="0" r="r" b="b"/>
                <a:pathLst>
                  <a:path w="211" h="143">
                    <a:moveTo>
                      <a:pt x="211" y="12"/>
                    </a:moveTo>
                    <a:lnTo>
                      <a:pt x="211" y="143"/>
                    </a:lnTo>
                    <a:lnTo>
                      <a:pt x="0" y="131"/>
                    </a:lnTo>
                    <a:lnTo>
                      <a:pt x="0" y="0"/>
                    </a:lnTo>
                    <a:lnTo>
                      <a:pt x="211" y="12"/>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28" name="Freeform 166"/>
              <p:cNvSpPr>
                <a:spLocks/>
              </p:cNvSpPr>
              <p:nvPr/>
            </p:nvSpPr>
            <p:spPr bwMode="auto">
              <a:xfrm>
                <a:off x="3975101" y="3132137"/>
                <a:ext cx="342900" cy="244475"/>
              </a:xfrm>
              <a:custGeom>
                <a:avLst/>
                <a:gdLst>
                  <a:gd name="T0" fmla="*/ 5 w 219"/>
                  <a:gd name="T1" fmla="*/ 157 h 157"/>
                  <a:gd name="T2" fmla="*/ 2 w 219"/>
                  <a:gd name="T3" fmla="*/ 156 h 157"/>
                  <a:gd name="T4" fmla="*/ 0 w 219"/>
                  <a:gd name="T5" fmla="*/ 154 h 157"/>
                  <a:gd name="T6" fmla="*/ 0 w 219"/>
                  <a:gd name="T7" fmla="*/ 22 h 157"/>
                  <a:gd name="T8" fmla="*/ 4 w 219"/>
                  <a:gd name="T9" fmla="*/ 19 h 157"/>
                  <a:gd name="T10" fmla="*/ 212 w 219"/>
                  <a:gd name="T11" fmla="*/ 0 h 157"/>
                  <a:gd name="T12" fmla="*/ 213 w 219"/>
                  <a:gd name="T13" fmla="*/ 0 h 157"/>
                  <a:gd name="T14" fmla="*/ 217 w 219"/>
                  <a:gd name="T15" fmla="*/ 1 h 157"/>
                  <a:gd name="T16" fmla="*/ 219 w 219"/>
                  <a:gd name="T17" fmla="*/ 3 h 157"/>
                  <a:gd name="T18" fmla="*/ 219 w 219"/>
                  <a:gd name="T19" fmla="*/ 136 h 157"/>
                  <a:gd name="T20" fmla="*/ 214 w 219"/>
                  <a:gd name="T21" fmla="*/ 139 h 157"/>
                  <a:gd name="T22" fmla="*/ 6 w 219"/>
                  <a:gd name="T23" fmla="*/ 157 h 157"/>
                  <a:gd name="T24" fmla="*/ 5 w 219"/>
                  <a:gd name="T25" fmla="*/ 157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9" h="157">
                    <a:moveTo>
                      <a:pt x="5" y="157"/>
                    </a:moveTo>
                    <a:cubicBezTo>
                      <a:pt x="4" y="157"/>
                      <a:pt x="3" y="157"/>
                      <a:pt x="2" y="156"/>
                    </a:cubicBezTo>
                    <a:cubicBezTo>
                      <a:pt x="0" y="156"/>
                      <a:pt x="0" y="155"/>
                      <a:pt x="0" y="154"/>
                    </a:cubicBezTo>
                    <a:cubicBezTo>
                      <a:pt x="0" y="22"/>
                      <a:pt x="0" y="22"/>
                      <a:pt x="0" y="22"/>
                    </a:cubicBezTo>
                    <a:cubicBezTo>
                      <a:pt x="0" y="20"/>
                      <a:pt x="2" y="19"/>
                      <a:pt x="4" y="19"/>
                    </a:cubicBezTo>
                    <a:cubicBezTo>
                      <a:pt x="212" y="0"/>
                      <a:pt x="212" y="0"/>
                      <a:pt x="212" y="0"/>
                    </a:cubicBezTo>
                    <a:cubicBezTo>
                      <a:pt x="213" y="0"/>
                      <a:pt x="213" y="0"/>
                      <a:pt x="213" y="0"/>
                    </a:cubicBezTo>
                    <a:cubicBezTo>
                      <a:pt x="214" y="0"/>
                      <a:pt x="215" y="0"/>
                      <a:pt x="217" y="1"/>
                    </a:cubicBezTo>
                    <a:cubicBezTo>
                      <a:pt x="218" y="2"/>
                      <a:pt x="219" y="2"/>
                      <a:pt x="219" y="3"/>
                    </a:cubicBezTo>
                    <a:cubicBezTo>
                      <a:pt x="219" y="136"/>
                      <a:pt x="219" y="136"/>
                      <a:pt x="219" y="136"/>
                    </a:cubicBezTo>
                    <a:cubicBezTo>
                      <a:pt x="219" y="137"/>
                      <a:pt x="217" y="139"/>
                      <a:pt x="214" y="139"/>
                    </a:cubicBezTo>
                    <a:cubicBezTo>
                      <a:pt x="6" y="157"/>
                      <a:pt x="6" y="157"/>
                      <a:pt x="6" y="157"/>
                    </a:cubicBezTo>
                    <a:lnTo>
                      <a:pt x="5" y="1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29" name="Freeform 167"/>
              <p:cNvSpPr>
                <a:spLocks/>
              </p:cNvSpPr>
              <p:nvPr/>
            </p:nvSpPr>
            <p:spPr bwMode="auto">
              <a:xfrm>
                <a:off x="3983038" y="3132137"/>
                <a:ext cx="325438" cy="236538"/>
              </a:xfrm>
              <a:custGeom>
                <a:avLst/>
                <a:gdLst>
                  <a:gd name="T0" fmla="*/ 205 w 205"/>
                  <a:gd name="T1" fmla="*/ 0 h 149"/>
                  <a:gd name="T2" fmla="*/ 205 w 205"/>
                  <a:gd name="T3" fmla="*/ 131 h 149"/>
                  <a:gd name="T4" fmla="*/ 0 w 205"/>
                  <a:gd name="T5" fmla="*/ 149 h 149"/>
                  <a:gd name="T6" fmla="*/ 0 w 205"/>
                  <a:gd name="T7" fmla="*/ 17 h 149"/>
                  <a:gd name="T8" fmla="*/ 205 w 205"/>
                  <a:gd name="T9" fmla="*/ 0 h 149"/>
                </a:gdLst>
                <a:ahLst/>
                <a:cxnLst>
                  <a:cxn ang="0">
                    <a:pos x="T0" y="T1"/>
                  </a:cxn>
                  <a:cxn ang="0">
                    <a:pos x="T2" y="T3"/>
                  </a:cxn>
                  <a:cxn ang="0">
                    <a:pos x="T4" y="T5"/>
                  </a:cxn>
                  <a:cxn ang="0">
                    <a:pos x="T6" y="T7"/>
                  </a:cxn>
                  <a:cxn ang="0">
                    <a:pos x="T8" y="T9"/>
                  </a:cxn>
                </a:cxnLst>
                <a:rect l="0" t="0" r="r" b="b"/>
                <a:pathLst>
                  <a:path w="205" h="149">
                    <a:moveTo>
                      <a:pt x="205" y="0"/>
                    </a:moveTo>
                    <a:lnTo>
                      <a:pt x="205" y="131"/>
                    </a:lnTo>
                    <a:lnTo>
                      <a:pt x="0" y="149"/>
                    </a:lnTo>
                    <a:lnTo>
                      <a:pt x="0" y="17"/>
                    </a:lnTo>
                    <a:lnTo>
                      <a:pt x="205"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30" name="Freeform 168"/>
              <p:cNvSpPr>
                <a:spLocks/>
              </p:cNvSpPr>
              <p:nvPr/>
            </p:nvSpPr>
            <p:spPr bwMode="auto">
              <a:xfrm>
                <a:off x="7483476" y="3311525"/>
                <a:ext cx="274638" cy="279400"/>
              </a:xfrm>
              <a:custGeom>
                <a:avLst/>
                <a:gdLst>
                  <a:gd name="T0" fmla="*/ 169 w 175"/>
                  <a:gd name="T1" fmla="*/ 178 h 178"/>
                  <a:gd name="T2" fmla="*/ 167 w 175"/>
                  <a:gd name="T3" fmla="*/ 178 h 178"/>
                  <a:gd name="T4" fmla="*/ 4 w 175"/>
                  <a:gd name="T5" fmla="*/ 139 h 178"/>
                  <a:gd name="T6" fmla="*/ 0 w 175"/>
                  <a:gd name="T7" fmla="*/ 136 h 178"/>
                  <a:gd name="T8" fmla="*/ 0 w 175"/>
                  <a:gd name="T9" fmla="*/ 4 h 178"/>
                  <a:gd name="T10" fmla="*/ 3 w 175"/>
                  <a:gd name="T11" fmla="*/ 1 h 178"/>
                  <a:gd name="T12" fmla="*/ 6 w 175"/>
                  <a:gd name="T13" fmla="*/ 0 h 178"/>
                  <a:gd name="T14" fmla="*/ 9 w 175"/>
                  <a:gd name="T15" fmla="*/ 1 h 178"/>
                  <a:gd name="T16" fmla="*/ 171 w 175"/>
                  <a:gd name="T17" fmla="*/ 40 h 178"/>
                  <a:gd name="T18" fmla="*/ 175 w 175"/>
                  <a:gd name="T19" fmla="*/ 43 h 178"/>
                  <a:gd name="T20" fmla="*/ 175 w 175"/>
                  <a:gd name="T21" fmla="*/ 175 h 178"/>
                  <a:gd name="T22" fmla="*/ 172 w 175"/>
                  <a:gd name="T23" fmla="*/ 178 h 178"/>
                  <a:gd name="T24" fmla="*/ 169 w 175"/>
                  <a:gd name="T25" fmla="*/ 17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178">
                    <a:moveTo>
                      <a:pt x="169" y="178"/>
                    </a:moveTo>
                    <a:cubicBezTo>
                      <a:pt x="168" y="178"/>
                      <a:pt x="167" y="178"/>
                      <a:pt x="167" y="178"/>
                    </a:cubicBezTo>
                    <a:cubicBezTo>
                      <a:pt x="4" y="139"/>
                      <a:pt x="4" y="139"/>
                      <a:pt x="4" y="139"/>
                    </a:cubicBezTo>
                    <a:cubicBezTo>
                      <a:pt x="2" y="138"/>
                      <a:pt x="0" y="137"/>
                      <a:pt x="0" y="136"/>
                    </a:cubicBezTo>
                    <a:cubicBezTo>
                      <a:pt x="0" y="4"/>
                      <a:pt x="0" y="4"/>
                      <a:pt x="0" y="4"/>
                    </a:cubicBezTo>
                    <a:cubicBezTo>
                      <a:pt x="0" y="3"/>
                      <a:pt x="1" y="2"/>
                      <a:pt x="3" y="1"/>
                    </a:cubicBezTo>
                    <a:cubicBezTo>
                      <a:pt x="4" y="1"/>
                      <a:pt x="5" y="0"/>
                      <a:pt x="6" y="0"/>
                    </a:cubicBezTo>
                    <a:cubicBezTo>
                      <a:pt x="7" y="0"/>
                      <a:pt x="8" y="1"/>
                      <a:pt x="9" y="1"/>
                    </a:cubicBezTo>
                    <a:cubicBezTo>
                      <a:pt x="171" y="40"/>
                      <a:pt x="171" y="40"/>
                      <a:pt x="171" y="40"/>
                    </a:cubicBezTo>
                    <a:cubicBezTo>
                      <a:pt x="173" y="41"/>
                      <a:pt x="175" y="42"/>
                      <a:pt x="175" y="43"/>
                    </a:cubicBezTo>
                    <a:cubicBezTo>
                      <a:pt x="175" y="175"/>
                      <a:pt x="175" y="175"/>
                      <a:pt x="175" y="175"/>
                    </a:cubicBezTo>
                    <a:cubicBezTo>
                      <a:pt x="175" y="176"/>
                      <a:pt x="174" y="177"/>
                      <a:pt x="172" y="178"/>
                    </a:cubicBezTo>
                    <a:cubicBezTo>
                      <a:pt x="171" y="178"/>
                      <a:pt x="170" y="178"/>
                      <a:pt x="169" y="1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31" name="Freeform 169"/>
              <p:cNvSpPr>
                <a:spLocks/>
              </p:cNvSpPr>
              <p:nvPr/>
            </p:nvSpPr>
            <p:spPr bwMode="auto">
              <a:xfrm>
                <a:off x="7493001" y="3311525"/>
                <a:ext cx="255588" cy="269875"/>
              </a:xfrm>
              <a:custGeom>
                <a:avLst/>
                <a:gdLst>
                  <a:gd name="T0" fmla="*/ 161 w 161"/>
                  <a:gd name="T1" fmla="*/ 39 h 170"/>
                  <a:gd name="T2" fmla="*/ 161 w 161"/>
                  <a:gd name="T3" fmla="*/ 170 h 170"/>
                  <a:gd name="T4" fmla="*/ 0 w 161"/>
                  <a:gd name="T5" fmla="*/ 131 h 170"/>
                  <a:gd name="T6" fmla="*/ 0 w 161"/>
                  <a:gd name="T7" fmla="*/ 0 h 170"/>
                  <a:gd name="T8" fmla="*/ 161 w 161"/>
                  <a:gd name="T9" fmla="*/ 39 h 170"/>
                </a:gdLst>
                <a:ahLst/>
                <a:cxnLst>
                  <a:cxn ang="0">
                    <a:pos x="T0" y="T1"/>
                  </a:cxn>
                  <a:cxn ang="0">
                    <a:pos x="T2" y="T3"/>
                  </a:cxn>
                  <a:cxn ang="0">
                    <a:pos x="T4" y="T5"/>
                  </a:cxn>
                  <a:cxn ang="0">
                    <a:pos x="T6" y="T7"/>
                  </a:cxn>
                  <a:cxn ang="0">
                    <a:pos x="T8" y="T9"/>
                  </a:cxn>
                </a:cxnLst>
                <a:rect l="0" t="0" r="r" b="b"/>
                <a:pathLst>
                  <a:path w="161" h="170">
                    <a:moveTo>
                      <a:pt x="161" y="39"/>
                    </a:moveTo>
                    <a:lnTo>
                      <a:pt x="161" y="170"/>
                    </a:lnTo>
                    <a:lnTo>
                      <a:pt x="0" y="131"/>
                    </a:lnTo>
                    <a:lnTo>
                      <a:pt x="0" y="0"/>
                    </a:lnTo>
                    <a:lnTo>
                      <a:pt x="161" y="3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32" name="Freeform 170"/>
              <p:cNvSpPr>
                <a:spLocks/>
              </p:cNvSpPr>
              <p:nvPr/>
            </p:nvSpPr>
            <p:spPr bwMode="auto">
              <a:xfrm>
                <a:off x="4746626" y="3349625"/>
                <a:ext cx="246063" cy="284163"/>
              </a:xfrm>
              <a:custGeom>
                <a:avLst/>
                <a:gdLst>
                  <a:gd name="T0" fmla="*/ 5 w 157"/>
                  <a:gd name="T1" fmla="*/ 182 h 182"/>
                  <a:gd name="T2" fmla="*/ 2 w 157"/>
                  <a:gd name="T3" fmla="*/ 182 h 182"/>
                  <a:gd name="T4" fmla="*/ 0 w 157"/>
                  <a:gd name="T5" fmla="*/ 179 h 182"/>
                  <a:gd name="T6" fmla="*/ 0 w 157"/>
                  <a:gd name="T7" fmla="*/ 47 h 182"/>
                  <a:gd name="T8" fmla="*/ 2 w 157"/>
                  <a:gd name="T9" fmla="*/ 44 h 182"/>
                  <a:gd name="T10" fmla="*/ 149 w 157"/>
                  <a:gd name="T11" fmla="*/ 0 h 182"/>
                  <a:gd name="T12" fmla="*/ 151 w 157"/>
                  <a:gd name="T13" fmla="*/ 0 h 182"/>
                  <a:gd name="T14" fmla="*/ 154 w 157"/>
                  <a:gd name="T15" fmla="*/ 0 h 182"/>
                  <a:gd name="T16" fmla="*/ 157 w 157"/>
                  <a:gd name="T17" fmla="*/ 3 h 182"/>
                  <a:gd name="T18" fmla="*/ 157 w 157"/>
                  <a:gd name="T19" fmla="*/ 135 h 182"/>
                  <a:gd name="T20" fmla="*/ 154 w 157"/>
                  <a:gd name="T21" fmla="*/ 138 h 182"/>
                  <a:gd name="T22" fmla="*/ 8 w 157"/>
                  <a:gd name="T23" fmla="*/ 182 h 182"/>
                  <a:gd name="T24" fmla="*/ 5 w 157"/>
                  <a:gd name="T25" fmla="*/ 18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7" h="182">
                    <a:moveTo>
                      <a:pt x="5" y="182"/>
                    </a:moveTo>
                    <a:cubicBezTo>
                      <a:pt x="4" y="182"/>
                      <a:pt x="3" y="182"/>
                      <a:pt x="2" y="182"/>
                    </a:cubicBezTo>
                    <a:cubicBezTo>
                      <a:pt x="1" y="181"/>
                      <a:pt x="0" y="180"/>
                      <a:pt x="0" y="179"/>
                    </a:cubicBezTo>
                    <a:cubicBezTo>
                      <a:pt x="0" y="47"/>
                      <a:pt x="0" y="47"/>
                      <a:pt x="0" y="47"/>
                    </a:cubicBezTo>
                    <a:cubicBezTo>
                      <a:pt x="0" y="46"/>
                      <a:pt x="1" y="45"/>
                      <a:pt x="2" y="44"/>
                    </a:cubicBezTo>
                    <a:cubicBezTo>
                      <a:pt x="149" y="0"/>
                      <a:pt x="149" y="0"/>
                      <a:pt x="149" y="0"/>
                    </a:cubicBezTo>
                    <a:cubicBezTo>
                      <a:pt x="149" y="0"/>
                      <a:pt x="150" y="0"/>
                      <a:pt x="151" y="0"/>
                    </a:cubicBezTo>
                    <a:cubicBezTo>
                      <a:pt x="152" y="0"/>
                      <a:pt x="153" y="0"/>
                      <a:pt x="154" y="0"/>
                    </a:cubicBezTo>
                    <a:cubicBezTo>
                      <a:pt x="156" y="1"/>
                      <a:pt x="157" y="2"/>
                      <a:pt x="157" y="3"/>
                    </a:cubicBezTo>
                    <a:cubicBezTo>
                      <a:pt x="157" y="135"/>
                      <a:pt x="157" y="135"/>
                      <a:pt x="157" y="135"/>
                    </a:cubicBezTo>
                    <a:cubicBezTo>
                      <a:pt x="157" y="137"/>
                      <a:pt x="156" y="138"/>
                      <a:pt x="154" y="138"/>
                    </a:cubicBezTo>
                    <a:cubicBezTo>
                      <a:pt x="8" y="182"/>
                      <a:pt x="8" y="182"/>
                      <a:pt x="8" y="182"/>
                    </a:cubicBezTo>
                    <a:cubicBezTo>
                      <a:pt x="7" y="182"/>
                      <a:pt x="6" y="182"/>
                      <a:pt x="5" y="18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33" name="Freeform 171"/>
              <p:cNvSpPr>
                <a:spLocks/>
              </p:cNvSpPr>
              <p:nvPr/>
            </p:nvSpPr>
            <p:spPr bwMode="auto">
              <a:xfrm>
                <a:off x="4754563" y="3349625"/>
                <a:ext cx="228600" cy="274638"/>
              </a:xfrm>
              <a:custGeom>
                <a:avLst/>
                <a:gdLst>
                  <a:gd name="T0" fmla="*/ 144 w 144"/>
                  <a:gd name="T1" fmla="*/ 0 h 173"/>
                  <a:gd name="T2" fmla="*/ 144 w 144"/>
                  <a:gd name="T3" fmla="*/ 130 h 173"/>
                  <a:gd name="T4" fmla="*/ 0 w 144"/>
                  <a:gd name="T5" fmla="*/ 173 h 173"/>
                  <a:gd name="T6" fmla="*/ 0 w 144"/>
                  <a:gd name="T7" fmla="*/ 43 h 173"/>
                  <a:gd name="T8" fmla="*/ 144 w 144"/>
                  <a:gd name="T9" fmla="*/ 0 h 173"/>
                </a:gdLst>
                <a:ahLst/>
                <a:cxnLst>
                  <a:cxn ang="0">
                    <a:pos x="T0" y="T1"/>
                  </a:cxn>
                  <a:cxn ang="0">
                    <a:pos x="T2" y="T3"/>
                  </a:cxn>
                  <a:cxn ang="0">
                    <a:pos x="T4" y="T5"/>
                  </a:cxn>
                  <a:cxn ang="0">
                    <a:pos x="T6" y="T7"/>
                  </a:cxn>
                  <a:cxn ang="0">
                    <a:pos x="T8" y="T9"/>
                  </a:cxn>
                </a:cxnLst>
                <a:rect l="0" t="0" r="r" b="b"/>
                <a:pathLst>
                  <a:path w="144" h="173">
                    <a:moveTo>
                      <a:pt x="144" y="0"/>
                    </a:moveTo>
                    <a:lnTo>
                      <a:pt x="144" y="130"/>
                    </a:lnTo>
                    <a:lnTo>
                      <a:pt x="0" y="173"/>
                    </a:lnTo>
                    <a:lnTo>
                      <a:pt x="0" y="43"/>
                    </a:lnTo>
                    <a:lnTo>
                      <a:pt x="144"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34" name="Freeform 172"/>
              <p:cNvSpPr>
                <a:spLocks/>
              </p:cNvSpPr>
              <p:nvPr/>
            </p:nvSpPr>
            <p:spPr bwMode="auto">
              <a:xfrm>
                <a:off x="6542088" y="3438525"/>
                <a:ext cx="123825" cy="303213"/>
              </a:xfrm>
              <a:custGeom>
                <a:avLst/>
                <a:gdLst>
                  <a:gd name="T0" fmla="*/ 74 w 79"/>
                  <a:gd name="T1" fmla="*/ 194 h 194"/>
                  <a:gd name="T2" fmla="*/ 69 w 79"/>
                  <a:gd name="T3" fmla="*/ 193 h 194"/>
                  <a:gd name="T4" fmla="*/ 1 w 79"/>
                  <a:gd name="T5" fmla="*/ 137 h 194"/>
                  <a:gd name="T6" fmla="*/ 0 w 79"/>
                  <a:gd name="T7" fmla="*/ 135 h 194"/>
                  <a:gd name="T8" fmla="*/ 0 w 79"/>
                  <a:gd name="T9" fmla="*/ 3 h 194"/>
                  <a:gd name="T10" fmla="*/ 4 w 79"/>
                  <a:gd name="T11" fmla="*/ 0 h 194"/>
                  <a:gd name="T12" fmla="*/ 6 w 79"/>
                  <a:gd name="T13" fmla="*/ 0 h 194"/>
                  <a:gd name="T14" fmla="*/ 10 w 79"/>
                  <a:gd name="T15" fmla="*/ 1 h 194"/>
                  <a:gd name="T16" fmla="*/ 78 w 79"/>
                  <a:gd name="T17" fmla="*/ 57 h 194"/>
                  <a:gd name="T18" fmla="*/ 79 w 79"/>
                  <a:gd name="T19" fmla="*/ 59 h 194"/>
                  <a:gd name="T20" fmla="*/ 79 w 79"/>
                  <a:gd name="T21" fmla="*/ 191 h 194"/>
                  <a:gd name="T22" fmla="*/ 75 w 79"/>
                  <a:gd name="T23" fmla="*/ 194 h 194"/>
                  <a:gd name="T24" fmla="*/ 74 w 79"/>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194">
                    <a:moveTo>
                      <a:pt x="74" y="194"/>
                    </a:moveTo>
                    <a:cubicBezTo>
                      <a:pt x="72" y="194"/>
                      <a:pt x="70" y="194"/>
                      <a:pt x="69" y="193"/>
                    </a:cubicBezTo>
                    <a:cubicBezTo>
                      <a:pt x="1" y="137"/>
                      <a:pt x="1" y="137"/>
                      <a:pt x="1" y="137"/>
                    </a:cubicBezTo>
                    <a:cubicBezTo>
                      <a:pt x="0" y="136"/>
                      <a:pt x="0" y="136"/>
                      <a:pt x="0" y="135"/>
                    </a:cubicBezTo>
                    <a:cubicBezTo>
                      <a:pt x="0" y="3"/>
                      <a:pt x="0" y="3"/>
                      <a:pt x="0" y="3"/>
                    </a:cubicBezTo>
                    <a:cubicBezTo>
                      <a:pt x="0" y="1"/>
                      <a:pt x="2" y="0"/>
                      <a:pt x="4" y="0"/>
                    </a:cubicBezTo>
                    <a:cubicBezTo>
                      <a:pt x="5" y="0"/>
                      <a:pt x="5" y="0"/>
                      <a:pt x="6" y="0"/>
                    </a:cubicBezTo>
                    <a:cubicBezTo>
                      <a:pt x="8" y="0"/>
                      <a:pt x="9" y="0"/>
                      <a:pt x="10" y="1"/>
                    </a:cubicBezTo>
                    <a:cubicBezTo>
                      <a:pt x="78" y="57"/>
                      <a:pt x="78" y="57"/>
                      <a:pt x="78" y="57"/>
                    </a:cubicBezTo>
                    <a:cubicBezTo>
                      <a:pt x="79" y="57"/>
                      <a:pt x="79" y="58"/>
                      <a:pt x="79" y="59"/>
                    </a:cubicBezTo>
                    <a:cubicBezTo>
                      <a:pt x="79" y="191"/>
                      <a:pt x="79" y="191"/>
                      <a:pt x="79" y="191"/>
                    </a:cubicBezTo>
                    <a:cubicBezTo>
                      <a:pt x="79" y="192"/>
                      <a:pt x="78" y="194"/>
                      <a:pt x="75" y="194"/>
                    </a:cubicBezTo>
                    <a:cubicBezTo>
                      <a:pt x="75" y="194"/>
                      <a:pt x="74" y="194"/>
                      <a:pt x="74"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35" name="Freeform 173"/>
              <p:cNvSpPr>
                <a:spLocks/>
              </p:cNvSpPr>
              <p:nvPr/>
            </p:nvSpPr>
            <p:spPr bwMode="auto">
              <a:xfrm>
                <a:off x="6551613" y="3438525"/>
                <a:ext cx="106363" cy="293688"/>
              </a:xfrm>
              <a:custGeom>
                <a:avLst/>
                <a:gdLst>
                  <a:gd name="T0" fmla="*/ 67 w 67"/>
                  <a:gd name="T1" fmla="*/ 54 h 185"/>
                  <a:gd name="T2" fmla="*/ 67 w 67"/>
                  <a:gd name="T3" fmla="*/ 185 h 185"/>
                  <a:gd name="T4" fmla="*/ 0 w 67"/>
                  <a:gd name="T5" fmla="*/ 130 h 185"/>
                  <a:gd name="T6" fmla="*/ 0 w 67"/>
                  <a:gd name="T7" fmla="*/ 0 h 185"/>
                  <a:gd name="T8" fmla="*/ 67 w 67"/>
                  <a:gd name="T9" fmla="*/ 54 h 185"/>
                </a:gdLst>
                <a:ahLst/>
                <a:cxnLst>
                  <a:cxn ang="0">
                    <a:pos x="T0" y="T1"/>
                  </a:cxn>
                  <a:cxn ang="0">
                    <a:pos x="T2" y="T3"/>
                  </a:cxn>
                  <a:cxn ang="0">
                    <a:pos x="T4" y="T5"/>
                  </a:cxn>
                  <a:cxn ang="0">
                    <a:pos x="T6" y="T7"/>
                  </a:cxn>
                  <a:cxn ang="0">
                    <a:pos x="T8" y="T9"/>
                  </a:cxn>
                </a:cxnLst>
                <a:rect l="0" t="0" r="r" b="b"/>
                <a:pathLst>
                  <a:path w="67" h="185">
                    <a:moveTo>
                      <a:pt x="67" y="54"/>
                    </a:moveTo>
                    <a:lnTo>
                      <a:pt x="67" y="185"/>
                    </a:lnTo>
                    <a:lnTo>
                      <a:pt x="0" y="130"/>
                    </a:lnTo>
                    <a:lnTo>
                      <a:pt x="0" y="0"/>
                    </a:lnTo>
                    <a:lnTo>
                      <a:pt x="67" y="54"/>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36" name="Freeform 174"/>
              <p:cNvSpPr>
                <a:spLocks/>
              </p:cNvSpPr>
              <p:nvPr/>
            </p:nvSpPr>
            <p:spPr bwMode="auto">
              <a:xfrm>
                <a:off x="5892801" y="3446462"/>
                <a:ext cx="87313" cy="306388"/>
              </a:xfrm>
              <a:custGeom>
                <a:avLst/>
                <a:gdLst>
                  <a:gd name="T0" fmla="*/ 5 w 56"/>
                  <a:gd name="T1" fmla="*/ 196 h 196"/>
                  <a:gd name="T2" fmla="*/ 4 w 56"/>
                  <a:gd name="T3" fmla="*/ 196 h 196"/>
                  <a:gd name="T4" fmla="*/ 0 w 56"/>
                  <a:gd name="T5" fmla="*/ 193 h 196"/>
                  <a:gd name="T6" fmla="*/ 0 w 56"/>
                  <a:gd name="T7" fmla="*/ 61 h 196"/>
                  <a:gd name="T8" fmla="*/ 0 w 56"/>
                  <a:gd name="T9" fmla="*/ 59 h 196"/>
                  <a:gd name="T10" fmla="*/ 45 w 56"/>
                  <a:gd name="T11" fmla="*/ 2 h 196"/>
                  <a:gd name="T12" fmla="*/ 51 w 56"/>
                  <a:gd name="T13" fmla="*/ 0 h 196"/>
                  <a:gd name="T14" fmla="*/ 52 w 56"/>
                  <a:gd name="T15" fmla="*/ 0 h 196"/>
                  <a:gd name="T16" fmla="*/ 56 w 56"/>
                  <a:gd name="T17" fmla="*/ 3 h 196"/>
                  <a:gd name="T18" fmla="*/ 56 w 56"/>
                  <a:gd name="T19" fmla="*/ 136 h 196"/>
                  <a:gd name="T20" fmla="*/ 56 w 56"/>
                  <a:gd name="T21" fmla="*/ 137 h 196"/>
                  <a:gd name="T22" fmla="*/ 11 w 56"/>
                  <a:gd name="T23" fmla="*/ 194 h 196"/>
                  <a:gd name="T24" fmla="*/ 5 w 56"/>
                  <a:gd name="T25" fmla="*/ 1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6" h="196">
                    <a:moveTo>
                      <a:pt x="5" y="196"/>
                    </a:moveTo>
                    <a:cubicBezTo>
                      <a:pt x="5" y="196"/>
                      <a:pt x="5" y="196"/>
                      <a:pt x="4" y="196"/>
                    </a:cubicBezTo>
                    <a:cubicBezTo>
                      <a:pt x="2" y="196"/>
                      <a:pt x="0" y="195"/>
                      <a:pt x="0" y="193"/>
                    </a:cubicBezTo>
                    <a:cubicBezTo>
                      <a:pt x="0" y="61"/>
                      <a:pt x="0" y="61"/>
                      <a:pt x="0" y="61"/>
                    </a:cubicBezTo>
                    <a:cubicBezTo>
                      <a:pt x="0" y="60"/>
                      <a:pt x="0" y="60"/>
                      <a:pt x="0" y="59"/>
                    </a:cubicBezTo>
                    <a:cubicBezTo>
                      <a:pt x="45" y="2"/>
                      <a:pt x="45" y="2"/>
                      <a:pt x="45" y="2"/>
                    </a:cubicBezTo>
                    <a:cubicBezTo>
                      <a:pt x="46" y="1"/>
                      <a:pt x="48" y="0"/>
                      <a:pt x="51" y="0"/>
                    </a:cubicBezTo>
                    <a:cubicBezTo>
                      <a:pt x="51" y="0"/>
                      <a:pt x="51" y="0"/>
                      <a:pt x="52" y="0"/>
                    </a:cubicBezTo>
                    <a:cubicBezTo>
                      <a:pt x="54" y="0"/>
                      <a:pt x="56" y="2"/>
                      <a:pt x="56" y="3"/>
                    </a:cubicBezTo>
                    <a:cubicBezTo>
                      <a:pt x="56" y="136"/>
                      <a:pt x="56" y="136"/>
                      <a:pt x="56" y="136"/>
                    </a:cubicBezTo>
                    <a:cubicBezTo>
                      <a:pt x="56" y="136"/>
                      <a:pt x="56" y="136"/>
                      <a:pt x="56" y="137"/>
                    </a:cubicBezTo>
                    <a:cubicBezTo>
                      <a:pt x="11" y="194"/>
                      <a:pt x="11" y="194"/>
                      <a:pt x="11" y="194"/>
                    </a:cubicBezTo>
                    <a:cubicBezTo>
                      <a:pt x="10" y="195"/>
                      <a:pt x="8" y="196"/>
                      <a:pt x="5" y="19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37" name="Freeform 175"/>
              <p:cNvSpPr>
                <a:spLocks/>
              </p:cNvSpPr>
              <p:nvPr/>
            </p:nvSpPr>
            <p:spPr bwMode="auto">
              <a:xfrm>
                <a:off x="5900738" y="3446462"/>
                <a:ext cx="71438" cy="296863"/>
              </a:xfrm>
              <a:custGeom>
                <a:avLst/>
                <a:gdLst>
                  <a:gd name="T0" fmla="*/ 45 w 45"/>
                  <a:gd name="T1" fmla="*/ 0 h 187"/>
                  <a:gd name="T2" fmla="*/ 45 w 45"/>
                  <a:gd name="T3" fmla="*/ 131 h 187"/>
                  <a:gd name="T4" fmla="*/ 0 w 45"/>
                  <a:gd name="T5" fmla="*/ 187 h 187"/>
                  <a:gd name="T6" fmla="*/ 0 w 45"/>
                  <a:gd name="T7" fmla="*/ 57 h 187"/>
                  <a:gd name="T8" fmla="*/ 45 w 45"/>
                  <a:gd name="T9" fmla="*/ 0 h 187"/>
                </a:gdLst>
                <a:ahLst/>
                <a:cxnLst>
                  <a:cxn ang="0">
                    <a:pos x="T0" y="T1"/>
                  </a:cxn>
                  <a:cxn ang="0">
                    <a:pos x="T2" y="T3"/>
                  </a:cxn>
                  <a:cxn ang="0">
                    <a:pos x="T4" y="T5"/>
                  </a:cxn>
                  <a:cxn ang="0">
                    <a:pos x="T6" y="T7"/>
                  </a:cxn>
                  <a:cxn ang="0">
                    <a:pos x="T8" y="T9"/>
                  </a:cxn>
                </a:cxnLst>
                <a:rect l="0" t="0" r="r" b="b"/>
                <a:pathLst>
                  <a:path w="45" h="187">
                    <a:moveTo>
                      <a:pt x="45" y="0"/>
                    </a:moveTo>
                    <a:lnTo>
                      <a:pt x="45" y="131"/>
                    </a:lnTo>
                    <a:lnTo>
                      <a:pt x="0" y="187"/>
                    </a:lnTo>
                    <a:lnTo>
                      <a:pt x="0" y="57"/>
                    </a:lnTo>
                    <a:lnTo>
                      <a:pt x="45" y="0"/>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38" name="Freeform 176"/>
              <p:cNvSpPr>
                <a:spLocks/>
              </p:cNvSpPr>
              <p:nvPr/>
            </p:nvSpPr>
            <p:spPr bwMode="auto">
              <a:xfrm>
                <a:off x="8402638" y="2968625"/>
                <a:ext cx="117475" cy="344488"/>
              </a:xfrm>
              <a:custGeom>
                <a:avLst/>
                <a:gdLst>
                  <a:gd name="T0" fmla="*/ 6 w 75"/>
                  <a:gd name="T1" fmla="*/ 220 h 220"/>
                  <a:gd name="T2" fmla="*/ 5 w 75"/>
                  <a:gd name="T3" fmla="*/ 220 h 220"/>
                  <a:gd name="T4" fmla="*/ 0 w 75"/>
                  <a:gd name="T5" fmla="*/ 217 h 220"/>
                  <a:gd name="T6" fmla="*/ 0 w 75"/>
                  <a:gd name="T7" fmla="*/ 84 h 220"/>
                  <a:gd name="T8" fmla="*/ 1 w 75"/>
                  <a:gd name="T9" fmla="*/ 83 h 220"/>
                  <a:gd name="T10" fmla="*/ 64 w 75"/>
                  <a:gd name="T11" fmla="*/ 2 h 220"/>
                  <a:gd name="T12" fmla="*/ 69 w 75"/>
                  <a:gd name="T13" fmla="*/ 0 h 220"/>
                  <a:gd name="T14" fmla="*/ 71 w 75"/>
                  <a:gd name="T15" fmla="*/ 0 h 220"/>
                  <a:gd name="T16" fmla="*/ 75 w 75"/>
                  <a:gd name="T17" fmla="*/ 3 h 220"/>
                  <a:gd name="T18" fmla="*/ 75 w 75"/>
                  <a:gd name="T19" fmla="*/ 136 h 220"/>
                  <a:gd name="T20" fmla="*/ 75 w 75"/>
                  <a:gd name="T21" fmla="*/ 137 h 220"/>
                  <a:gd name="T22" fmla="*/ 11 w 75"/>
                  <a:gd name="T23" fmla="*/ 218 h 220"/>
                  <a:gd name="T24" fmla="*/ 6 w 75"/>
                  <a:gd name="T25" fmla="*/ 22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 h="220">
                    <a:moveTo>
                      <a:pt x="6" y="220"/>
                    </a:moveTo>
                    <a:cubicBezTo>
                      <a:pt x="6" y="220"/>
                      <a:pt x="5" y="220"/>
                      <a:pt x="5" y="220"/>
                    </a:cubicBezTo>
                    <a:cubicBezTo>
                      <a:pt x="2" y="220"/>
                      <a:pt x="0" y="218"/>
                      <a:pt x="0" y="217"/>
                    </a:cubicBezTo>
                    <a:cubicBezTo>
                      <a:pt x="0" y="84"/>
                      <a:pt x="0" y="84"/>
                      <a:pt x="0" y="84"/>
                    </a:cubicBezTo>
                    <a:cubicBezTo>
                      <a:pt x="0" y="84"/>
                      <a:pt x="1" y="83"/>
                      <a:pt x="1" y="83"/>
                    </a:cubicBezTo>
                    <a:cubicBezTo>
                      <a:pt x="64" y="2"/>
                      <a:pt x="64" y="2"/>
                      <a:pt x="64" y="2"/>
                    </a:cubicBezTo>
                    <a:cubicBezTo>
                      <a:pt x="65" y="1"/>
                      <a:pt x="67" y="0"/>
                      <a:pt x="69" y="0"/>
                    </a:cubicBezTo>
                    <a:cubicBezTo>
                      <a:pt x="70" y="0"/>
                      <a:pt x="70" y="0"/>
                      <a:pt x="71" y="0"/>
                    </a:cubicBezTo>
                    <a:cubicBezTo>
                      <a:pt x="73" y="1"/>
                      <a:pt x="75" y="2"/>
                      <a:pt x="75" y="3"/>
                    </a:cubicBezTo>
                    <a:cubicBezTo>
                      <a:pt x="75" y="136"/>
                      <a:pt x="75" y="136"/>
                      <a:pt x="75" y="136"/>
                    </a:cubicBezTo>
                    <a:cubicBezTo>
                      <a:pt x="75" y="136"/>
                      <a:pt x="75" y="137"/>
                      <a:pt x="75" y="137"/>
                    </a:cubicBezTo>
                    <a:cubicBezTo>
                      <a:pt x="11" y="218"/>
                      <a:pt x="11" y="218"/>
                      <a:pt x="11" y="218"/>
                    </a:cubicBezTo>
                    <a:cubicBezTo>
                      <a:pt x="10" y="219"/>
                      <a:pt x="8" y="220"/>
                      <a:pt x="6" y="220"/>
                    </a:cubicBezTo>
                    <a:close/>
                  </a:path>
                </a:pathLst>
              </a:custGeom>
              <a:solidFill>
                <a:schemeClr val="accent1"/>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39" name="Freeform 178"/>
              <p:cNvSpPr>
                <a:spLocks/>
              </p:cNvSpPr>
              <p:nvPr/>
            </p:nvSpPr>
            <p:spPr bwMode="auto">
              <a:xfrm>
                <a:off x="3825876" y="3036887"/>
                <a:ext cx="166688" cy="339725"/>
              </a:xfrm>
              <a:custGeom>
                <a:avLst/>
                <a:gdLst>
                  <a:gd name="T0" fmla="*/ 101 w 107"/>
                  <a:gd name="T1" fmla="*/ 217 h 217"/>
                  <a:gd name="T2" fmla="*/ 96 w 107"/>
                  <a:gd name="T3" fmla="*/ 216 h 217"/>
                  <a:gd name="T4" fmla="*/ 1 w 107"/>
                  <a:gd name="T5" fmla="*/ 137 h 217"/>
                  <a:gd name="T6" fmla="*/ 0 w 107"/>
                  <a:gd name="T7" fmla="*/ 136 h 217"/>
                  <a:gd name="T8" fmla="*/ 0 w 107"/>
                  <a:gd name="T9" fmla="*/ 3 h 217"/>
                  <a:gd name="T10" fmla="*/ 4 w 107"/>
                  <a:gd name="T11" fmla="*/ 0 h 217"/>
                  <a:gd name="T12" fmla="*/ 6 w 107"/>
                  <a:gd name="T13" fmla="*/ 0 h 217"/>
                  <a:gd name="T14" fmla="*/ 11 w 107"/>
                  <a:gd name="T15" fmla="*/ 1 h 217"/>
                  <a:gd name="T16" fmla="*/ 106 w 107"/>
                  <a:gd name="T17" fmla="*/ 80 h 217"/>
                  <a:gd name="T18" fmla="*/ 107 w 107"/>
                  <a:gd name="T19" fmla="*/ 82 h 217"/>
                  <a:gd name="T20" fmla="*/ 107 w 107"/>
                  <a:gd name="T21" fmla="*/ 214 h 217"/>
                  <a:gd name="T22" fmla="*/ 103 w 107"/>
                  <a:gd name="T23" fmla="*/ 217 h 217"/>
                  <a:gd name="T24" fmla="*/ 101 w 107"/>
                  <a:gd name="T25" fmla="*/ 21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217">
                    <a:moveTo>
                      <a:pt x="101" y="217"/>
                    </a:moveTo>
                    <a:cubicBezTo>
                      <a:pt x="99" y="217"/>
                      <a:pt x="98" y="217"/>
                      <a:pt x="96" y="216"/>
                    </a:cubicBezTo>
                    <a:cubicBezTo>
                      <a:pt x="1" y="137"/>
                      <a:pt x="1" y="137"/>
                      <a:pt x="1" y="137"/>
                    </a:cubicBezTo>
                    <a:cubicBezTo>
                      <a:pt x="0" y="137"/>
                      <a:pt x="0" y="136"/>
                      <a:pt x="0" y="136"/>
                    </a:cubicBezTo>
                    <a:cubicBezTo>
                      <a:pt x="0" y="3"/>
                      <a:pt x="0" y="3"/>
                      <a:pt x="0" y="3"/>
                    </a:cubicBezTo>
                    <a:cubicBezTo>
                      <a:pt x="0" y="2"/>
                      <a:pt x="2" y="0"/>
                      <a:pt x="4" y="0"/>
                    </a:cubicBezTo>
                    <a:cubicBezTo>
                      <a:pt x="5" y="0"/>
                      <a:pt x="5" y="0"/>
                      <a:pt x="6" y="0"/>
                    </a:cubicBezTo>
                    <a:cubicBezTo>
                      <a:pt x="8" y="0"/>
                      <a:pt x="9" y="0"/>
                      <a:pt x="11" y="1"/>
                    </a:cubicBezTo>
                    <a:cubicBezTo>
                      <a:pt x="106" y="80"/>
                      <a:pt x="106" y="80"/>
                      <a:pt x="106" y="80"/>
                    </a:cubicBezTo>
                    <a:cubicBezTo>
                      <a:pt x="107" y="80"/>
                      <a:pt x="107" y="81"/>
                      <a:pt x="107" y="82"/>
                    </a:cubicBezTo>
                    <a:cubicBezTo>
                      <a:pt x="107" y="214"/>
                      <a:pt x="107" y="214"/>
                      <a:pt x="107" y="214"/>
                    </a:cubicBezTo>
                    <a:cubicBezTo>
                      <a:pt x="107" y="215"/>
                      <a:pt x="105" y="217"/>
                      <a:pt x="103" y="217"/>
                    </a:cubicBezTo>
                    <a:cubicBezTo>
                      <a:pt x="102" y="217"/>
                      <a:pt x="102" y="217"/>
                      <a:pt x="101" y="217"/>
                    </a:cubicBezTo>
                    <a:close/>
                  </a:path>
                </a:pathLst>
              </a:custGeom>
              <a:solidFill>
                <a:schemeClr val="accent1"/>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40" name="Freeform 180"/>
              <p:cNvSpPr>
                <a:spLocks/>
              </p:cNvSpPr>
              <p:nvPr/>
            </p:nvSpPr>
            <p:spPr bwMode="auto">
              <a:xfrm>
                <a:off x="7739063" y="3276600"/>
                <a:ext cx="339725" cy="314325"/>
              </a:xfrm>
              <a:custGeom>
                <a:avLst/>
                <a:gdLst>
                  <a:gd name="T0" fmla="*/ 6 w 217"/>
                  <a:gd name="T1" fmla="*/ 200 h 200"/>
                  <a:gd name="T2" fmla="*/ 3 w 217"/>
                  <a:gd name="T3" fmla="*/ 200 h 200"/>
                  <a:gd name="T4" fmla="*/ 0 w 217"/>
                  <a:gd name="T5" fmla="*/ 197 h 200"/>
                  <a:gd name="T6" fmla="*/ 0 w 217"/>
                  <a:gd name="T7" fmla="*/ 65 h 200"/>
                  <a:gd name="T8" fmla="*/ 3 w 217"/>
                  <a:gd name="T9" fmla="*/ 62 h 200"/>
                  <a:gd name="T10" fmla="*/ 208 w 217"/>
                  <a:gd name="T11" fmla="*/ 1 h 200"/>
                  <a:gd name="T12" fmla="*/ 211 w 217"/>
                  <a:gd name="T13" fmla="*/ 0 h 200"/>
                  <a:gd name="T14" fmla="*/ 214 w 217"/>
                  <a:gd name="T15" fmla="*/ 1 h 200"/>
                  <a:gd name="T16" fmla="*/ 217 w 217"/>
                  <a:gd name="T17" fmla="*/ 3 h 200"/>
                  <a:gd name="T18" fmla="*/ 217 w 217"/>
                  <a:gd name="T19" fmla="*/ 136 h 200"/>
                  <a:gd name="T20" fmla="*/ 214 w 217"/>
                  <a:gd name="T21" fmla="*/ 138 h 200"/>
                  <a:gd name="T22" fmla="*/ 9 w 217"/>
                  <a:gd name="T23" fmla="*/ 200 h 200"/>
                  <a:gd name="T24" fmla="*/ 6 w 217"/>
                  <a:gd name="T25" fmla="*/ 20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7" h="200">
                    <a:moveTo>
                      <a:pt x="6" y="200"/>
                    </a:moveTo>
                    <a:cubicBezTo>
                      <a:pt x="5" y="200"/>
                      <a:pt x="4" y="200"/>
                      <a:pt x="3" y="200"/>
                    </a:cubicBezTo>
                    <a:cubicBezTo>
                      <a:pt x="1" y="199"/>
                      <a:pt x="0" y="198"/>
                      <a:pt x="0" y="197"/>
                    </a:cubicBezTo>
                    <a:cubicBezTo>
                      <a:pt x="0" y="65"/>
                      <a:pt x="0" y="65"/>
                      <a:pt x="0" y="65"/>
                    </a:cubicBezTo>
                    <a:cubicBezTo>
                      <a:pt x="0" y="64"/>
                      <a:pt x="1" y="63"/>
                      <a:pt x="3" y="62"/>
                    </a:cubicBezTo>
                    <a:cubicBezTo>
                      <a:pt x="208" y="1"/>
                      <a:pt x="208" y="1"/>
                      <a:pt x="208" y="1"/>
                    </a:cubicBezTo>
                    <a:cubicBezTo>
                      <a:pt x="209" y="0"/>
                      <a:pt x="210" y="0"/>
                      <a:pt x="211" y="0"/>
                    </a:cubicBezTo>
                    <a:cubicBezTo>
                      <a:pt x="212" y="0"/>
                      <a:pt x="213" y="0"/>
                      <a:pt x="214" y="1"/>
                    </a:cubicBezTo>
                    <a:cubicBezTo>
                      <a:pt x="216" y="1"/>
                      <a:pt x="217" y="2"/>
                      <a:pt x="217" y="3"/>
                    </a:cubicBezTo>
                    <a:cubicBezTo>
                      <a:pt x="217" y="136"/>
                      <a:pt x="217" y="136"/>
                      <a:pt x="217" y="136"/>
                    </a:cubicBezTo>
                    <a:cubicBezTo>
                      <a:pt x="217" y="137"/>
                      <a:pt x="216" y="138"/>
                      <a:pt x="214" y="138"/>
                    </a:cubicBezTo>
                    <a:cubicBezTo>
                      <a:pt x="9" y="200"/>
                      <a:pt x="9" y="200"/>
                      <a:pt x="9" y="200"/>
                    </a:cubicBezTo>
                    <a:cubicBezTo>
                      <a:pt x="8" y="200"/>
                      <a:pt x="7" y="200"/>
                      <a:pt x="6" y="2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41" name="Freeform 181"/>
              <p:cNvSpPr>
                <a:spLocks/>
              </p:cNvSpPr>
              <p:nvPr/>
            </p:nvSpPr>
            <p:spPr bwMode="auto">
              <a:xfrm>
                <a:off x="7748588" y="3276600"/>
                <a:ext cx="320675" cy="304800"/>
              </a:xfrm>
              <a:custGeom>
                <a:avLst/>
                <a:gdLst>
                  <a:gd name="T0" fmla="*/ 202 w 202"/>
                  <a:gd name="T1" fmla="*/ 0 h 192"/>
                  <a:gd name="T2" fmla="*/ 202 w 202"/>
                  <a:gd name="T3" fmla="*/ 132 h 192"/>
                  <a:gd name="T4" fmla="*/ 0 w 202"/>
                  <a:gd name="T5" fmla="*/ 192 h 192"/>
                  <a:gd name="T6" fmla="*/ 0 w 202"/>
                  <a:gd name="T7" fmla="*/ 61 h 192"/>
                  <a:gd name="T8" fmla="*/ 202 w 202"/>
                  <a:gd name="T9" fmla="*/ 0 h 192"/>
                </a:gdLst>
                <a:ahLst/>
                <a:cxnLst>
                  <a:cxn ang="0">
                    <a:pos x="T0" y="T1"/>
                  </a:cxn>
                  <a:cxn ang="0">
                    <a:pos x="T2" y="T3"/>
                  </a:cxn>
                  <a:cxn ang="0">
                    <a:pos x="T4" y="T5"/>
                  </a:cxn>
                  <a:cxn ang="0">
                    <a:pos x="T6" y="T7"/>
                  </a:cxn>
                  <a:cxn ang="0">
                    <a:pos x="T8" y="T9"/>
                  </a:cxn>
                </a:cxnLst>
                <a:rect l="0" t="0" r="r" b="b"/>
                <a:pathLst>
                  <a:path w="202" h="192">
                    <a:moveTo>
                      <a:pt x="202" y="0"/>
                    </a:moveTo>
                    <a:lnTo>
                      <a:pt x="202" y="132"/>
                    </a:lnTo>
                    <a:lnTo>
                      <a:pt x="0" y="192"/>
                    </a:lnTo>
                    <a:lnTo>
                      <a:pt x="0" y="61"/>
                    </a:lnTo>
                    <a:lnTo>
                      <a:pt x="202" y="0"/>
                    </a:lnTo>
                    <a:close/>
                  </a:path>
                </a:pathLst>
              </a:custGeom>
              <a:solidFill>
                <a:schemeClr val="accent1"/>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42" name="Freeform 182"/>
              <p:cNvSpPr>
                <a:spLocks/>
              </p:cNvSpPr>
              <p:nvPr/>
            </p:nvSpPr>
            <p:spPr bwMode="auto">
              <a:xfrm>
                <a:off x="4387851" y="3330575"/>
                <a:ext cx="376238" cy="303213"/>
              </a:xfrm>
              <a:custGeom>
                <a:avLst/>
                <a:gdLst>
                  <a:gd name="T0" fmla="*/ 234 w 240"/>
                  <a:gd name="T1" fmla="*/ 194 h 194"/>
                  <a:gd name="T2" fmla="*/ 232 w 240"/>
                  <a:gd name="T3" fmla="*/ 194 h 194"/>
                  <a:gd name="T4" fmla="*/ 3 w 240"/>
                  <a:gd name="T5" fmla="*/ 139 h 194"/>
                  <a:gd name="T6" fmla="*/ 0 w 240"/>
                  <a:gd name="T7" fmla="*/ 136 h 194"/>
                  <a:gd name="T8" fmla="*/ 0 w 240"/>
                  <a:gd name="T9" fmla="*/ 4 h 194"/>
                  <a:gd name="T10" fmla="*/ 2 w 240"/>
                  <a:gd name="T11" fmla="*/ 1 h 194"/>
                  <a:gd name="T12" fmla="*/ 5 w 240"/>
                  <a:gd name="T13" fmla="*/ 0 h 194"/>
                  <a:gd name="T14" fmla="*/ 8 w 240"/>
                  <a:gd name="T15" fmla="*/ 1 h 194"/>
                  <a:gd name="T16" fmla="*/ 237 w 240"/>
                  <a:gd name="T17" fmla="*/ 56 h 194"/>
                  <a:gd name="T18" fmla="*/ 240 w 240"/>
                  <a:gd name="T19" fmla="*/ 59 h 194"/>
                  <a:gd name="T20" fmla="*/ 240 w 240"/>
                  <a:gd name="T21" fmla="*/ 191 h 194"/>
                  <a:gd name="T22" fmla="*/ 237 w 240"/>
                  <a:gd name="T23" fmla="*/ 194 h 194"/>
                  <a:gd name="T24" fmla="*/ 234 w 240"/>
                  <a:gd name="T25" fmla="*/ 194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0" h="194">
                    <a:moveTo>
                      <a:pt x="234" y="194"/>
                    </a:moveTo>
                    <a:cubicBezTo>
                      <a:pt x="233" y="194"/>
                      <a:pt x="233" y="194"/>
                      <a:pt x="232" y="194"/>
                    </a:cubicBezTo>
                    <a:cubicBezTo>
                      <a:pt x="3" y="139"/>
                      <a:pt x="3" y="139"/>
                      <a:pt x="3" y="139"/>
                    </a:cubicBezTo>
                    <a:cubicBezTo>
                      <a:pt x="1" y="138"/>
                      <a:pt x="0" y="137"/>
                      <a:pt x="0" y="136"/>
                    </a:cubicBezTo>
                    <a:cubicBezTo>
                      <a:pt x="0" y="4"/>
                      <a:pt x="0" y="4"/>
                      <a:pt x="0" y="4"/>
                    </a:cubicBezTo>
                    <a:cubicBezTo>
                      <a:pt x="0" y="2"/>
                      <a:pt x="1" y="2"/>
                      <a:pt x="2" y="1"/>
                    </a:cubicBezTo>
                    <a:cubicBezTo>
                      <a:pt x="3" y="1"/>
                      <a:pt x="4" y="0"/>
                      <a:pt x="5" y="0"/>
                    </a:cubicBezTo>
                    <a:cubicBezTo>
                      <a:pt x="6" y="0"/>
                      <a:pt x="7" y="1"/>
                      <a:pt x="8" y="1"/>
                    </a:cubicBezTo>
                    <a:cubicBezTo>
                      <a:pt x="237" y="56"/>
                      <a:pt x="237" y="56"/>
                      <a:pt x="237" y="56"/>
                    </a:cubicBezTo>
                    <a:cubicBezTo>
                      <a:pt x="239" y="56"/>
                      <a:pt x="240" y="58"/>
                      <a:pt x="240" y="59"/>
                    </a:cubicBezTo>
                    <a:cubicBezTo>
                      <a:pt x="240" y="191"/>
                      <a:pt x="240" y="191"/>
                      <a:pt x="240" y="191"/>
                    </a:cubicBezTo>
                    <a:cubicBezTo>
                      <a:pt x="240" y="192"/>
                      <a:pt x="239" y="193"/>
                      <a:pt x="237" y="194"/>
                    </a:cubicBezTo>
                    <a:cubicBezTo>
                      <a:pt x="236" y="194"/>
                      <a:pt x="235" y="194"/>
                      <a:pt x="234"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43" name="Freeform 183"/>
              <p:cNvSpPr>
                <a:spLocks/>
              </p:cNvSpPr>
              <p:nvPr/>
            </p:nvSpPr>
            <p:spPr bwMode="auto">
              <a:xfrm>
                <a:off x="4395788" y="3330575"/>
                <a:ext cx="358775" cy="293688"/>
              </a:xfrm>
              <a:custGeom>
                <a:avLst/>
                <a:gdLst>
                  <a:gd name="T0" fmla="*/ 226 w 226"/>
                  <a:gd name="T1" fmla="*/ 55 h 185"/>
                  <a:gd name="T2" fmla="*/ 226 w 226"/>
                  <a:gd name="T3" fmla="*/ 185 h 185"/>
                  <a:gd name="T4" fmla="*/ 0 w 226"/>
                  <a:gd name="T5" fmla="*/ 131 h 185"/>
                  <a:gd name="T6" fmla="*/ 0 w 226"/>
                  <a:gd name="T7" fmla="*/ 0 h 185"/>
                  <a:gd name="T8" fmla="*/ 226 w 226"/>
                  <a:gd name="T9" fmla="*/ 55 h 185"/>
                </a:gdLst>
                <a:ahLst/>
                <a:cxnLst>
                  <a:cxn ang="0">
                    <a:pos x="T0" y="T1"/>
                  </a:cxn>
                  <a:cxn ang="0">
                    <a:pos x="T2" y="T3"/>
                  </a:cxn>
                  <a:cxn ang="0">
                    <a:pos x="T4" y="T5"/>
                  </a:cxn>
                  <a:cxn ang="0">
                    <a:pos x="T6" y="T7"/>
                  </a:cxn>
                  <a:cxn ang="0">
                    <a:pos x="T8" y="T9"/>
                  </a:cxn>
                </a:cxnLst>
                <a:rect l="0" t="0" r="r" b="b"/>
                <a:pathLst>
                  <a:path w="226" h="185">
                    <a:moveTo>
                      <a:pt x="226" y="55"/>
                    </a:moveTo>
                    <a:lnTo>
                      <a:pt x="226" y="185"/>
                    </a:lnTo>
                    <a:lnTo>
                      <a:pt x="0" y="131"/>
                    </a:lnTo>
                    <a:lnTo>
                      <a:pt x="0" y="0"/>
                    </a:lnTo>
                    <a:lnTo>
                      <a:pt x="226" y="55"/>
                    </a:lnTo>
                    <a:close/>
                  </a:path>
                </a:pathLst>
              </a:custGeom>
              <a:solidFill>
                <a:schemeClr val="accent1"/>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44" name="Freeform 184"/>
              <p:cNvSpPr>
                <a:spLocks/>
              </p:cNvSpPr>
              <p:nvPr/>
            </p:nvSpPr>
            <p:spPr bwMode="auto">
              <a:xfrm>
                <a:off x="6648451" y="3486150"/>
                <a:ext cx="474663" cy="255588"/>
              </a:xfrm>
              <a:custGeom>
                <a:avLst/>
                <a:gdLst>
                  <a:gd name="T0" fmla="*/ 6 w 303"/>
                  <a:gd name="T1" fmla="*/ 164 h 164"/>
                  <a:gd name="T2" fmla="*/ 2 w 303"/>
                  <a:gd name="T3" fmla="*/ 163 h 164"/>
                  <a:gd name="T4" fmla="*/ 0 w 303"/>
                  <a:gd name="T5" fmla="*/ 161 h 164"/>
                  <a:gd name="T6" fmla="*/ 0 w 303"/>
                  <a:gd name="T7" fmla="*/ 29 h 164"/>
                  <a:gd name="T8" fmla="*/ 5 w 303"/>
                  <a:gd name="T9" fmla="*/ 26 h 164"/>
                  <a:gd name="T10" fmla="*/ 297 w 303"/>
                  <a:gd name="T11" fmla="*/ 0 h 164"/>
                  <a:gd name="T12" fmla="*/ 298 w 303"/>
                  <a:gd name="T13" fmla="*/ 0 h 164"/>
                  <a:gd name="T14" fmla="*/ 301 w 303"/>
                  <a:gd name="T15" fmla="*/ 1 h 164"/>
                  <a:gd name="T16" fmla="*/ 303 w 303"/>
                  <a:gd name="T17" fmla="*/ 3 h 164"/>
                  <a:gd name="T18" fmla="*/ 303 w 303"/>
                  <a:gd name="T19" fmla="*/ 135 h 164"/>
                  <a:gd name="T20" fmla="*/ 299 w 303"/>
                  <a:gd name="T21" fmla="*/ 138 h 164"/>
                  <a:gd name="T22" fmla="*/ 7 w 303"/>
                  <a:gd name="T23" fmla="*/ 164 h 164"/>
                  <a:gd name="T24" fmla="*/ 6 w 303"/>
                  <a:gd name="T25" fmla="*/ 16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3" h="164">
                    <a:moveTo>
                      <a:pt x="6" y="164"/>
                    </a:moveTo>
                    <a:cubicBezTo>
                      <a:pt x="4" y="164"/>
                      <a:pt x="3" y="164"/>
                      <a:pt x="2" y="163"/>
                    </a:cubicBezTo>
                    <a:cubicBezTo>
                      <a:pt x="1" y="163"/>
                      <a:pt x="0" y="162"/>
                      <a:pt x="0" y="161"/>
                    </a:cubicBezTo>
                    <a:cubicBezTo>
                      <a:pt x="0" y="29"/>
                      <a:pt x="0" y="29"/>
                      <a:pt x="0" y="29"/>
                    </a:cubicBezTo>
                    <a:cubicBezTo>
                      <a:pt x="0" y="27"/>
                      <a:pt x="2" y="26"/>
                      <a:pt x="5" y="26"/>
                    </a:cubicBezTo>
                    <a:cubicBezTo>
                      <a:pt x="297" y="0"/>
                      <a:pt x="297" y="0"/>
                      <a:pt x="297" y="0"/>
                    </a:cubicBezTo>
                    <a:cubicBezTo>
                      <a:pt x="298" y="0"/>
                      <a:pt x="298" y="0"/>
                      <a:pt x="298" y="0"/>
                    </a:cubicBezTo>
                    <a:cubicBezTo>
                      <a:pt x="299" y="0"/>
                      <a:pt x="300" y="0"/>
                      <a:pt x="301" y="1"/>
                    </a:cubicBezTo>
                    <a:cubicBezTo>
                      <a:pt x="303" y="1"/>
                      <a:pt x="303" y="2"/>
                      <a:pt x="303" y="3"/>
                    </a:cubicBezTo>
                    <a:cubicBezTo>
                      <a:pt x="303" y="135"/>
                      <a:pt x="303" y="135"/>
                      <a:pt x="303" y="135"/>
                    </a:cubicBezTo>
                    <a:cubicBezTo>
                      <a:pt x="303" y="137"/>
                      <a:pt x="301" y="138"/>
                      <a:pt x="299" y="138"/>
                    </a:cubicBezTo>
                    <a:cubicBezTo>
                      <a:pt x="7" y="164"/>
                      <a:pt x="7" y="164"/>
                      <a:pt x="7" y="164"/>
                    </a:cubicBezTo>
                    <a:lnTo>
                      <a:pt x="6" y="16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45" name="Freeform 185"/>
              <p:cNvSpPr>
                <a:spLocks/>
              </p:cNvSpPr>
              <p:nvPr/>
            </p:nvSpPr>
            <p:spPr bwMode="auto">
              <a:xfrm>
                <a:off x="6657976" y="3486150"/>
                <a:ext cx="457200" cy="246063"/>
              </a:xfrm>
              <a:custGeom>
                <a:avLst/>
                <a:gdLst>
                  <a:gd name="T0" fmla="*/ 288 w 288"/>
                  <a:gd name="T1" fmla="*/ 0 h 155"/>
                  <a:gd name="T2" fmla="*/ 288 w 288"/>
                  <a:gd name="T3" fmla="*/ 130 h 155"/>
                  <a:gd name="T4" fmla="*/ 0 w 288"/>
                  <a:gd name="T5" fmla="*/ 155 h 155"/>
                  <a:gd name="T6" fmla="*/ 0 w 288"/>
                  <a:gd name="T7" fmla="*/ 24 h 155"/>
                  <a:gd name="T8" fmla="*/ 288 w 288"/>
                  <a:gd name="T9" fmla="*/ 0 h 155"/>
                </a:gdLst>
                <a:ahLst/>
                <a:cxnLst>
                  <a:cxn ang="0">
                    <a:pos x="T0" y="T1"/>
                  </a:cxn>
                  <a:cxn ang="0">
                    <a:pos x="T2" y="T3"/>
                  </a:cxn>
                  <a:cxn ang="0">
                    <a:pos x="T4" y="T5"/>
                  </a:cxn>
                  <a:cxn ang="0">
                    <a:pos x="T6" y="T7"/>
                  </a:cxn>
                  <a:cxn ang="0">
                    <a:pos x="T8" y="T9"/>
                  </a:cxn>
                </a:cxnLst>
                <a:rect l="0" t="0" r="r" b="b"/>
                <a:pathLst>
                  <a:path w="288" h="155">
                    <a:moveTo>
                      <a:pt x="288" y="0"/>
                    </a:moveTo>
                    <a:lnTo>
                      <a:pt x="288" y="130"/>
                    </a:lnTo>
                    <a:lnTo>
                      <a:pt x="0" y="155"/>
                    </a:lnTo>
                    <a:lnTo>
                      <a:pt x="0" y="24"/>
                    </a:lnTo>
                    <a:lnTo>
                      <a:pt x="288" y="0"/>
                    </a:lnTo>
                    <a:close/>
                  </a:path>
                </a:pathLst>
              </a:custGeom>
              <a:solidFill>
                <a:schemeClr val="accent1"/>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46" name="Freeform 186"/>
              <p:cNvSpPr>
                <a:spLocks/>
              </p:cNvSpPr>
              <p:nvPr/>
            </p:nvSpPr>
            <p:spPr bwMode="auto">
              <a:xfrm>
                <a:off x="5421313" y="3509962"/>
                <a:ext cx="488950" cy="242888"/>
              </a:xfrm>
              <a:custGeom>
                <a:avLst/>
                <a:gdLst>
                  <a:gd name="T0" fmla="*/ 306 w 312"/>
                  <a:gd name="T1" fmla="*/ 155 h 155"/>
                  <a:gd name="T2" fmla="*/ 5 w 312"/>
                  <a:gd name="T3" fmla="*/ 138 h 155"/>
                  <a:gd name="T4" fmla="*/ 0 w 312"/>
                  <a:gd name="T5" fmla="*/ 135 h 155"/>
                  <a:gd name="T6" fmla="*/ 0 w 312"/>
                  <a:gd name="T7" fmla="*/ 3 h 155"/>
                  <a:gd name="T8" fmla="*/ 2 w 312"/>
                  <a:gd name="T9" fmla="*/ 0 h 155"/>
                  <a:gd name="T10" fmla="*/ 6 w 312"/>
                  <a:gd name="T11" fmla="*/ 0 h 155"/>
                  <a:gd name="T12" fmla="*/ 6 w 312"/>
                  <a:gd name="T13" fmla="*/ 0 h 155"/>
                  <a:gd name="T14" fmla="*/ 307 w 312"/>
                  <a:gd name="T15" fmla="*/ 17 h 155"/>
                  <a:gd name="T16" fmla="*/ 312 w 312"/>
                  <a:gd name="T17" fmla="*/ 20 h 155"/>
                  <a:gd name="T18" fmla="*/ 312 w 312"/>
                  <a:gd name="T19" fmla="*/ 152 h 155"/>
                  <a:gd name="T20" fmla="*/ 310 w 312"/>
                  <a:gd name="T21" fmla="*/ 154 h 155"/>
                  <a:gd name="T22" fmla="*/ 306 w 312"/>
                  <a:gd name="T23" fmla="*/ 15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2" h="155">
                    <a:moveTo>
                      <a:pt x="306" y="155"/>
                    </a:moveTo>
                    <a:cubicBezTo>
                      <a:pt x="5" y="138"/>
                      <a:pt x="5" y="138"/>
                      <a:pt x="5" y="138"/>
                    </a:cubicBezTo>
                    <a:cubicBezTo>
                      <a:pt x="2" y="138"/>
                      <a:pt x="0" y="137"/>
                      <a:pt x="0" y="135"/>
                    </a:cubicBezTo>
                    <a:cubicBezTo>
                      <a:pt x="0" y="3"/>
                      <a:pt x="0" y="3"/>
                      <a:pt x="0" y="3"/>
                    </a:cubicBezTo>
                    <a:cubicBezTo>
                      <a:pt x="0" y="2"/>
                      <a:pt x="1" y="1"/>
                      <a:pt x="2" y="0"/>
                    </a:cubicBezTo>
                    <a:cubicBezTo>
                      <a:pt x="3" y="0"/>
                      <a:pt x="4" y="0"/>
                      <a:pt x="6" y="0"/>
                    </a:cubicBezTo>
                    <a:cubicBezTo>
                      <a:pt x="6" y="0"/>
                      <a:pt x="6" y="0"/>
                      <a:pt x="6" y="0"/>
                    </a:cubicBezTo>
                    <a:cubicBezTo>
                      <a:pt x="307" y="17"/>
                      <a:pt x="307" y="17"/>
                      <a:pt x="307" y="17"/>
                    </a:cubicBezTo>
                    <a:cubicBezTo>
                      <a:pt x="310" y="17"/>
                      <a:pt x="312" y="18"/>
                      <a:pt x="312" y="20"/>
                    </a:cubicBezTo>
                    <a:cubicBezTo>
                      <a:pt x="312" y="152"/>
                      <a:pt x="312" y="152"/>
                      <a:pt x="312" y="152"/>
                    </a:cubicBezTo>
                    <a:cubicBezTo>
                      <a:pt x="312" y="153"/>
                      <a:pt x="311" y="154"/>
                      <a:pt x="310" y="154"/>
                    </a:cubicBezTo>
                    <a:cubicBezTo>
                      <a:pt x="309" y="155"/>
                      <a:pt x="308" y="155"/>
                      <a:pt x="306"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47" name="Freeform 187"/>
              <p:cNvSpPr>
                <a:spLocks/>
              </p:cNvSpPr>
              <p:nvPr/>
            </p:nvSpPr>
            <p:spPr bwMode="auto">
              <a:xfrm>
                <a:off x="5430838" y="3509962"/>
                <a:ext cx="469900" cy="233363"/>
              </a:xfrm>
              <a:custGeom>
                <a:avLst/>
                <a:gdLst>
                  <a:gd name="T0" fmla="*/ 296 w 296"/>
                  <a:gd name="T1" fmla="*/ 17 h 147"/>
                  <a:gd name="T2" fmla="*/ 296 w 296"/>
                  <a:gd name="T3" fmla="*/ 147 h 147"/>
                  <a:gd name="T4" fmla="*/ 0 w 296"/>
                  <a:gd name="T5" fmla="*/ 131 h 147"/>
                  <a:gd name="T6" fmla="*/ 0 w 296"/>
                  <a:gd name="T7" fmla="*/ 0 h 147"/>
                  <a:gd name="T8" fmla="*/ 296 w 296"/>
                  <a:gd name="T9" fmla="*/ 17 h 147"/>
                </a:gdLst>
                <a:ahLst/>
                <a:cxnLst>
                  <a:cxn ang="0">
                    <a:pos x="T0" y="T1"/>
                  </a:cxn>
                  <a:cxn ang="0">
                    <a:pos x="T2" y="T3"/>
                  </a:cxn>
                  <a:cxn ang="0">
                    <a:pos x="T4" y="T5"/>
                  </a:cxn>
                  <a:cxn ang="0">
                    <a:pos x="T6" y="T7"/>
                  </a:cxn>
                  <a:cxn ang="0">
                    <a:pos x="T8" y="T9"/>
                  </a:cxn>
                </a:cxnLst>
                <a:rect l="0" t="0" r="r" b="b"/>
                <a:pathLst>
                  <a:path w="296" h="147">
                    <a:moveTo>
                      <a:pt x="296" y="17"/>
                    </a:moveTo>
                    <a:lnTo>
                      <a:pt x="296" y="147"/>
                    </a:lnTo>
                    <a:lnTo>
                      <a:pt x="0" y="131"/>
                    </a:lnTo>
                    <a:lnTo>
                      <a:pt x="0" y="0"/>
                    </a:lnTo>
                    <a:lnTo>
                      <a:pt x="296" y="17"/>
                    </a:lnTo>
                    <a:close/>
                  </a:path>
                </a:pathLst>
              </a:custGeom>
              <a:solidFill>
                <a:schemeClr val="accent1"/>
              </a:solidFill>
              <a:ln>
                <a:noFill/>
              </a:ln>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48" name="Freeform 188"/>
              <p:cNvSpPr>
                <a:spLocks/>
              </p:cNvSpPr>
              <p:nvPr/>
            </p:nvSpPr>
            <p:spPr bwMode="auto">
              <a:xfrm>
                <a:off x="4746626" y="2524125"/>
                <a:ext cx="2811463" cy="585788"/>
              </a:xfrm>
              <a:custGeom>
                <a:avLst/>
                <a:gdLst>
                  <a:gd name="T0" fmla="*/ 1443 w 1796"/>
                  <a:gd name="T1" fmla="*/ 49 h 374"/>
                  <a:gd name="T2" fmla="*/ 1392 w 1796"/>
                  <a:gd name="T3" fmla="*/ 40 h 374"/>
                  <a:gd name="T4" fmla="*/ 1330 w 1796"/>
                  <a:gd name="T5" fmla="*/ 29 h 374"/>
                  <a:gd name="T6" fmla="*/ 1253 w 1796"/>
                  <a:gd name="T7" fmla="*/ 19 h 374"/>
                  <a:gd name="T8" fmla="*/ 1177 w 1796"/>
                  <a:gd name="T9" fmla="*/ 12 h 374"/>
                  <a:gd name="T10" fmla="*/ 1107 w 1796"/>
                  <a:gd name="T11" fmla="*/ 6 h 374"/>
                  <a:gd name="T12" fmla="*/ 1031 w 1796"/>
                  <a:gd name="T13" fmla="*/ 2 h 374"/>
                  <a:gd name="T14" fmla="*/ 959 w 1796"/>
                  <a:gd name="T15" fmla="*/ 0 h 374"/>
                  <a:gd name="T16" fmla="*/ 878 w 1796"/>
                  <a:gd name="T17" fmla="*/ 0 h 374"/>
                  <a:gd name="T18" fmla="*/ 793 w 1796"/>
                  <a:gd name="T19" fmla="*/ 1 h 374"/>
                  <a:gd name="T20" fmla="*/ 723 w 1796"/>
                  <a:gd name="T21" fmla="*/ 4 h 374"/>
                  <a:gd name="T22" fmla="*/ 651 w 1796"/>
                  <a:gd name="T23" fmla="*/ 9 h 374"/>
                  <a:gd name="T24" fmla="*/ 562 w 1796"/>
                  <a:gd name="T25" fmla="*/ 17 h 374"/>
                  <a:gd name="T26" fmla="*/ 477 w 1796"/>
                  <a:gd name="T27" fmla="*/ 28 h 374"/>
                  <a:gd name="T28" fmla="*/ 429 w 1796"/>
                  <a:gd name="T29" fmla="*/ 35 h 374"/>
                  <a:gd name="T30" fmla="*/ 378 w 1796"/>
                  <a:gd name="T31" fmla="*/ 44 h 374"/>
                  <a:gd name="T32" fmla="*/ 332 w 1796"/>
                  <a:gd name="T33" fmla="*/ 54 h 374"/>
                  <a:gd name="T34" fmla="*/ 291 w 1796"/>
                  <a:gd name="T35" fmla="*/ 63 h 374"/>
                  <a:gd name="T36" fmla="*/ 229 w 1796"/>
                  <a:gd name="T37" fmla="*/ 80 h 374"/>
                  <a:gd name="T38" fmla="*/ 185 w 1796"/>
                  <a:gd name="T39" fmla="*/ 94 h 374"/>
                  <a:gd name="T40" fmla="*/ 142 w 1796"/>
                  <a:gd name="T41" fmla="*/ 111 h 374"/>
                  <a:gd name="T42" fmla="*/ 116 w 1796"/>
                  <a:gd name="T43" fmla="*/ 122 h 374"/>
                  <a:gd name="T44" fmla="*/ 92 w 1796"/>
                  <a:gd name="T45" fmla="*/ 135 h 374"/>
                  <a:gd name="T46" fmla="*/ 74 w 1796"/>
                  <a:gd name="T47" fmla="*/ 145 h 374"/>
                  <a:gd name="T48" fmla="*/ 55 w 1796"/>
                  <a:gd name="T49" fmla="*/ 158 h 374"/>
                  <a:gd name="T50" fmla="*/ 43 w 1796"/>
                  <a:gd name="T51" fmla="*/ 168 h 374"/>
                  <a:gd name="T52" fmla="*/ 31 w 1796"/>
                  <a:gd name="T53" fmla="*/ 178 h 374"/>
                  <a:gd name="T54" fmla="*/ 18 w 1796"/>
                  <a:gd name="T55" fmla="*/ 193 h 374"/>
                  <a:gd name="T56" fmla="*/ 11 w 1796"/>
                  <a:gd name="T57" fmla="*/ 203 h 374"/>
                  <a:gd name="T58" fmla="*/ 5 w 1796"/>
                  <a:gd name="T59" fmla="*/ 216 h 374"/>
                  <a:gd name="T60" fmla="*/ 2 w 1796"/>
                  <a:gd name="T61" fmla="*/ 226 h 374"/>
                  <a:gd name="T62" fmla="*/ 0 w 1796"/>
                  <a:gd name="T63" fmla="*/ 238 h 374"/>
                  <a:gd name="T64" fmla="*/ 1 w 1796"/>
                  <a:gd name="T65" fmla="*/ 364 h 374"/>
                  <a:gd name="T66" fmla="*/ 4 w 1796"/>
                  <a:gd name="T67" fmla="*/ 351 h 374"/>
                  <a:gd name="T68" fmla="*/ 10 w 1796"/>
                  <a:gd name="T69" fmla="*/ 338 h 374"/>
                  <a:gd name="T70" fmla="*/ 18 w 1796"/>
                  <a:gd name="T71" fmla="*/ 325 h 374"/>
                  <a:gd name="T72" fmla="*/ 31 w 1796"/>
                  <a:gd name="T73" fmla="*/ 310 h 374"/>
                  <a:gd name="T74" fmla="*/ 45 w 1796"/>
                  <a:gd name="T75" fmla="*/ 298 h 374"/>
                  <a:gd name="T76" fmla="*/ 63 w 1796"/>
                  <a:gd name="T77" fmla="*/ 285 h 374"/>
                  <a:gd name="T78" fmla="*/ 82 w 1796"/>
                  <a:gd name="T79" fmla="*/ 273 h 374"/>
                  <a:gd name="T80" fmla="*/ 106 w 1796"/>
                  <a:gd name="T81" fmla="*/ 260 h 374"/>
                  <a:gd name="T82" fmla="*/ 140 w 1796"/>
                  <a:gd name="T83" fmla="*/ 244 h 374"/>
                  <a:gd name="T84" fmla="*/ 173 w 1796"/>
                  <a:gd name="T85" fmla="*/ 231 h 374"/>
                  <a:gd name="T86" fmla="*/ 229 w 1796"/>
                  <a:gd name="T87" fmla="*/ 212 h 374"/>
                  <a:gd name="T88" fmla="*/ 291 w 1796"/>
                  <a:gd name="T89" fmla="*/ 196 h 374"/>
                  <a:gd name="T90" fmla="*/ 340 w 1796"/>
                  <a:gd name="T91" fmla="*/ 185 h 374"/>
                  <a:gd name="T92" fmla="*/ 389 w 1796"/>
                  <a:gd name="T93" fmla="*/ 175 h 374"/>
                  <a:gd name="T94" fmla="*/ 436 w 1796"/>
                  <a:gd name="T95" fmla="*/ 167 h 374"/>
                  <a:gd name="T96" fmla="*/ 517 w 1796"/>
                  <a:gd name="T97" fmla="*/ 155 h 374"/>
                  <a:gd name="T98" fmla="*/ 605 w 1796"/>
                  <a:gd name="T99" fmla="*/ 145 h 374"/>
                  <a:gd name="T100" fmla="*/ 694 w 1796"/>
                  <a:gd name="T101" fmla="*/ 139 h 374"/>
                  <a:gd name="T102" fmla="*/ 753 w 1796"/>
                  <a:gd name="T103" fmla="*/ 135 h 374"/>
                  <a:gd name="T104" fmla="*/ 878 w 1796"/>
                  <a:gd name="T105" fmla="*/ 132 h 374"/>
                  <a:gd name="T106" fmla="*/ 962 w 1796"/>
                  <a:gd name="T107" fmla="*/ 133 h 374"/>
                  <a:gd name="T108" fmla="*/ 1069 w 1796"/>
                  <a:gd name="T109" fmla="*/ 137 h 374"/>
                  <a:gd name="T110" fmla="*/ 1145 w 1796"/>
                  <a:gd name="T111" fmla="*/ 142 h 374"/>
                  <a:gd name="T112" fmla="*/ 1253 w 1796"/>
                  <a:gd name="T113" fmla="*/ 152 h 374"/>
                  <a:gd name="T114" fmla="*/ 1331 w 1796"/>
                  <a:gd name="T115" fmla="*/ 162 h 374"/>
                  <a:gd name="T116" fmla="*/ 1414 w 1796"/>
                  <a:gd name="T117" fmla="*/ 176 h 374"/>
                  <a:gd name="T118" fmla="*/ 1466 w 1796"/>
                  <a:gd name="T119" fmla="*/ 187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796" h="374">
                    <a:moveTo>
                      <a:pt x="1498" y="61"/>
                    </a:moveTo>
                    <a:cubicBezTo>
                      <a:pt x="1487" y="59"/>
                      <a:pt x="1476" y="56"/>
                      <a:pt x="1466" y="54"/>
                    </a:cubicBezTo>
                    <a:cubicBezTo>
                      <a:pt x="1465" y="54"/>
                      <a:pt x="1465" y="54"/>
                      <a:pt x="1464" y="54"/>
                    </a:cubicBezTo>
                    <a:cubicBezTo>
                      <a:pt x="1463" y="54"/>
                      <a:pt x="1463" y="54"/>
                      <a:pt x="1463" y="54"/>
                    </a:cubicBezTo>
                    <a:cubicBezTo>
                      <a:pt x="1457" y="52"/>
                      <a:pt x="1450" y="51"/>
                      <a:pt x="1443" y="49"/>
                    </a:cubicBezTo>
                    <a:cubicBezTo>
                      <a:pt x="1441" y="49"/>
                      <a:pt x="1439" y="48"/>
                      <a:pt x="1437" y="48"/>
                    </a:cubicBezTo>
                    <a:cubicBezTo>
                      <a:pt x="1432" y="47"/>
                      <a:pt x="1427" y="46"/>
                      <a:pt x="1421" y="45"/>
                    </a:cubicBezTo>
                    <a:cubicBezTo>
                      <a:pt x="1419" y="44"/>
                      <a:pt x="1416" y="44"/>
                      <a:pt x="1414" y="44"/>
                    </a:cubicBezTo>
                    <a:cubicBezTo>
                      <a:pt x="1409" y="43"/>
                      <a:pt x="1404" y="42"/>
                      <a:pt x="1399" y="41"/>
                    </a:cubicBezTo>
                    <a:cubicBezTo>
                      <a:pt x="1397" y="40"/>
                      <a:pt x="1394" y="40"/>
                      <a:pt x="1392" y="40"/>
                    </a:cubicBezTo>
                    <a:cubicBezTo>
                      <a:pt x="1385" y="38"/>
                      <a:pt x="1378" y="37"/>
                      <a:pt x="1371" y="36"/>
                    </a:cubicBezTo>
                    <a:cubicBezTo>
                      <a:pt x="1370" y="36"/>
                      <a:pt x="1370" y="36"/>
                      <a:pt x="1370" y="36"/>
                    </a:cubicBezTo>
                    <a:cubicBezTo>
                      <a:pt x="1370" y="36"/>
                      <a:pt x="1370" y="36"/>
                      <a:pt x="1370" y="36"/>
                    </a:cubicBezTo>
                    <a:cubicBezTo>
                      <a:pt x="1357" y="34"/>
                      <a:pt x="1344" y="32"/>
                      <a:pt x="1331" y="30"/>
                    </a:cubicBezTo>
                    <a:cubicBezTo>
                      <a:pt x="1330" y="29"/>
                      <a:pt x="1330" y="29"/>
                      <a:pt x="1330" y="29"/>
                    </a:cubicBezTo>
                    <a:cubicBezTo>
                      <a:pt x="1317" y="28"/>
                      <a:pt x="1304" y="26"/>
                      <a:pt x="1291" y="24"/>
                    </a:cubicBezTo>
                    <a:cubicBezTo>
                      <a:pt x="1290" y="24"/>
                      <a:pt x="1290" y="24"/>
                      <a:pt x="1290" y="24"/>
                    </a:cubicBezTo>
                    <a:cubicBezTo>
                      <a:pt x="1290" y="24"/>
                      <a:pt x="1289" y="24"/>
                      <a:pt x="1289" y="24"/>
                    </a:cubicBezTo>
                    <a:cubicBezTo>
                      <a:pt x="1278" y="22"/>
                      <a:pt x="1266" y="21"/>
                      <a:pt x="1255" y="20"/>
                    </a:cubicBezTo>
                    <a:cubicBezTo>
                      <a:pt x="1254" y="19"/>
                      <a:pt x="1253" y="19"/>
                      <a:pt x="1253" y="19"/>
                    </a:cubicBezTo>
                    <a:cubicBezTo>
                      <a:pt x="1241" y="18"/>
                      <a:pt x="1230" y="17"/>
                      <a:pt x="1218" y="16"/>
                    </a:cubicBezTo>
                    <a:cubicBezTo>
                      <a:pt x="1217" y="15"/>
                      <a:pt x="1216" y="15"/>
                      <a:pt x="1216" y="15"/>
                    </a:cubicBezTo>
                    <a:cubicBezTo>
                      <a:pt x="1215" y="15"/>
                      <a:pt x="1215" y="15"/>
                      <a:pt x="1214" y="15"/>
                    </a:cubicBezTo>
                    <a:cubicBezTo>
                      <a:pt x="1204" y="14"/>
                      <a:pt x="1193" y="13"/>
                      <a:pt x="1182" y="12"/>
                    </a:cubicBezTo>
                    <a:cubicBezTo>
                      <a:pt x="1181" y="12"/>
                      <a:pt x="1179" y="12"/>
                      <a:pt x="1177" y="12"/>
                    </a:cubicBezTo>
                    <a:cubicBezTo>
                      <a:pt x="1166" y="11"/>
                      <a:pt x="1155" y="10"/>
                      <a:pt x="1145" y="9"/>
                    </a:cubicBezTo>
                    <a:cubicBezTo>
                      <a:pt x="1144" y="9"/>
                      <a:pt x="1144" y="9"/>
                      <a:pt x="1143" y="9"/>
                    </a:cubicBezTo>
                    <a:cubicBezTo>
                      <a:pt x="1142" y="9"/>
                      <a:pt x="1141" y="9"/>
                      <a:pt x="1140" y="9"/>
                    </a:cubicBezTo>
                    <a:cubicBezTo>
                      <a:pt x="1129" y="8"/>
                      <a:pt x="1118" y="7"/>
                      <a:pt x="1108" y="6"/>
                    </a:cubicBezTo>
                    <a:cubicBezTo>
                      <a:pt x="1107" y="6"/>
                      <a:pt x="1107" y="6"/>
                      <a:pt x="1107" y="6"/>
                    </a:cubicBezTo>
                    <a:cubicBezTo>
                      <a:pt x="1096" y="6"/>
                      <a:pt x="1085" y="5"/>
                      <a:pt x="1074" y="4"/>
                    </a:cubicBezTo>
                    <a:cubicBezTo>
                      <a:pt x="1073" y="4"/>
                      <a:pt x="1072" y="4"/>
                      <a:pt x="1071" y="4"/>
                    </a:cubicBezTo>
                    <a:cubicBezTo>
                      <a:pt x="1070" y="4"/>
                      <a:pt x="1069" y="4"/>
                      <a:pt x="1069" y="4"/>
                    </a:cubicBezTo>
                    <a:cubicBezTo>
                      <a:pt x="1058" y="4"/>
                      <a:pt x="1047" y="3"/>
                      <a:pt x="1037" y="3"/>
                    </a:cubicBezTo>
                    <a:cubicBezTo>
                      <a:pt x="1035" y="3"/>
                      <a:pt x="1033" y="2"/>
                      <a:pt x="1031" y="2"/>
                    </a:cubicBezTo>
                    <a:cubicBezTo>
                      <a:pt x="1020" y="2"/>
                      <a:pt x="1009" y="2"/>
                      <a:pt x="998" y="1"/>
                    </a:cubicBezTo>
                    <a:cubicBezTo>
                      <a:pt x="997" y="1"/>
                      <a:pt x="997" y="1"/>
                      <a:pt x="997" y="1"/>
                    </a:cubicBezTo>
                    <a:cubicBezTo>
                      <a:pt x="997" y="1"/>
                      <a:pt x="996" y="1"/>
                      <a:pt x="995" y="1"/>
                    </a:cubicBezTo>
                    <a:cubicBezTo>
                      <a:pt x="984" y="1"/>
                      <a:pt x="973" y="1"/>
                      <a:pt x="962" y="0"/>
                    </a:cubicBezTo>
                    <a:cubicBezTo>
                      <a:pt x="961" y="0"/>
                      <a:pt x="960" y="0"/>
                      <a:pt x="959" y="0"/>
                    </a:cubicBezTo>
                    <a:cubicBezTo>
                      <a:pt x="947" y="0"/>
                      <a:pt x="936" y="0"/>
                      <a:pt x="925" y="0"/>
                    </a:cubicBezTo>
                    <a:cubicBezTo>
                      <a:pt x="924" y="0"/>
                      <a:pt x="922" y="0"/>
                      <a:pt x="921" y="0"/>
                    </a:cubicBezTo>
                    <a:cubicBezTo>
                      <a:pt x="921" y="0"/>
                      <a:pt x="920" y="0"/>
                      <a:pt x="919" y="0"/>
                    </a:cubicBezTo>
                    <a:cubicBezTo>
                      <a:pt x="907" y="0"/>
                      <a:pt x="896" y="0"/>
                      <a:pt x="884" y="0"/>
                    </a:cubicBezTo>
                    <a:cubicBezTo>
                      <a:pt x="882" y="0"/>
                      <a:pt x="880" y="0"/>
                      <a:pt x="878" y="0"/>
                    </a:cubicBezTo>
                    <a:cubicBezTo>
                      <a:pt x="866" y="0"/>
                      <a:pt x="855" y="0"/>
                      <a:pt x="843" y="0"/>
                    </a:cubicBezTo>
                    <a:cubicBezTo>
                      <a:pt x="842" y="0"/>
                      <a:pt x="841" y="0"/>
                      <a:pt x="840" y="0"/>
                    </a:cubicBezTo>
                    <a:cubicBezTo>
                      <a:pt x="839" y="0"/>
                      <a:pt x="838" y="0"/>
                      <a:pt x="838" y="0"/>
                    </a:cubicBezTo>
                    <a:cubicBezTo>
                      <a:pt x="824" y="1"/>
                      <a:pt x="811" y="1"/>
                      <a:pt x="798" y="1"/>
                    </a:cubicBezTo>
                    <a:cubicBezTo>
                      <a:pt x="796" y="1"/>
                      <a:pt x="794" y="1"/>
                      <a:pt x="793" y="1"/>
                    </a:cubicBezTo>
                    <a:cubicBezTo>
                      <a:pt x="779" y="2"/>
                      <a:pt x="766" y="2"/>
                      <a:pt x="753" y="3"/>
                    </a:cubicBezTo>
                    <a:cubicBezTo>
                      <a:pt x="752" y="3"/>
                      <a:pt x="751" y="3"/>
                      <a:pt x="750" y="3"/>
                    </a:cubicBezTo>
                    <a:cubicBezTo>
                      <a:pt x="749" y="3"/>
                      <a:pt x="748" y="3"/>
                      <a:pt x="747" y="3"/>
                    </a:cubicBezTo>
                    <a:cubicBezTo>
                      <a:pt x="741" y="3"/>
                      <a:pt x="735" y="4"/>
                      <a:pt x="729" y="4"/>
                    </a:cubicBezTo>
                    <a:cubicBezTo>
                      <a:pt x="727" y="4"/>
                      <a:pt x="725" y="4"/>
                      <a:pt x="723" y="4"/>
                    </a:cubicBezTo>
                    <a:cubicBezTo>
                      <a:pt x="715" y="5"/>
                      <a:pt x="707" y="5"/>
                      <a:pt x="699" y="6"/>
                    </a:cubicBezTo>
                    <a:cubicBezTo>
                      <a:pt x="697" y="6"/>
                      <a:pt x="695" y="6"/>
                      <a:pt x="694" y="6"/>
                    </a:cubicBezTo>
                    <a:cubicBezTo>
                      <a:pt x="687" y="6"/>
                      <a:pt x="681" y="7"/>
                      <a:pt x="675" y="7"/>
                    </a:cubicBezTo>
                    <a:cubicBezTo>
                      <a:pt x="672" y="7"/>
                      <a:pt x="669" y="8"/>
                      <a:pt x="667" y="8"/>
                    </a:cubicBezTo>
                    <a:cubicBezTo>
                      <a:pt x="661" y="8"/>
                      <a:pt x="656" y="9"/>
                      <a:pt x="651" y="9"/>
                    </a:cubicBezTo>
                    <a:cubicBezTo>
                      <a:pt x="649" y="9"/>
                      <a:pt x="647" y="9"/>
                      <a:pt x="646" y="9"/>
                    </a:cubicBezTo>
                    <a:cubicBezTo>
                      <a:pt x="645" y="9"/>
                      <a:pt x="644" y="10"/>
                      <a:pt x="644" y="10"/>
                    </a:cubicBezTo>
                    <a:cubicBezTo>
                      <a:pt x="631" y="11"/>
                      <a:pt x="618" y="12"/>
                      <a:pt x="605" y="13"/>
                    </a:cubicBezTo>
                    <a:cubicBezTo>
                      <a:pt x="604" y="13"/>
                      <a:pt x="602" y="13"/>
                      <a:pt x="601" y="13"/>
                    </a:cubicBezTo>
                    <a:cubicBezTo>
                      <a:pt x="588" y="15"/>
                      <a:pt x="575" y="16"/>
                      <a:pt x="562" y="17"/>
                    </a:cubicBezTo>
                    <a:cubicBezTo>
                      <a:pt x="561" y="17"/>
                      <a:pt x="560" y="17"/>
                      <a:pt x="559" y="18"/>
                    </a:cubicBezTo>
                    <a:cubicBezTo>
                      <a:pt x="546" y="19"/>
                      <a:pt x="533" y="21"/>
                      <a:pt x="520" y="22"/>
                    </a:cubicBezTo>
                    <a:cubicBezTo>
                      <a:pt x="519" y="22"/>
                      <a:pt x="518" y="22"/>
                      <a:pt x="517" y="22"/>
                    </a:cubicBezTo>
                    <a:cubicBezTo>
                      <a:pt x="504" y="24"/>
                      <a:pt x="490" y="26"/>
                      <a:pt x="477" y="28"/>
                    </a:cubicBezTo>
                    <a:cubicBezTo>
                      <a:pt x="477" y="28"/>
                      <a:pt x="477" y="28"/>
                      <a:pt x="477" y="28"/>
                    </a:cubicBezTo>
                    <a:cubicBezTo>
                      <a:pt x="477" y="28"/>
                      <a:pt x="477" y="28"/>
                      <a:pt x="477" y="28"/>
                    </a:cubicBezTo>
                    <a:cubicBezTo>
                      <a:pt x="470" y="29"/>
                      <a:pt x="463" y="30"/>
                      <a:pt x="456" y="31"/>
                    </a:cubicBezTo>
                    <a:cubicBezTo>
                      <a:pt x="454" y="31"/>
                      <a:pt x="453" y="31"/>
                      <a:pt x="451" y="32"/>
                    </a:cubicBezTo>
                    <a:cubicBezTo>
                      <a:pt x="446" y="32"/>
                      <a:pt x="441" y="33"/>
                      <a:pt x="436" y="34"/>
                    </a:cubicBezTo>
                    <a:cubicBezTo>
                      <a:pt x="434" y="34"/>
                      <a:pt x="431" y="35"/>
                      <a:pt x="429" y="35"/>
                    </a:cubicBezTo>
                    <a:cubicBezTo>
                      <a:pt x="425" y="36"/>
                      <a:pt x="421" y="37"/>
                      <a:pt x="416" y="37"/>
                    </a:cubicBezTo>
                    <a:cubicBezTo>
                      <a:pt x="414" y="38"/>
                      <a:pt x="411" y="38"/>
                      <a:pt x="408" y="39"/>
                    </a:cubicBezTo>
                    <a:cubicBezTo>
                      <a:pt x="405" y="39"/>
                      <a:pt x="401" y="40"/>
                      <a:pt x="397" y="41"/>
                    </a:cubicBezTo>
                    <a:cubicBezTo>
                      <a:pt x="394" y="41"/>
                      <a:pt x="391" y="42"/>
                      <a:pt x="389" y="42"/>
                    </a:cubicBezTo>
                    <a:cubicBezTo>
                      <a:pt x="385" y="43"/>
                      <a:pt x="381" y="44"/>
                      <a:pt x="378" y="44"/>
                    </a:cubicBezTo>
                    <a:cubicBezTo>
                      <a:pt x="375" y="45"/>
                      <a:pt x="372" y="45"/>
                      <a:pt x="369" y="46"/>
                    </a:cubicBezTo>
                    <a:cubicBezTo>
                      <a:pt x="366" y="47"/>
                      <a:pt x="362" y="47"/>
                      <a:pt x="359" y="48"/>
                    </a:cubicBezTo>
                    <a:cubicBezTo>
                      <a:pt x="356" y="49"/>
                      <a:pt x="353" y="49"/>
                      <a:pt x="350" y="50"/>
                    </a:cubicBezTo>
                    <a:cubicBezTo>
                      <a:pt x="347" y="50"/>
                      <a:pt x="343" y="51"/>
                      <a:pt x="340" y="52"/>
                    </a:cubicBezTo>
                    <a:cubicBezTo>
                      <a:pt x="337" y="53"/>
                      <a:pt x="335" y="53"/>
                      <a:pt x="332" y="54"/>
                    </a:cubicBezTo>
                    <a:cubicBezTo>
                      <a:pt x="328" y="54"/>
                      <a:pt x="325" y="55"/>
                      <a:pt x="321" y="56"/>
                    </a:cubicBezTo>
                    <a:cubicBezTo>
                      <a:pt x="319" y="57"/>
                      <a:pt x="318" y="57"/>
                      <a:pt x="316" y="57"/>
                    </a:cubicBezTo>
                    <a:cubicBezTo>
                      <a:pt x="315" y="57"/>
                      <a:pt x="315" y="58"/>
                      <a:pt x="314" y="58"/>
                    </a:cubicBezTo>
                    <a:cubicBezTo>
                      <a:pt x="307" y="59"/>
                      <a:pt x="300" y="61"/>
                      <a:pt x="294" y="63"/>
                    </a:cubicBezTo>
                    <a:cubicBezTo>
                      <a:pt x="293" y="63"/>
                      <a:pt x="292" y="63"/>
                      <a:pt x="291" y="63"/>
                    </a:cubicBezTo>
                    <a:cubicBezTo>
                      <a:pt x="286" y="65"/>
                      <a:pt x="280" y="66"/>
                      <a:pt x="274" y="68"/>
                    </a:cubicBezTo>
                    <a:cubicBezTo>
                      <a:pt x="272" y="68"/>
                      <a:pt x="270" y="69"/>
                      <a:pt x="268" y="69"/>
                    </a:cubicBezTo>
                    <a:cubicBezTo>
                      <a:pt x="263" y="70"/>
                      <a:pt x="259" y="72"/>
                      <a:pt x="254" y="73"/>
                    </a:cubicBezTo>
                    <a:cubicBezTo>
                      <a:pt x="252" y="73"/>
                      <a:pt x="250" y="74"/>
                      <a:pt x="248" y="75"/>
                    </a:cubicBezTo>
                    <a:cubicBezTo>
                      <a:pt x="242" y="76"/>
                      <a:pt x="236" y="78"/>
                      <a:pt x="229" y="80"/>
                    </a:cubicBezTo>
                    <a:cubicBezTo>
                      <a:pt x="223" y="82"/>
                      <a:pt x="217" y="84"/>
                      <a:pt x="210" y="86"/>
                    </a:cubicBezTo>
                    <a:cubicBezTo>
                      <a:pt x="209" y="86"/>
                      <a:pt x="207" y="87"/>
                      <a:pt x="206" y="87"/>
                    </a:cubicBezTo>
                    <a:cubicBezTo>
                      <a:pt x="200" y="89"/>
                      <a:pt x="194" y="91"/>
                      <a:pt x="188" y="93"/>
                    </a:cubicBezTo>
                    <a:cubicBezTo>
                      <a:pt x="187" y="94"/>
                      <a:pt x="187" y="94"/>
                      <a:pt x="187" y="94"/>
                    </a:cubicBezTo>
                    <a:cubicBezTo>
                      <a:pt x="187" y="94"/>
                      <a:pt x="186" y="94"/>
                      <a:pt x="185" y="94"/>
                    </a:cubicBezTo>
                    <a:cubicBezTo>
                      <a:pt x="181" y="96"/>
                      <a:pt x="177" y="97"/>
                      <a:pt x="173" y="99"/>
                    </a:cubicBezTo>
                    <a:cubicBezTo>
                      <a:pt x="171" y="99"/>
                      <a:pt x="170" y="100"/>
                      <a:pt x="168" y="100"/>
                    </a:cubicBezTo>
                    <a:cubicBezTo>
                      <a:pt x="165" y="102"/>
                      <a:pt x="161" y="103"/>
                      <a:pt x="158" y="104"/>
                    </a:cubicBezTo>
                    <a:cubicBezTo>
                      <a:pt x="157" y="105"/>
                      <a:pt x="155" y="106"/>
                      <a:pt x="154" y="106"/>
                    </a:cubicBezTo>
                    <a:cubicBezTo>
                      <a:pt x="150" y="108"/>
                      <a:pt x="146" y="109"/>
                      <a:pt x="142" y="111"/>
                    </a:cubicBezTo>
                    <a:cubicBezTo>
                      <a:pt x="141" y="111"/>
                      <a:pt x="141" y="111"/>
                      <a:pt x="140" y="112"/>
                    </a:cubicBezTo>
                    <a:cubicBezTo>
                      <a:pt x="136" y="113"/>
                      <a:pt x="131" y="115"/>
                      <a:pt x="127" y="117"/>
                    </a:cubicBezTo>
                    <a:cubicBezTo>
                      <a:pt x="126" y="118"/>
                      <a:pt x="126" y="118"/>
                      <a:pt x="126" y="118"/>
                    </a:cubicBezTo>
                    <a:cubicBezTo>
                      <a:pt x="125" y="118"/>
                      <a:pt x="124" y="119"/>
                      <a:pt x="123" y="119"/>
                    </a:cubicBezTo>
                    <a:cubicBezTo>
                      <a:pt x="121" y="120"/>
                      <a:pt x="119" y="121"/>
                      <a:pt x="116" y="122"/>
                    </a:cubicBezTo>
                    <a:cubicBezTo>
                      <a:pt x="115" y="123"/>
                      <a:pt x="113" y="124"/>
                      <a:pt x="112" y="124"/>
                    </a:cubicBezTo>
                    <a:cubicBezTo>
                      <a:pt x="110" y="125"/>
                      <a:pt x="108" y="126"/>
                      <a:pt x="106" y="127"/>
                    </a:cubicBezTo>
                    <a:cubicBezTo>
                      <a:pt x="105" y="128"/>
                      <a:pt x="103" y="129"/>
                      <a:pt x="102" y="130"/>
                    </a:cubicBezTo>
                    <a:cubicBezTo>
                      <a:pt x="100" y="130"/>
                      <a:pt x="98" y="131"/>
                      <a:pt x="96" y="132"/>
                    </a:cubicBezTo>
                    <a:cubicBezTo>
                      <a:pt x="95" y="133"/>
                      <a:pt x="93" y="134"/>
                      <a:pt x="92" y="135"/>
                    </a:cubicBezTo>
                    <a:cubicBezTo>
                      <a:pt x="90" y="136"/>
                      <a:pt x="88" y="137"/>
                      <a:pt x="87" y="138"/>
                    </a:cubicBezTo>
                    <a:cubicBezTo>
                      <a:pt x="86" y="138"/>
                      <a:pt x="85" y="138"/>
                      <a:pt x="84" y="139"/>
                    </a:cubicBezTo>
                    <a:cubicBezTo>
                      <a:pt x="84" y="139"/>
                      <a:pt x="83" y="140"/>
                      <a:pt x="82" y="140"/>
                    </a:cubicBezTo>
                    <a:cubicBezTo>
                      <a:pt x="81" y="141"/>
                      <a:pt x="80" y="142"/>
                      <a:pt x="78" y="142"/>
                    </a:cubicBezTo>
                    <a:cubicBezTo>
                      <a:pt x="77" y="143"/>
                      <a:pt x="75" y="144"/>
                      <a:pt x="74" y="145"/>
                    </a:cubicBezTo>
                    <a:cubicBezTo>
                      <a:pt x="73" y="146"/>
                      <a:pt x="71" y="147"/>
                      <a:pt x="70" y="147"/>
                    </a:cubicBezTo>
                    <a:cubicBezTo>
                      <a:pt x="69" y="148"/>
                      <a:pt x="68" y="149"/>
                      <a:pt x="66" y="150"/>
                    </a:cubicBezTo>
                    <a:cubicBezTo>
                      <a:pt x="65" y="151"/>
                      <a:pt x="64" y="152"/>
                      <a:pt x="63" y="152"/>
                    </a:cubicBezTo>
                    <a:cubicBezTo>
                      <a:pt x="61" y="153"/>
                      <a:pt x="60" y="154"/>
                      <a:pt x="59" y="155"/>
                    </a:cubicBezTo>
                    <a:cubicBezTo>
                      <a:pt x="58" y="156"/>
                      <a:pt x="56" y="157"/>
                      <a:pt x="55" y="158"/>
                    </a:cubicBezTo>
                    <a:cubicBezTo>
                      <a:pt x="55" y="158"/>
                      <a:pt x="54" y="158"/>
                      <a:pt x="53" y="159"/>
                    </a:cubicBezTo>
                    <a:cubicBezTo>
                      <a:pt x="53" y="159"/>
                      <a:pt x="52" y="160"/>
                      <a:pt x="52" y="160"/>
                    </a:cubicBezTo>
                    <a:cubicBezTo>
                      <a:pt x="51" y="161"/>
                      <a:pt x="50" y="162"/>
                      <a:pt x="49" y="162"/>
                    </a:cubicBezTo>
                    <a:cubicBezTo>
                      <a:pt x="48" y="163"/>
                      <a:pt x="46" y="164"/>
                      <a:pt x="45" y="165"/>
                    </a:cubicBezTo>
                    <a:cubicBezTo>
                      <a:pt x="44" y="166"/>
                      <a:pt x="43" y="167"/>
                      <a:pt x="43" y="168"/>
                    </a:cubicBezTo>
                    <a:cubicBezTo>
                      <a:pt x="41" y="168"/>
                      <a:pt x="40" y="169"/>
                      <a:pt x="39" y="170"/>
                    </a:cubicBezTo>
                    <a:cubicBezTo>
                      <a:pt x="38" y="171"/>
                      <a:pt x="38" y="172"/>
                      <a:pt x="37" y="173"/>
                    </a:cubicBezTo>
                    <a:cubicBezTo>
                      <a:pt x="36" y="174"/>
                      <a:pt x="35" y="174"/>
                      <a:pt x="34" y="175"/>
                    </a:cubicBezTo>
                    <a:cubicBezTo>
                      <a:pt x="33" y="176"/>
                      <a:pt x="32" y="177"/>
                      <a:pt x="31" y="178"/>
                    </a:cubicBezTo>
                    <a:cubicBezTo>
                      <a:pt x="31" y="178"/>
                      <a:pt x="31" y="178"/>
                      <a:pt x="31" y="178"/>
                    </a:cubicBezTo>
                    <a:cubicBezTo>
                      <a:pt x="30" y="179"/>
                      <a:pt x="29" y="180"/>
                      <a:pt x="28" y="181"/>
                    </a:cubicBezTo>
                    <a:cubicBezTo>
                      <a:pt x="28" y="181"/>
                      <a:pt x="27" y="182"/>
                      <a:pt x="27" y="183"/>
                    </a:cubicBezTo>
                    <a:cubicBezTo>
                      <a:pt x="25" y="184"/>
                      <a:pt x="25" y="185"/>
                      <a:pt x="24" y="186"/>
                    </a:cubicBezTo>
                    <a:cubicBezTo>
                      <a:pt x="23" y="187"/>
                      <a:pt x="23" y="187"/>
                      <a:pt x="22" y="188"/>
                    </a:cubicBezTo>
                    <a:cubicBezTo>
                      <a:pt x="21" y="189"/>
                      <a:pt x="19" y="191"/>
                      <a:pt x="18" y="193"/>
                    </a:cubicBezTo>
                    <a:cubicBezTo>
                      <a:pt x="18" y="193"/>
                      <a:pt x="18" y="193"/>
                      <a:pt x="18" y="193"/>
                    </a:cubicBezTo>
                    <a:cubicBezTo>
                      <a:pt x="17" y="195"/>
                      <a:pt x="16" y="196"/>
                      <a:pt x="14" y="198"/>
                    </a:cubicBezTo>
                    <a:cubicBezTo>
                      <a:pt x="14" y="198"/>
                      <a:pt x="14" y="198"/>
                      <a:pt x="14" y="198"/>
                    </a:cubicBezTo>
                    <a:cubicBezTo>
                      <a:pt x="14" y="199"/>
                      <a:pt x="14" y="199"/>
                      <a:pt x="13" y="200"/>
                    </a:cubicBezTo>
                    <a:cubicBezTo>
                      <a:pt x="12" y="201"/>
                      <a:pt x="12" y="202"/>
                      <a:pt x="11" y="203"/>
                    </a:cubicBezTo>
                    <a:cubicBezTo>
                      <a:pt x="11" y="204"/>
                      <a:pt x="10" y="204"/>
                      <a:pt x="10" y="205"/>
                    </a:cubicBezTo>
                    <a:cubicBezTo>
                      <a:pt x="9" y="206"/>
                      <a:pt x="9" y="207"/>
                      <a:pt x="8" y="208"/>
                    </a:cubicBezTo>
                    <a:cubicBezTo>
                      <a:pt x="8" y="209"/>
                      <a:pt x="8" y="210"/>
                      <a:pt x="7" y="210"/>
                    </a:cubicBezTo>
                    <a:cubicBezTo>
                      <a:pt x="7" y="211"/>
                      <a:pt x="6" y="212"/>
                      <a:pt x="6" y="213"/>
                    </a:cubicBezTo>
                    <a:cubicBezTo>
                      <a:pt x="6" y="214"/>
                      <a:pt x="5" y="215"/>
                      <a:pt x="5" y="216"/>
                    </a:cubicBezTo>
                    <a:cubicBezTo>
                      <a:pt x="5" y="216"/>
                      <a:pt x="4" y="217"/>
                      <a:pt x="4" y="218"/>
                    </a:cubicBezTo>
                    <a:cubicBezTo>
                      <a:pt x="4" y="219"/>
                      <a:pt x="4" y="219"/>
                      <a:pt x="4" y="219"/>
                    </a:cubicBezTo>
                    <a:cubicBezTo>
                      <a:pt x="4" y="219"/>
                      <a:pt x="3" y="220"/>
                      <a:pt x="3" y="221"/>
                    </a:cubicBezTo>
                    <a:cubicBezTo>
                      <a:pt x="3" y="222"/>
                      <a:pt x="3" y="223"/>
                      <a:pt x="2" y="224"/>
                    </a:cubicBezTo>
                    <a:cubicBezTo>
                      <a:pt x="2" y="225"/>
                      <a:pt x="2" y="226"/>
                      <a:pt x="2" y="226"/>
                    </a:cubicBezTo>
                    <a:cubicBezTo>
                      <a:pt x="1" y="227"/>
                      <a:pt x="1" y="228"/>
                      <a:pt x="1" y="229"/>
                    </a:cubicBezTo>
                    <a:cubicBezTo>
                      <a:pt x="1" y="230"/>
                      <a:pt x="1" y="231"/>
                      <a:pt x="1" y="232"/>
                    </a:cubicBezTo>
                    <a:cubicBezTo>
                      <a:pt x="1" y="233"/>
                      <a:pt x="0" y="234"/>
                      <a:pt x="0" y="234"/>
                    </a:cubicBezTo>
                    <a:cubicBezTo>
                      <a:pt x="0" y="235"/>
                      <a:pt x="0" y="236"/>
                      <a:pt x="0" y="237"/>
                    </a:cubicBezTo>
                    <a:cubicBezTo>
                      <a:pt x="0" y="237"/>
                      <a:pt x="0" y="238"/>
                      <a:pt x="0" y="238"/>
                    </a:cubicBezTo>
                    <a:cubicBezTo>
                      <a:pt x="0" y="239"/>
                      <a:pt x="0" y="240"/>
                      <a:pt x="0" y="241"/>
                    </a:cubicBezTo>
                    <a:cubicBezTo>
                      <a:pt x="0" y="374"/>
                      <a:pt x="0" y="374"/>
                      <a:pt x="0" y="374"/>
                    </a:cubicBezTo>
                    <a:cubicBezTo>
                      <a:pt x="0" y="372"/>
                      <a:pt x="0" y="371"/>
                      <a:pt x="0" y="370"/>
                    </a:cubicBezTo>
                    <a:cubicBezTo>
                      <a:pt x="0" y="369"/>
                      <a:pt x="0" y="368"/>
                      <a:pt x="0" y="367"/>
                    </a:cubicBezTo>
                    <a:cubicBezTo>
                      <a:pt x="0" y="366"/>
                      <a:pt x="1" y="365"/>
                      <a:pt x="1" y="364"/>
                    </a:cubicBezTo>
                    <a:cubicBezTo>
                      <a:pt x="1" y="363"/>
                      <a:pt x="1" y="363"/>
                      <a:pt x="1" y="362"/>
                    </a:cubicBezTo>
                    <a:cubicBezTo>
                      <a:pt x="1" y="361"/>
                      <a:pt x="1" y="360"/>
                      <a:pt x="2" y="359"/>
                    </a:cubicBezTo>
                    <a:cubicBezTo>
                      <a:pt x="2" y="358"/>
                      <a:pt x="2" y="357"/>
                      <a:pt x="2" y="356"/>
                    </a:cubicBezTo>
                    <a:cubicBezTo>
                      <a:pt x="3" y="355"/>
                      <a:pt x="3" y="355"/>
                      <a:pt x="3" y="354"/>
                    </a:cubicBezTo>
                    <a:cubicBezTo>
                      <a:pt x="3" y="353"/>
                      <a:pt x="4" y="352"/>
                      <a:pt x="4" y="351"/>
                    </a:cubicBezTo>
                    <a:cubicBezTo>
                      <a:pt x="4" y="350"/>
                      <a:pt x="5" y="349"/>
                      <a:pt x="5" y="348"/>
                    </a:cubicBezTo>
                    <a:cubicBezTo>
                      <a:pt x="5" y="348"/>
                      <a:pt x="6" y="347"/>
                      <a:pt x="6" y="346"/>
                    </a:cubicBezTo>
                    <a:cubicBezTo>
                      <a:pt x="6" y="345"/>
                      <a:pt x="7" y="344"/>
                      <a:pt x="7" y="343"/>
                    </a:cubicBezTo>
                    <a:cubicBezTo>
                      <a:pt x="8" y="342"/>
                      <a:pt x="8" y="342"/>
                      <a:pt x="8" y="341"/>
                    </a:cubicBezTo>
                    <a:cubicBezTo>
                      <a:pt x="9" y="340"/>
                      <a:pt x="9" y="339"/>
                      <a:pt x="10" y="338"/>
                    </a:cubicBezTo>
                    <a:cubicBezTo>
                      <a:pt x="10" y="337"/>
                      <a:pt x="11" y="336"/>
                      <a:pt x="11" y="336"/>
                    </a:cubicBezTo>
                    <a:cubicBezTo>
                      <a:pt x="12" y="335"/>
                      <a:pt x="12" y="333"/>
                      <a:pt x="13" y="332"/>
                    </a:cubicBezTo>
                    <a:cubicBezTo>
                      <a:pt x="14" y="332"/>
                      <a:pt x="14" y="331"/>
                      <a:pt x="14" y="331"/>
                    </a:cubicBezTo>
                    <a:cubicBezTo>
                      <a:pt x="15" y="329"/>
                      <a:pt x="17" y="327"/>
                      <a:pt x="18" y="325"/>
                    </a:cubicBezTo>
                    <a:cubicBezTo>
                      <a:pt x="18" y="325"/>
                      <a:pt x="18" y="325"/>
                      <a:pt x="18" y="325"/>
                    </a:cubicBezTo>
                    <a:cubicBezTo>
                      <a:pt x="19" y="324"/>
                      <a:pt x="21" y="322"/>
                      <a:pt x="22" y="320"/>
                    </a:cubicBezTo>
                    <a:cubicBezTo>
                      <a:pt x="23" y="320"/>
                      <a:pt x="23" y="319"/>
                      <a:pt x="24" y="319"/>
                    </a:cubicBezTo>
                    <a:cubicBezTo>
                      <a:pt x="25" y="317"/>
                      <a:pt x="25" y="316"/>
                      <a:pt x="27" y="315"/>
                    </a:cubicBezTo>
                    <a:cubicBezTo>
                      <a:pt x="27" y="315"/>
                      <a:pt x="28" y="314"/>
                      <a:pt x="28" y="313"/>
                    </a:cubicBezTo>
                    <a:cubicBezTo>
                      <a:pt x="29" y="312"/>
                      <a:pt x="30" y="311"/>
                      <a:pt x="31" y="310"/>
                    </a:cubicBezTo>
                    <a:cubicBezTo>
                      <a:pt x="32" y="309"/>
                      <a:pt x="33" y="309"/>
                      <a:pt x="34" y="308"/>
                    </a:cubicBezTo>
                    <a:cubicBezTo>
                      <a:pt x="35" y="307"/>
                      <a:pt x="36" y="306"/>
                      <a:pt x="37" y="305"/>
                    </a:cubicBezTo>
                    <a:cubicBezTo>
                      <a:pt x="38" y="304"/>
                      <a:pt x="38" y="304"/>
                      <a:pt x="39" y="303"/>
                    </a:cubicBezTo>
                    <a:cubicBezTo>
                      <a:pt x="40" y="302"/>
                      <a:pt x="41" y="301"/>
                      <a:pt x="43" y="300"/>
                    </a:cubicBezTo>
                    <a:cubicBezTo>
                      <a:pt x="43" y="299"/>
                      <a:pt x="44" y="299"/>
                      <a:pt x="45" y="298"/>
                    </a:cubicBezTo>
                    <a:cubicBezTo>
                      <a:pt x="46" y="297"/>
                      <a:pt x="48" y="296"/>
                      <a:pt x="49" y="295"/>
                    </a:cubicBezTo>
                    <a:cubicBezTo>
                      <a:pt x="50" y="294"/>
                      <a:pt x="51" y="294"/>
                      <a:pt x="52" y="293"/>
                    </a:cubicBezTo>
                    <a:cubicBezTo>
                      <a:pt x="53" y="292"/>
                      <a:pt x="54" y="291"/>
                      <a:pt x="55" y="290"/>
                    </a:cubicBezTo>
                    <a:cubicBezTo>
                      <a:pt x="56" y="289"/>
                      <a:pt x="58" y="288"/>
                      <a:pt x="59" y="288"/>
                    </a:cubicBezTo>
                    <a:cubicBezTo>
                      <a:pt x="60" y="287"/>
                      <a:pt x="61" y="286"/>
                      <a:pt x="63" y="285"/>
                    </a:cubicBezTo>
                    <a:cubicBezTo>
                      <a:pt x="64" y="284"/>
                      <a:pt x="65" y="283"/>
                      <a:pt x="66" y="283"/>
                    </a:cubicBezTo>
                    <a:cubicBezTo>
                      <a:pt x="68" y="282"/>
                      <a:pt x="69" y="281"/>
                      <a:pt x="70" y="280"/>
                    </a:cubicBezTo>
                    <a:cubicBezTo>
                      <a:pt x="71" y="279"/>
                      <a:pt x="73" y="278"/>
                      <a:pt x="74" y="278"/>
                    </a:cubicBezTo>
                    <a:cubicBezTo>
                      <a:pt x="75" y="277"/>
                      <a:pt x="77" y="276"/>
                      <a:pt x="78" y="275"/>
                    </a:cubicBezTo>
                    <a:cubicBezTo>
                      <a:pt x="80" y="274"/>
                      <a:pt x="81" y="273"/>
                      <a:pt x="82" y="273"/>
                    </a:cubicBezTo>
                    <a:cubicBezTo>
                      <a:pt x="84" y="272"/>
                      <a:pt x="85" y="271"/>
                      <a:pt x="87" y="270"/>
                    </a:cubicBezTo>
                    <a:cubicBezTo>
                      <a:pt x="88" y="269"/>
                      <a:pt x="90" y="268"/>
                      <a:pt x="92" y="267"/>
                    </a:cubicBezTo>
                    <a:cubicBezTo>
                      <a:pt x="93" y="266"/>
                      <a:pt x="95" y="266"/>
                      <a:pt x="96" y="265"/>
                    </a:cubicBezTo>
                    <a:cubicBezTo>
                      <a:pt x="98" y="264"/>
                      <a:pt x="100" y="263"/>
                      <a:pt x="102" y="262"/>
                    </a:cubicBezTo>
                    <a:cubicBezTo>
                      <a:pt x="103" y="261"/>
                      <a:pt x="105" y="261"/>
                      <a:pt x="106" y="260"/>
                    </a:cubicBezTo>
                    <a:cubicBezTo>
                      <a:pt x="108" y="259"/>
                      <a:pt x="110" y="258"/>
                      <a:pt x="112" y="257"/>
                    </a:cubicBezTo>
                    <a:cubicBezTo>
                      <a:pt x="113" y="256"/>
                      <a:pt x="115" y="255"/>
                      <a:pt x="116" y="255"/>
                    </a:cubicBezTo>
                    <a:cubicBezTo>
                      <a:pt x="119" y="254"/>
                      <a:pt x="121" y="253"/>
                      <a:pt x="123" y="252"/>
                    </a:cubicBezTo>
                    <a:cubicBezTo>
                      <a:pt x="124" y="251"/>
                      <a:pt x="126" y="250"/>
                      <a:pt x="127" y="250"/>
                    </a:cubicBezTo>
                    <a:cubicBezTo>
                      <a:pt x="131" y="248"/>
                      <a:pt x="136" y="246"/>
                      <a:pt x="140" y="244"/>
                    </a:cubicBezTo>
                    <a:cubicBezTo>
                      <a:pt x="141" y="244"/>
                      <a:pt x="141" y="244"/>
                      <a:pt x="142" y="243"/>
                    </a:cubicBezTo>
                    <a:cubicBezTo>
                      <a:pt x="146" y="242"/>
                      <a:pt x="150" y="240"/>
                      <a:pt x="154" y="239"/>
                    </a:cubicBezTo>
                    <a:cubicBezTo>
                      <a:pt x="155" y="238"/>
                      <a:pt x="157" y="237"/>
                      <a:pt x="158" y="237"/>
                    </a:cubicBezTo>
                    <a:cubicBezTo>
                      <a:pt x="161" y="236"/>
                      <a:pt x="165" y="234"/>
                      <a:pt x="168" y="233"/>
                    </a:cubicBezTo>
                    <a:cubicBezTo>
                      <a:pt x="170" y="232"/>
                      <a:pt x="171" y="232"/>
                      <a:pt x="173" y="231"/>
                    </a:cubicBezTo>
                    <a:cubicBezTo>
                      <a:pt x="177" y="230"/>
                      <a:pt x="181" y="228"/>
                      <a:pt x="185" y="227"/>
                    </a:cubicBezTo>
                    <a:cubicBezTo>
                      <a:pt x="186" y="227"/>
                      <a:pt x="187" y="226"/>
                      <a:pt x="188" y="226"/>
                    </a:cubicBezTo>
                    <a:cubicBezTo>
                      <a:pt x="194" y="224"/>
                      <a:pt x="200" y="222"/>
                      <a:pt x="206" y="220"/>
                    </a:cubicBezTo>
                    <a:cubicBezTo>
                      <a:pt x="207" y="219"/>
                      <a:pt x="209" y="219"/>
                      <a:pt x="210" y="218"/>
                    </a:cubicBezTo>
                    <a:cubicBezTo>
                      <a:pt x="217" y="216"/>
                      <a:pt x="223" y="214"/>
                      <a:pt x="229" y="212"/>
                    </a:cubicBezTo>
                    <a:cubicBezTo>
                      <a:pt x="236" y="211"/>
                      <a:pt x="242" y="209"/>
                      <a:pt x="248" y="207"/>
                    </a:cubicBezTo>
                    <a:cubicBezTo>
                      <a:pt x="250" y="207"/>
                      <a:pt x="252" y="206"/>
                      <a:pt x="254" y="205"/>
                    </a:cubicBezTo>
                    <a:cubicBezTo>
                      <a:pt x="259" y="204"/>
                      <a:pt x="263" y="203"/>
                      <a:pt x="268" y="202"/>
                    </a:cubicBezTo>
                    <a:cubicBezTo>
                      <a:pt x="270" y="201"/>
                      <a:pt x="272" y="201"/>
                      <a:pt x="274" y="200"/>
                    </a:cubicBezTo>
                    <a:cubicBezTo>
                      <a:pt x="280" y="199"/>
                      <a:pt x="286" y="197"/>
                      <a:pt x="291" y="196"/>
                    </a:cubicBezTo>
                    <a:cubicBezTo>
                      <a:pt x="292" y="195"/>
                      <a:pt x="293" y="195"/>
                      <a:pt x="294" y="195"/>
                    </a:cubicBezTo>
                    <a:cubicBezTo>
                      <a:pt x="300" y="193"/>
                      <a:pt x="307" y="192"/>
                      <a:pt x="314" y="190"/>
                    </a:cubicBezTo>
                    <a:cubicBezTo>
                      <a:pt x="316" y="190"/>
                      <a:pt x="319" y="189"/>
                      <a:pt x="321" y="189"/>
                    </a:cubicBezTo>
                    <a:cubicBezTo>
                      <a:pt x="325" y="188"/>
                      <a:pt x="328" y="187"/>
                      <a:pt x="332" y="186"/>
                    </a:cubicBezTo>
                    <a:cubicBezTo>
                      <a:pt x="335" y="186"/>
                      <a:pt x="337" y="185"/>
                      <a:pt x="340" y="185"/>
                    </a:cubicBezTo>
                    <a:cubicBezTo>
                      <a:pt x="343" y="184"/>
                      <a:pt x="347" y="183"/>
                      <a:pt x="350" y="182"/>
                    </a:cubicBezTo>
                    <a:cubicBezTo>
                      <a:pt x="353" y="182"/>
                      <a:pt x="356" y="181"/>
                      <a:pt x="359" y="181"/>
                    </a:cubicBezTo>
                    <a:cubicBezTo>
                      <a:pt x="362" y="180"/>
                      <a:pt x="366" y="179"/>
                      <a:pt x="369" y="178"/>
                    </a:cubicBezTo>
                    <a:cubicBezTo>
                      <a:pt x="372" y="178"/>
                      <a:pt x="375" y="177"/>
                      <a:pt x="378" y="177"/>
                    </a:cubicBezTo>
                    <a:cubicBezTo>
                      <a:pt x="381" y="176"/>
                      <a:pt x="385" y="175"/>
                      <a:pt x="389" y="175"/>
                    </a:cubicBezTo>
                    <a:cubicBezTo>
                      <a:pt x="391" y="174"/>
                      <a:pt x="394" y="174"/>
                      <a:pt x="397" y="173"/>
                    </a:cubicBezTo>
                    <a:cubicBezTo>
                      <a:pt x="401" y="173"/>
                      <a:pt x="405" y="172"/>
                      <a:pt x="408" y="171"/>
                    </a:cubicBezTo>
                    <a:cubicBezTo>
                      <a:pt x="411" y="171"/>
                      <a:pt x="414" y="170"/>
                      <a:pt x="416" y="170"/>
                    </a:cubicBezTo>
                    <a:cubicBezTo>
                      <a:pt x="421" y="169"/>
                      <a:pt x="425" y="168"/>
                      <a:pt x="429" y="168"/>
                    </a:cubicBezTo>
                    <a:cubicBezTo>
                      <a:pt x="431" y="167"/>
                      <a:pt x="434" y="167"/>
                      <a:pt x="436" y="167"/>
                    </a:cubicBezTo>
                    <a:cubicBezTo>
                      <a:pt x="441" y="166"/>
                      <a:pt x="446" y="165"/>
                      <a:pt x="451" y="164"/>
                    </a:cubicBezTo>
                    <a:cubicBezTo>
                      <a:pt x="453" y="164"/>
                      <a:pt x="454" y="164"/>
                      <a:pt x="456" y="163"/>
                    </a:cubicBezTo>
                    <a:cubicBezTo>
                      <a:pt x="463" y="162"/>
                      <a:pt x="470" y="161"/>
                      <a:pt x="477" y="160"/>
                    </a:cubicBezTo>
                    <a:cubicBezTo>
                      <a:pt x="477" y="160"/>
                      <a:pt x="477" y="160"/>
                      <a:pt x="477" y="160"/>
                    </a:cubicBezTo>
                    <a:cubicBezTo>
                      <a:pt x="490" y="158"/>
                      <a:pt x="504" y="157"/>
                      <a:pt x="517" y="155"/>
                    </a:cubicBezTo>
                    <a:cubicBezTo>
                      <a:pt x="518" y="155"/>
                      <a:pt x="519" y="155"/>
                      <a:pt x="520" y="155"/>
                    </a:cubicBezTo>
                    <a:cubicBezTo>
                      <a:pt x="533" y="153"/>
                      <a:pt x="546" y="152"/>
                      <a:pt x="559" y="150"/>
                    </a:cubicBezTo>
                    <a:cubicBezTo>
                      <a:pt x="560" y="150"/>
                      <a:pt x="561" y="150"/>
                      <a:pt x="562" y="150"/>
                    </a:cubicBezTo>
                    <a:cubicBezTo>
                      <a:pt x="575" y="148"/>
                      <a:pt x="588" y="147"/>
                      <a:pt x="601" y="146"/>
                    </a:cubicBezTo>
                    <a:cubicBezTo>
                      <a:pt x="602" y="146"/>
                      <a:pt x="604" y="146"/>
                      <a:pt x="605" y="145"/>
                    </a:cubicBezTo>
                    <a:cubicBezTo>
                      <a:pt x="618" y="144"/>
                      <a:pt x="631" y="143"/>
                      <a:pt x="644" y="142"/>
                    </a:cubicBezTo>
                    <a:cubicBezTo>
                      <a:pt x="646" y="142"/>
                      <a:pt x="648" y="142"/>
                      <a:pt x="651" y="142"/>
                    </a:cubicBezTo>
                    <a:cubicBezTo>
                      <a:pt x="656" y="141"/>
                      <a:pt x="661" y="141"/>
                      <a:pt x="667" y="140"/>
                    </a:cubicBezTo>
                    <a:cubicBezTo>
                      <a:pt x="669" y="140"/>
                      <a:pt x="672" y="140"/>
                      <a:pt x="675" y="140"/>
                    </a:cubicBezTo>
                    <a:cubicBezTo>
                      <a:pt x="681" y="139"/>
                      <a:pt x="687" y="139"/>
                      <a:pt x="694" y="139"/>
                    </a:cubicBezTo>
                    <a:cubicBezTo>
                      <a:pt x="695" y="138"/>
                      <a:pt x="697" y="138"/>
                      <a:pt x="699" y="138"/>
                    </a:cubicBezTo>
                    <a:cubicBezTo>
                      <a:pt x="707" y="138"/>
                      <a:pt x="715" y="137"/>
                      <a:pt x="723" y="137"/>
                    </a:cubicBezTo>
                    <a:cubicBezTo>
                      <a:pt x="725" y="137"/>
                      <a:pt x="727" y="137"/>
                      <a:pt x="729" y="137"/>
                    </a:cubicBezTo>
                    <a:cubicBezTo>
                      <a:pt x="735" y="136"/>
                      <a:pt x="741" y="136"/>
                      <a:pt x="747" y="136"/>
                    </a:cubicBezTo>
                    <a:cubicBezTo>
                      <a:pt x="749" y="136"/>
                      <a:pt x="751" y="136"/>
                      <a:pt x="753" y="135"/>
                    </a:cubicBezTo>
                    <a:cubicBezTo>
                      <a:pt x="766" y="135"/>
                      <a:pt x="779" y="134"/>
                      <a:pt x="793" y="134"/>
                    </a:cubicBezTo>
                    <a:cubicBezTo>
                      <a:pt x="794" y="134"/>
                      <a:pt x="796" y="134"/>
                      <a:pt x="798" y="134"/>
                    </a:cubicBezTo>
                    <a:cubicBezTo>
                      <a:pt x="811" y="133"/>
                      <a:pt x="824" y="133"/>
                      <a:pt x="838" y="133"/>
                    </a:cubicBezTo>
                    <a:cubicBezTo>
                      <a:pt x="839" y="133"/>
                      <a:pt x="841" y="133"/>
                      <a:pt x="843" y="133"/>
                    </a:cubicBezTo>
                    <a:cubicBezTo>
                      <a:pt x="855" y="133"/>
                      <a:pt x="866" y="132"/>
                      <a:pt x="878" y="132"/>
                    </a:cubicBezTo>
                    <a:cubicBezTo>
                      <a:pt x="880" y="132"/>
                      <a:pt x="882" y="132"/>
                      <a:pt x="884" y="132"/>
                    </a:cubicBezTo>
                    <a:cubicBezTo>
                      <a:pt x="896" y="132"/>
                      <a:pt x="907" y="132"/>
                      <a:pt x="919" y="132"/>
                    </a:cubicBezTo>
                    <a:cubicBezTo>
                      <a:pt x="921" y="132"/>
                      <a:pt x="923" y="132"/>
                      <a:pt x="925" y="132"/>
                    </a:cubicBezTo>
                    <a:cubicBezTo>
                      <a:pt x="936" y="132"/>
                      <a:pt x="947" y="133"/>
                      <a:pt x="959" y="133"/>
                    </a:cubicBezTo>
                    <a:cubicBezTo>
                      <a:pt x="960" y="133"/>
                      <a:pt x="961" y="133"/>
                      <a:pt x="962" y="133"/>
                    </a:cubicBezTo>
                    <a:cubicBezTo>
                      <a:pt x="973" y="133"/>
                      <a:pt x="984" y="133"/>
                      <a:pt x="995" y="134"/>
                    </a:cubicBezTo>
                    <a:cubicBezTo>
                      <a:pt x="996" y="134"/>
                      <a:pt x="997" y="134"/>
                      <a:pt x="998" y="134"/>
                    </a:cubicBezTo>
                    <a:cubicBezTo>
                      <a:pt x="1009" y="134"/>
                      <a:pt x="1020" y="134"/>
                      <a:pt x="1031" y="135"/>
                    </a:cubicBezTo>
                    <a:cubicBezTo>
                      <a:pt x="1033" y="135"/>
                      <a:pt x="1035" y="135"/>
                      <a:pt x="1037" y="135"/>
                    </a:cubicBezTo>
                    <a:cubicBezTo>
                      <a:pt x="1047" y="136"/>
                      <a:pt x="1058" y="136"/>
                      <a:pt x="1069" y="137"/>
                    </a:cubicBezTo>
                    <a:cubicBezTo>
                      <a:pt x="1070" y="137"/>
                      <a:pt x="1072" y="137"/>
                      <a:pt x="1074" y="137"/>
                    </a:cubicBezTo>
                    <a:cubicBezTo>
                      <a:pt x="1085" y="138"/>
                      <a:pt x="1096" y="138"/>
                      <a:pt x="1107" y="139"/>
                    </a:cubicBezTo>
                    <a:cubicBezTo>
                      <a:pt x="1108" y="139"/>
                      <a:pt x="1108" y="139"/>
                      <a:pt x="1108" y="139"/>
                    </a:cubicBezTo>
                    <a:cubicBezTo>
                      <a:pt x="1118" y="140"/>
                      <a:pt x="1129" y="140"/>
                      <a:pt x="1140" y="141"/>
                    </a:cubicBezTo>
                    <a:cubicBezTo>
                      <a:pt x="1141" y="141"/>
                      <a:pt x="1143" y="141"/>
                      <a:pt x="1145" y="142"/>
                    </a:cubicBezTo>
                    <a:cubicBezTo>
                      <a:pt x="1155" y="142"/>
                      <a:pt x="1166" y="143"/>
                      <a:pt x="1177" y="144"/>
                    </a:cubicBezTo>
                    <a:cubicBezTo>
                      <a:pt x="1179" y="144"/>
                      <a:pt x="1181" y="144"/>
                      <a:pt x="1182" y="145"/>
                    </a:cubicBezTo>
                    <a:cubicBezTo>
                      <a:pt x="1193" y="146"/>
                      <a:pt x="1204" y="147"/>
                      <a:pt x="1214" y="148"/>
                    </a:cubicBezTo>
                    <a:cubicBezTo>
                      <a:pt x="1215" y="148"/>
                      <a:pt x="1217" y="148"/>
                      <a:pt x="1218" y="148"/>
                    </a:cubicBezTo>
                    <a:cubicBezTo>
                      <a:pt x="1230" y="149"/>
                      <a:pt x="1241" y="151"/>
                      <a:pt x="1253" y="152"/>
                    </a:cubicBezTo>
                    <a:cubicBezTo>
                      <a:pt x="1253" y="152"/>
                      <a:pt x="1254" y="152"/>
                      <a:pt x="1255" y="152"/>
                    </a:cubicBezTo>
                    <a:cubicBezTo>
                      <a:pt x="1266" y="153"/>
                      <a:pt x="1278" y="155"/>
                      <a:pt x="1289" y="156"/>
                    </a:cubicBezTo>
                    <a:cubicBezTo>
                      <a:pt x="1290" y="156"/>
                      <a:pt x="1290" y="156"/>
                      <a:pt x="1291" y="157"/>
                    </a:cubicBezTo>
                    <a:cubicBezTo>
                      <a:pt x="1304" y="158"/>
                      <a:pt x="1317" y="160"/>
                      <a:pt x="1330" y="162"/>
                    </a:cubicBezTo>
                    <a:cubicBezTo>
                      <a:pt x="1331" y="162"/>
                      <a:pt x="1331" y="162"/>
                      <a:pt x="1331" y="162"/>
                    </a:cubicBezTo>
                    <a:cubicBezTo>
                      <a:pt x="1344" y="164"/>
                      <a:pt x="1357" y="166"/>
                      <a:pt x="1370" y="168"/>
                    </a:cubicBezTo>
                    <a:cubicBezTo>
                      <a:pt x="1371" y="168"/>
                      <a:pt x="1371" y="168"/>
                      <a:pt x="1371" y="168"/>
                    </a:cubicBezTo>
                    <a:cubicBezTo>
                      <a:pt x="1378" y="170"/>
                      <a:pt x="1385" y="171"/>
                      <a:pt x="1392" y="172"/>
                    </a:cubicBezTo>
                    <a:cubicBezTo>
                      <a:pt x="1394" y="172"/>
                      <a:pt x="1397" y="173"/>
                      <a:pt x="1399" y="173"/>
                    </a:cubicBezTo>
                    <a:cubicBezTo>
                      <a:pt x="1404" y="174"/>
                      <a:pt x="1409" y="175"/>
                      <a:pt x="1414" y="176"/>
                    </a:cubicBezTo>
                    <a:cubicBezTo>
                      <a:pt x="1416" y="177"/>
                      <a:pt x="1419" y="177"/>
                      <a:pt x="1421" y="177"/>
                    </a:cubicBezTo>
                    <a:cubicBezTo>
                      <a:pt x="1427" y="179"/>
                      <a:pt x="1432" y="180"/>
                      <a:pt x="1437" y="181"/>
                    </a:cubicBezTo>
                    <a:cubicBezTo>
                      <a:pt x="1439" y="181"/>
                      <a:pt x="1441" y="181"/>
                      <a:pt x="1443" y="182"/>
                    </a:cubicBezTo>
                    <a:cubicBezTo>
                      <a:pt x="1450" y="183"/>
                      <a:pt x="1457" y="185"/>
                      <a:pt x="1463" y="186"/>
                    </a:cubicBezTo>
                    <a:cubicBezTo>
                      <a:pt x="1464" y="186"/>
                      <a:pt x="1465" y="186"/>
                      <a:pt x="1466" y="187"/>
                    </a:cubicBezTo>
                    <a:cubicBezTo>
                      <a:pt x="1476" y="189"/>
                      <a:pt x="1487" y="191"/>
                      <a:pt x="1498" y="194"/>
                    </a:cubicBezTo>
                    <a:cubicBezTo>
                      <a:pt x="1695" y="242"/>
                      <a:pt x="1796" y="308"/>
                      <a:pt x="1796" y="374"/>
                    </a:cubicBezTo>
                    <a:cubicBezTo>
                      <a:pt x="1796" y="241"/>
                      <a:pt x="1796" y="241"/>
                      <a:pt x="1796" y="241"/>
                    </a:cubicBezTo>
                    <a:cubicBezTo>
                      <a:pt x="1796" y="175"/>
                      <a:pt x="1695" y="109"/>
                      <a:pt x="1498" y="61"/>
                    </a:cubicBez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49" name="Freeform 189"/>
              <p:cNvSpPr>
                <a:spLocks noEditPoints="1"/>
              </p:cNvSpPr>
              <p:nvPr/>
            </p:nvSpPr>
            <p:spPr bwMode="auto">
              <a:xfrm>
                <a:off x="3779838" y="2262187"/>
                <a:ext cx="4745038" cy="1279525"/>
              </a:xfrm>
              <a:custGeom>
                <a:avLst/>
                <a:gdLst>
                  <a:gd name="T0" fmla="*/ 1516 w 3032"/>
                  <a:gd name="T1" fmla="*/ 170 h 817"/>
                  <a:gd name="T2" fmla="*/ 850 w 3032"/>
                  <a:gd name="T3" fmla="*/ 250 h 817"/>
                  <a:gd name="T4" fmla="*/ 624 w 3032"/>
                  <a:gd name="T5" fmla="*/ 413 h 817"/>
                  <a:gd name="T6" fmla="*/ 919 w 3032"/>
                  <a:gd name="T7" fmla="*/ 585 h 817"/>
                  <a:gd name="T8" fmla="*/ 1516 w 3032"/>
                  <a:gd name="T9" fmla="*/ 647 h 817"/>
                  <a:gd name="T10" fmla="*/ 1516 w 3032"/>
                  <a:gd name="T11" fmla="*/ 647 h 817"/>
                  <a:gd name="T12" fmla="*/ 2182 w 3032"/>
                  <a:gd name="T13" fmla="*/ 567 h 817"/>
                  <a:gd name="T14" fmla="*/ 2408 w 3032"/>
                  <a:gd name="T15" fmla="*/ 403 h 817"/>
                  <a:gd name="T16" fmla="*/ 2113 w 3032"/>
                  <a:gd name="T17" fmla="*/ 231 h 817"/>
                  <a:gd name="T18" fmla="*/ 1516 w 3032"/>
                  <a:gd name="T19" fmla="*/ 170 h 817"/>
                  <a:gd name="T20" fmla="*/ 1047 w 3032"/>
                  <a:gd name="T21" fmla="*/ 799 h 817"/>
                  <a:gd name="T22" fmla="*/ 1092 w 3032"/>
                  <a:gd name="T23" fmla="*/ 741 h 817"/>
                  <a:gd name="T24" fmla="*/ 770 w 3032"/>
                  <a:gd name="T25" fmla="*/ 697 h 817"/>
                  <a:gd name="T26" fmla="*/ 624 w 3032"/>
                  <a:gd name="T27" fmla="*/ 741 h 817"/>
                  <a:gd name="T28" fmla="*/ 382 w 3032"/>
                  <a:gd name="T29" fmla="*/ 683 h 817"/>
                  <a:gd name="T30" fmla="*/ 529 w 3032"/>
                  <a:gd name="T31" fmla="*/ 639 h 817"/>
                  <a:gd name="T32" fmla="*/ 336 w 3032"/>
                  <a:gd name="T33" fmla="*/ 559 h 817"/>
                  <a:gd name="T34" fmla="*/ 128 w 3032"/>
                  <a:gd name="T35" fmla="*/ 577 h 817"/>
                  <a:gd name="T36" fmla="*/ 25 w 3032"/>
                  <a:gd name="T37" fmla="*/ 493 h 817"/>
                  <a:gd name="T38" fmla="*/ 235 w 3032"/>
                  <a:gd name="T39" fmla="*/ 474 h 817"/>
                  <a:gd name="T40" fmla="*/ 216 w 3032"/>
                  <a:gd name="T41" fmla="*/ 380 h 817"/>
                  <a:gd name="T42" fmla="*/ 0 w 3032"/>
                  <a:gd name="T43" fmla="*/ 368 h 817"/>
                  <a:gd name="T44" fmla="*/ 68 w 3032"/>
                  <a:gd name="T45" fmla="*/ 281 h 817"/>
                  <a:gd name="T46" fmla="*/ 283 w 3032"/>
                  <a:gd name="T47" fmla="*/ 293 h 817"/>
                  <a:gd name="T48" fmla="*/ 442 w 3032"/>
                  <a:gd name="T49" fmla="*/ 208 h 817"/>
                  <a:gd name="T50" fmla="*/ 278 w 3032"/>
                  <a:gd name="T51" fmla="*/ 168 h 817"/>
                  <a:gd name="T52" fmla="*/ 496 w 3032"/>
                  <a:gd name="T53" fmla="*/ 103 h 817"/>
                  <a:gd name="T54" fmla="*/ 659 w 3032"/>
                  <a:gd name="T55" fmla="*/ 143 h 817"/>
                  <a:gd name="T56" fmla="*/ 960 w 3032"/>
                  <a:gd name="T57" fmla="*/ 89 h 817"/>
                  <a:gd name="T58" fmla="*/ 892 w 3032"/>
                  <a:gd name="T59" fmla="*/ 33 h 817"/>
                  <a:gd name="T60" fmla="*/ 1196 w 3032"/>
                  <a:gd name="T61" fmla="*/ 7 h 817"/>
                  <a:gd name="T62" fmla="*/ 1264 w 3032"/>
                  <a:gd name="T63" fmla="*/ 63 h 817"/>
                  <a:gd name="T64" fmla="*/ 1516 w 3032"/>
                  <a:gd name="T65" fmla="*/ 56 h 817"/>
                  <a:gd name="T66" fmla="*/ 1628 w 3032"/>
                  <a:gd name="T67" fmla="*/ 57 h 817"/>
                  <a:gd name="T68" fmla="*/ 1673 w 3032"/>
                  <a:gd name="T69" fmla="*/ 0 h 817"/>
                  <a:gd name="T70" fmla="*/ 1985 w 3032"/>
                  <a:gd name="T71" fmla="*/ 17 h 817"/>
                  <a:gd name="T72" fmla="*/ 1940 w 3032"/>
                  <a:gd name="T73" fmla="*/ 75 h 817"/>
                  <a:gd name="T74" fmla="*/ 2262 w 3032"/>
                  <a:gd name="T75" fmla="*/ 119 h 817"/>
                  <a:gd name="T76" fmla="*/ 2408 w 3032"/>
                  <a:gd name="T77" fmla="*/ 75 h 817"/>
                  <a:gd name="T78" fmla="*/ 2650 w 3032"/>
                  <a:gd name="T79" fmla="*/ 134 h 817"/>
                  <a:gd name="T80" fmla="*/ 2503 w 3032"/>
                  <a:gd name="T81" fmla="*/ 178 h 817"/>
                  <a:gd name="T82" fmla="*/ 2696 w 3032"/>
                  <a:gd name="T83" fmla="*/ 258 h 817"/>
                  <a:gd name="T84" fmla="*/ 2904 w 3032"/>
                  <a:gd name="T85" fmla="*/ 240 h 817"/>
                  <a:gd name="T86" fmla="*/ 3007 w 3032"/>
                  <a:gd name="T87" fmla="*/ 324 h 817"/>
                  <a:gd name="T88" fmla="*/ 2797 w 3032"/>
                  <a:gd name="T89" fmla="*/ 342 h 817"/>
                  <a:gd name="T90" fmla="*/ 2816 w 3032"/>
                  <a:gd name="T91" fmla="*/ 437 h 817"/>
                  <a:gd name="T92" fmla="*/ 3032 w 3032"/>
                  <a:gd name="T93" fmla="*/ 449 h 817"/>
                  <a:gd name="T94" fmla="*/ 2964 w 3032"/>
                  <a:gd name="T95" fmla="*/ 535 h 817"/>
                  <a:gd name="T96" fmla="*/ 2749 w 3032"/>
                  <a:gd name="T97" fmla="*/ 523 h 817"/>
                  <a:gd name="T98" fmla="*/ 2590 w 3032"/>
                  <a:gd name="T99" fmla="*/ 608 h 817"/>
                  <a:gd name="T100" fmla="*/ 2754 w 3032"/>
                  <a:gd name="T101" fmla="*/ 648 h 817"/>
                  <a:gd name="T102" fmla="*/ 2536 w 3032"/>
                  <a:gd name="T103" fmla="*/ 713 h 817"/>
                  <a:gd name="T104" fmla="*/ 2373 w 3032"/>
                  <a:gd name="T105" fmla="*/ 674 h 817"/>
                  <a:gd name="T106" fmla="*/ 2072 w 3032"/>
                  <a:gd name="T107" fmla="*/ 727 h 817"/>
                  <a:gd name="T108" fmla="*/ 2140 w 3032"/>
                  <a:gd name="T109" fmla="*/ 783 h 817"/>
                  <a:gd name="T110" fmla="*/ 1836 w 3032"/>
                  <a:gd name="T111" fmla="*/ 810 h 817"/>
                  <a:gd name="T112" fmla="*/ 1768 w 3032"/>
                  <a:gd name="T113" fmla="*/ 754 h 817"/>
                  <a:gd name="T114" fmla="*/ 1515 w 3032"/>
                  <a:gd name="T115" fmla="*/ 760 h 817"/>
                  <a:gd name="T116" fmla="*/ 1404 w 3032"/>
                  <a:gd name="T117" fmla="*/ 759 h 817"/>
                  <a:gd name="T118" fmla="*/ 1359 w 3032"/>
                  <a:gd name="T119" fmla="*/ 817 h 817"/>
                  <a:gd name="T120" fmla="*/ 1047 w 3032"/>
                  <a:gd name="T121" fmla="*/ 799 h 8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032" h="817">
                    <a:moveTo>
                      <a:pt x="1516" y="170"/>
                    </a:moveTo>
                    <a:cubicBezTo>
                      <a:pt x="1262" y="170"/>
                      <a:pt x="1020" y="199"/>
                      <a:pt x="850" y="250"/>
                    </a:cubicBezTo>
                    <a:cubicBezTo>
                      <a:pt x="699" y="295"/>
                      <a:pt x="619" y="353"/>
                      <a:pt x="624" y="413"/>
                    </a:cubicBezTo>
                    <a:cubicBezTo>
                      <a:pt x="629" y="479"/>
                      <a:pt x="737" y="541"/>
                      <a:pt x="919" y="585"/>
                    </a:cubicBezTo>
                    <a:cubicBezTo>
                      <a:pt x="1083" y="625"/>
                      <a:pt x="1295" y="647"/>
                      <a:pt x="1516" y="647"/>
                    </a:cubicBezTo>
                    <a:cubicBezTo>
                      <a:pt x="1516" y="647"/>
                      <a:pt x="1516" y="647"/>
                      <a:pt x="1516" y="647"/>
                    </a:cubicBezTo>
                    <a:cubicBezTo>
                      <a:pt x="1770" y="647"/>
                      <a:pt x="2012" y="617"/>
                      <a:pt x="2182" y="567"/>
                    </a:cubicBezTo>
                    <a:cubicBezTo>
                      <a:pt x="2332" y="522"/>
                      <a:pt x="2413" y="463"/>
                      <a:pt x="2408" y="403"/>
                    </a:cubicBezTo>
                    <a:cubicBezTo>
                      <a:pt x="2403" y="338"/>
                      <a:pt x="2295" y="275"/>
                      <a:pt x="2113" y="231"/>
                    </a:cubicBezTo>
                    <a:cubicBezTo>
                      <a:pt x="1949" y="192"/>
                      <a:pt x="1737" y="170"/>
                      <a:pt x="1516" y="170"/>
                    </a:cubicBezTo>
                    <a:close/>
                    <a:moveTo>
                      <a:pt x="1047" y="799"/>
                    </a:moveTo>
                    <a:cubicBezTo>
                      <a:pt x="1092" y="741"/>
                      <a:pt x="1092" y="741"/>
                      <a:pt x="1092" y="741"/>
                    </a:cubicBezTo>
                    <a:cubicBezTo>
                      <a:pt x="977" y="731"/>
                      <a:pt x="869" y="716"/>
                      <a:pt x="770" y="697"/>
                    </a:cubicBezTo>
                    <a:cubicBezTo>
                      <a:pt x="624" y="741"/>
                      <a:pt x="624" y="741"/>
                      <a:pt x="624" y="741"/>
                    </a:cubicBezTo>
                    <a:cubicBezTo>
                      <a:pt x="382" y="683"/>
                      <a:pt x="382" y="683"/>
                      <a:pt x="382" y="683"/>
                    </a:cubicBezTo>
                    <a:cubicBezTo>
                      <a:pt x="529" y="639"/>
                      <a:pt x="529" y="639"/>
                      <a:pt x="529" y="639"/>
                    </a:cubicBezTo>
                    <a:cubicBezTo>
                      <a:pt x="451" y="614"/>
                      <a:pt x="386" y="587"/>
                      <a:pt x="336" y="559"/>
                    </a:cubicBezTo>
                    <a:cubicBezTo>
                      <a:pt x="128" y="577"/>
                      <a:pt x="128" y="577"/>
                      <a:pt x="128" y="577"/>
                    </a:cubicBezTo>
                    <a:cubicBezTo>
                      <a:pt x="25" y="493"/>
                      <a:pt x="25" y="493"/>
                      <a:pt x="25" y="493"/>
                    </a:cubicBezTo>
                    <a:cubicBezTo>
                      <a:pt x="235" y="474"/>
                      <a:pt x="235" y="474"/>
                      <a:pt x="235" y="474"/>
                    </a:cubicBezTo>
                    <a:cubicBezTo>
                      <a:pt x="213" y="443"/>
                      <a:pt x="207" y="411"/>
                      <a:pt x="216" y="380"/>
                    </a:cubicBezTo>
                    <a:cubicBezTo>
                      <a:pt x="0" y="368"/>
                      <a:pt x="0" y="368"/>
                      <a:pt x="0" y="368"/>
                    </a:cubicBezTo>
                    <a:cubicBezTo>
                      <a:pt x="68" y="281"/>
                      <a:pt x="68" y="281"/>
                      <a:pt x="68" y="281"/>
                    </a:cubicBezTo>
                    <a:cubicBezTo>
                      <a:pt x="283" y="293"/>
                      <a:pt x="283" y="293"/>
                      <a:pt x="283" y="293"/>
                    </a:cubicBezTo>
                    <a:cubicBezTo>
                      <a:pt x="321" y="263"/>
                      <a:pt x="375" y="234"/>
                      <a:pt x="442" y="208"/>
                    </a:cubicBezTo>
                    <a:cubicBezTo>
                      <a:pt x="278" y="168"/>
                      <a:pt x="278" y="168"/>
                      <a:pt x="278" y="168"/>
                    </a:cubicBezTo>
                    <a:cubicBezTo>
                      <a:pt x="496" y="103"/>
                      <a:pt x="496" y="103"/>
                      <a:pt x="496" y="103"/>
                    </a:cubicBezTo>
                    <a:cubicBezTo>
                      <a:pt x="659" y="143"/>
                      <a:pt x="659" y="143"/>
                      <a:pt x="659" y="143"/>
                    </a:cubicBezTo>
                    <a:cubicBezTo>
                      <a:pt x="750" y="121"/>
                      <a:pt x="851" y="103"/>
                      <a:pt x="960" y="89"/>
                    </a:cubicBezTo>
                    <a:cubicBezTo>
                      <a:pt x="892" y="33"/>
                      <a:pt x="892" y="33"/>
                      <a:pt x="892" y="33"/>
                    </a:cubicBezTo>
                    <a:cubicBezTo>
                      <a:pt x="1196" y="7"/>
                      <a:pt x="1196" y="7"/>
                      <a:pt x="1196" y="7"/>
                    </a:cubicBezTo>
                    <a:cubicBezTo>
                      <a:pt x="1264" y="63"/>
                      <a:pt x="1264" y="63"/>
                      <a:pt x="1264" y="63"/>
                    </a:cubicBezTo>
                    <a:cubicBezTo>
                      <a:pt x="1347" y="58"/>
                      <a:pt x="1432" y="56"/>
                      <a:pt x="1516" y="56"/>
                    </a:cubicBezTo>
                    <a:cubicBezTo>
                      <a:pt x="1553" y="56"/>
                      <a:pt x="1591" y="56"/>
                      <a:pt x="1628" y="57"/>
                    </a:cubicBezTo>
                    <a:cubicBezTo>
                      <a:pt x="1673" y="0"/>
                      <a:pt x="1673" y="0"/>
                      <a:pt x="1673" y="0"/>
                    </a:cubicBezTo>
                    <a:cubicBezTo>
                      <a:pt x="1985" y="17"/>
                      <a:pt x="1985" y="17"/>
                      <a:pt x="1985" y="17"/>
                    </a:cubicBezTo>
                    <a:cubicBezTo>
                      <a:pt x="1940" y="75"/>
                      <a:pt x="1940" y="75"/>
                      <a:pt x="1940" y="75"/>
                    </a:cubicBezTo>
                    <a:cubicBezTo>
                      <a:pt x="2054" y="86"/>
                      <a:pt x="2163" y="100"/>
                      <a:pt x="2262" y="119"/>
                    </a:cubicBezTo>
                    <a:cubicBezTo>
                      <a:pt x="2408" y="75"/>
                      <a:pt x="2408" y="75"/>
                      <a:pt x="2408" y="75"/>
                    </a:cubicBezTo>
                    <a:cubicBezTo>
                      <a:pt x="2650" y="134"/>
                      <a:pt x="2650" y="134"/>
                      <a:pt x="2650" y="134"/>
                    </a:cubicBezTo>
                    <a:cubicBezTo>
                      <a:pt x="2503" y="178"/>
                      <a:pt x="2503" y="178"/>
                      <a:pt x="2503" y="178"/>
                    </a:cubicBezTo>
                    <a:cubicBezTo>
                      <a:pt x="2581" y="202"/>
                      <a:pt x="2646" y="229"/>
                      <a:pt x="2696" y="258"/>
                    </a:cubicBezTo>
                    <a:cubicBezTo>
                      <a:pt x="2904" y="240"/>
                      <a:pt x="2904" y="240"/>
                      <a:pt x="2904" y="240"/>
                    </a:cubicBezTo>
                    <a:cubicBezTo>
                      <a:pt x="3007" y="324"/>
                      <a:pt x="3007" y="324"/>
                      <a:pt x="3007" y="324"/>
                    </a:cubicBezTo>
                    <a:cubicBezTo>
                      <a:pt x="2797" y="342"/>
                      <a:pt x="2797" y="342"/>
                      <a:pt x="2797" y="342"/>
                    </a:cubicBezTo>
                    <a:cubicBezTo>
                      <a:pt x="2819" y="373"/>
                      <a:pt x="2825" y="405"/>
                      <a:pt x="2816" y="437"/>
                    </a:cubicBezTo>
                    <a:cubicBezTo>
                      <a:pt x="3032" y="449"/>
                      <a:pt x="3032" y="449"/>
                      <a:pt x="3032" y="449"/>
                    </a:cubicBezTo>
                    <a:cubicBezTo>
                      <a:pt x="2964" y="535"/>
                      <a:pt x="2964" y="535"/>
                      <a:pt x="2964" y="535"/>
                    </a:cubicBezTo>
                    <a:cubicBezTo>
                      <a:pt x="2749" y="523"/>
                      <a:pt x="2749" y="523"/>
                      <a:pt x="2749" y="523"/>
                    </a:cubicBezTo>
                    <a:cubicBezTo>
                      <a:pt x="2711" y="554"/>
                      <a:pt x="2657" y="582"/>
                      <a:pt x="2590" y="608"/>
                    </a:cubicBezTo>
                    <a:cubicBezTo>
                      <a:pt x="2754" y="648"/>
                      <a:pt x="2754" y="648"/>
                      <a:pt x="2754" y="648"/>
                    </a:cubicBezTo>
                    <a:cubicBezTo>
                      <a:pt x="2536" y="713"/>
                      <a:pt x="2536" y="713"/>
                      <a:pt x="2536" y="713"/>
                    </a:cubicBezTo>
                    <a:cubicBezTo>
                      <a:pt x="2373" y="674"/>
                      <a:pt x="2373" y="674"/>
                      <a:pt x="2373" y="674"/>
                    </a:cubicBezTo>
                    <a:cubicBezTo>
                      <a:pt x="2282" y="695"/>
                      <a:pt x="2181" y="713"/>
                      <a:pt x="2072" y="727"/>
                    </a:cubicBezTo>
                    <a:cubicBezTo>
                      <a:pt x="2140" y="783"/>
                      <a:pt x="2140" y="783"/>
                      <a:pt x="2140" y="783"/>
                    </a:cubicBezTo>
                    <a:cubicBezTo>
                      <a:pt x="1836" y="810"/>
                      <a:pt x="1836" y="810"/>
                      <a:pt x="1836" y="810"/>
                    </a:cubicBezTo>
                    <a:cubicBezTo>
                      <a:pt x="1768" y="754"/>
                      <a:pt x="1768" y="754"/>
                      <a:pt x="1768" y="754"/>
                    </a:cubicBezTo>
                    <a:cubicBezTo>
                      <a:pt x="1685" y="758"/>
                      <a:pt x="1600" y="760"/>
                      <a:pt x="1515" y="760"/>
                    </a:cubicBezTo>
                    <a:cubicBezTo>
                      <a:pt x="1478" y="760"/>
                      <a:pt x="1441" y="760"/>
                      <a:pt x="1404" y="759"/>
                    </a:cubicBezTo>
                    <a:cubicBezTo>
                      <a:pt x="1359" y="817"/>
                      <a:pt x="1359" y="817"/>
                      <a:pt x="1359" y="817"/>
                    </a:cubicBezTo>
                    <a:lnTo>
                      <a:pt x="1047" y="79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sp>
            <p:nvSpPr>
              <p:cNvPr id="150" name="Freeform 190"/>
              <p:cNvSpPr>
                <a:spLocks noEditPoints="1"/>
              </p:cNvSpPr>
              <p:nvPr/>
            </p:nvSpPr>
            <p:spPr bwMode="auto">
              <a:xfrm>
                <a:off x="3794126" y="2266950"/>
                <a:ext cx="4716463" cy="1270000"/>
              </a:xfrm>
              <a:custGeom>
                <a:avLst/>
                <a:gdLst>
                  <a:gd name="T0" fmla="*/ 2175 w 3014"/>
                  <a:gd name="T1" fmla="*/ 566 h 811"/>
                  <a:gd name="T2" fmla="*/ 2107 w 3014"/>
                  <a:gd name="T3" fmla="*/ 225 h 811"/>
                  <a:gd name="T4" fmla="*/ 838 w 3014"/>
                  <a:gd name="T5" fmla="*/ 244 h 811"/>
                  <a:gd name="T6" fmla="*/ 907 w 3014"/>
                  <a:gd name="T7" fmla="*/ 585 h 811"/>
                  <a:gd name="T8" fmla="*/ 2175 w 3014"/>
                  <a:gd name="T9" fmla="*/ 566 h 811"/>
                  <a:gd name="T10" fmla="*/ 2628 w 3014"/>
                  <a:gd name="T11" fmla="*/ 131 h 811"/>
                  <a:gd name="T12" fmla="*/ 2482 w 3014"/>
                  <a:gd name="T13" fmla="*/ 175 h 811"/>
                  <a:gd name="T14" fmla="*/ 2685 w 3014"/>
                  <a:gd name="T15" fmla="*/ 258 h 811"/>
                  <a:gd name="T16" fmla="*/ 2893 w 3014"/>
                  <a:gd name="T17" fmla="*/ 240 h 811"/>
                  <a:gd name="T18" fmla="*/ 2988 w 3014"/>
                  <a:gd name="T19" fmla="*/ 318 h 811"/>
                  <a:gd name="T20" fmla="*/ 2780 w 3014"/>
                  <a:gd name="T21" fmla="*/ 337 h 811"/>
                  <a:gd name="T22" fmla="*/ 2800 w 3014"/>
                  <a:gd name="T23" fmla="*/ 436 h 811"/>
                  <a:gd name="T24" fmla="*/ 3014 w 3014"/>
                  <a:gd name="T25" fmla="*/ 448 h 811"/>
                  <a:gd name="T26" fmla="*/ 2951 w 3014"/>
                  <a:gd name="T27" fmla="*/ 529 h 811"/>
                  <a:gd name="T28" fmla="*/ 2737 w 3014"/>
                  <a:gd name="T29" fmla="*/ 517 h 811"/>
                  <a:gd name="T30" fmla="*/ 2569 w 3014"/>
                  <a:gd name="T31" fmla="*/ 606 h 811"/>
                  <a:gd name="T32" fmla="*/ 2732 w 3014"/>
                  <a:gd name="T33" fmla="*/ 645 h 811"/>
                  <a:gd name="T34" fmla="*/ 2527 w 3014"/>
                  <a:gd name="T35" fmla="*/ 707 h 811"/>
                  <a:gd name="T36" fmla="*/ 2364 w 3014"/>
                  <a:gd name="T37" fmla="*/ 667 h 811"/>
                  <a:gd name="T38" fmla="*/ 2054 w 3014"/>
                  <a:gd name="T39" fmla="*/ 722 h 811"/>
                  <a:gd name="T40" fmla="*/ 2122 w 3014"/>
                  <a:gd name="T41" fmla="*/ 778 h 811"/>
                  <a:gd name="T42" fmla="*/ 1830 w 3014"/>
                  <a:gd name="T43" fmla="*/ 803 h 811"/>
                  <a:gd name="T44" fmla="*/ 1762 w 3014"/>
                  <a:gd name="T45" fmla="*/ 748 h 811"/>
                  <a:gd name="T46" fmla="*/ 1392 w 3014"/>
                  <a:gd name="T47" fmla="*/ 753 h 811"/>
                  <a:gd name="T48" fmla="*/ 1346 w 3014"/>
                  <a:gd name="T49" fmla="*/ 811 h 811"/>
                  <a:gd name="T50" fmla="*/ 1046 w 3014"/>
                  <a:gd name="T51" fmla="*/ 794 h 811"/>
                  <a:gd name="T52" fmla="*/ 1091 w 3014"/>
                  <a:gd name="T53" fmla="*/ 736 h 811"/>
                  <a:gd name="T54" fmla="*/ 760 w 3014"/>
                  <a:gd name="T55" fmla="*/ 691 h 811"/>
                  <a:gd name="T56" fmla="*/ 614 w 3014"/>
                  <a:gd name="T57" fmla="*/ 735 h 811"/>
                  <a:gd name="T58" fmla="*/ 385 w 3014"/>
                  <a:gd name="T59" fmla="*/ 679 h 811"/>
                  <a:gd name="T60" fmla="*/ 532 w 3014"/>
                  <a:gd name="T61" fmla="*/ 636 h 811"/>
                  <a:gd name="T62" fmla="*/ 329 w 3014"/>
                  <a:gd name="T63" fmla="*/ 552 h 811"/>
                  <a:gd name="T64" fmla="*/ 121 w 3014"/>
                  <a:gd name="T65" fmla="*/ 570 h 811"/>
                  <a:gd name="T66" fmla="*/ 26 w 3014"/>
                  <a:gd name="T67" fmla="*/ 492 h 811"/>
                  <a:gd name="T68" fmla="*/ 234 w 3014"/>
                  <a:gd name="T69" fmla="*/ 474 h 811"/>
                  <a:gd name="T70" fmla="*/ 213 w 3014"/>
                  <a:gd name="T71" fmla="*/ 374 h 811"/>
                  <a:gd name="T72" fmla="*/ 0 w 3014"/>
                  <a:gd name="T73" fmla="*/ 362 h 811"/>
                  <a:gd name="T74" fmla="*/ 63 w 3014"/>
                  <a:gd name="T75" fmla="*/ 281 h 811"/>
                  <a:gd name="T76" fmla="*/ 277 w 3014"/>
                  <a:gd name="T77" fmla="*/ 293 h 811"/>
                  <a:gd name="T78" fmla="*/ 444 w 3014"/>
                  <a:gd name="T79" fmla="*/ 204 h 811"/>
                  <a:gd name="T80" fmla="*/ 282 w 3014"/>
                  <a:gd name="T81" fmla="*/ 165 h 811"/>
                  <a:gd name="T82" fmla="*/ 487 w 3014"/>
                  <a:gd name="T83" fmla="*/ 104 h 811"/>
                  <a:gd name="T84" fmla="*/ 650 w 3014"/>
                  <a:gd name="T85" fmla="*/ 143 h 811"/>
                  <a:gd name="T86" fmla="*/ 960 w 3014"/>
                  <a:gd name="T87" fmla="*/ 88 h 811"/>
                  <a:gd name="T88" fmla="*/ 892 w 3014"/>
                  <a:gd name="T89" fmla="*/ 33 h 811"/>
                  <a:gd name="T90" fmla="*/ 1184 w 3014"/>
                  <a:gd name="T91" fmla="*/ 7 h 811"/>
                  <a:gd name="T92" fmla="*/ 1252 w 3014"/>
                  <a:gd name="T93" fmla="*/ 63 h 811"/>
                  <a:gd name="T94" fmla="*/ 1622 w 3014"/>
                  <a:gd name="T95" fmla="*/ 57 h 811"/>
                  <a:gd name="T96" fmla="*/ 1667 w 3014"/>
                  <a:gd name="T97" fmla="*/ 0 h 811"/>
                  <a:gd name="T98" fmla="*/ 1968 w 3014"/>
                  <a:gd name="T99" fmla="*/ 17 h 811"/>
                  <a:gd name="T100" fmla="*/ 1923 w 3014"/>
                  <a:gd name="T101" fmla="*/ 74 h 811"/>
                  <a:gd name="T102" fmla="*/ 2254 w 3014"/>
                  <a:gd name="T103" fmla="*/ 119 h 811"/>
                  <a:gd name="T104" fmla="*/ 2400 w 3014"/>
                  <a:gd name="T105" fmla="*/ 76 h 811"/>
                  <a:gd name="T106" fmla="*/ 2628 w 3014"/>
                  <a:gd name="T107" fmla="*/ 131 h 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014" h="811">
                    <a:moveTo>
                      <a:pt x="2175" y="566"/>
                    </a:moveTo>
                    <a:cubicBezTo>
                      <a:pt x="2507" y="467"/>
                      <a:pt x="2476" y="314"/>
                      <a:pt x="2107" y="225"/>
                    </a:cubicBezTo>
                    <a:cubicBezTo>
                      <a:pt x="1737" y="136"/>
                      <a:pt x="1170" y="145"/>
                      <a:pt x="838" y="244"/>
                    </a:cubicBezTo>
                    <a:cubicBezTo>
                      <a:pt x="507" y="343"/>
                      <a:pt x="538" y="496"/>
                      <a:pt x="907" y="585"/>
                    </a:cubicBezTo>
                    <a:cubicBezTo>
                      <a:pt x="1276" y="674"/>
                      <a:pt x="1844" y="666"/>
                      <a:pt x="2175" y="566"/>
                    </a:cubicBezTo>
                    <a:close/>
                    <a:moveTo>
                      <a:pt x="2628" y="131"/>
                    </a:moveTo>
                    <a:cubicBezTo>
                      <a:pt x="2482" y="175"/>
                      <a:pt x="2482" y="175"/>
                      <a:pt x="2482" y="175"/>
                    </a:cubicBezTo>
                    <a:cubicBezTo>
                      <a:pt x="2566" y="200"/>
                      <a:pt x="2634" y="228"/>
                      <a:pt x="2685" y="258"/>
                    </a:cubicBezTo>
                    <a:cubicBezTo>
                      <a:pt x="2893" y="240"/>
                      <a:pt x="2893" y="240"/>
                      <a:pt x="2893" y="240"/>
                    </a:cubicBezTo>
                    <a:cubicBezTo>
                      <a:pt x="2988" y="318"/>
                      <a:pt x="2988" y="318"/>
                      <a:pt x="2988" y="318"/>
                    </a:cubicBezTo>
                    <a:cubicBezTo>
                      <a:pt x="2780" y="337"/>
                      <a:pt x="2780" y="337"/>
                      <a:pt x="2780" y="337"/>
                    </a:cubicBezTo>
                    <a:cubicBezTo>
                      <a:pt x="2805" y="369"/>
                      <a:pt x="2811" y="403"/>
                      <a:pt x="2800" y="436"/>
                    </a:cubicBezTo>
                    <a:cubicBezTo>
                      <a:pt x="3014" y="448"/>
                      <a:pt x="3014" y="448"/>
                      <a:pt x="3014" y="448"/>
                    </a:cubicBezTo>
                    <a:cubicBezTo>
                      <a:pt x="2951" y="529"/>
                      <a:pt x="2951" y="529"/>
                      <a:pt x="2951" y="529"/>
                    </a:cubicBezTo>
                    <a:cubicBezTo>
                      <a:pt x="2737" y="517"/>
                      <a:pt x="2737" y="517"/>
                      <a:pt x="2737" y="517"/>
                    </a:cubicBezTo>
                    <a:cubicBezTo>
                      <a:pt x="2698" y="548"/>
                      <a:pt x="2642" y="578"/>
                      <a:pt x="2569" y="606"/>
                    </a:cubicBezTo>
                    <a:cubicBezTo>
                      <a:pt x="2732" y="645"/>
                      <a:pt x="2732" y="645"/>
                      <a:pt x="2732" y="645"/>
                    </a:cubicBezTo>
                    <a:cubicBezTo>
                      <a:pt x="2527" y="707"/>
                      <a:pt x="2527" y="707"/>
                      <a:pt x="2527" y="707"/>
                    </a:cubicBezTo>
                    <a:cubicBezTo>
                      <a:pt x="2364" y="667"/>
                      <a:pt x="2364" y="667"/>
                      <a:pt x="2364" y="667"/>
                    </a:cubicBezTo>
                    <a:cubicBezTo>
                      <a:pt x="2269" y="690"/>
                      <a:pt x="2164" y="708"/>
                      <a:pt x="2054" y="722"/>
                    </a:cubicBezTo>
                    <a:cubicBezTo>
                      <a:pt x="2122" y="778"/>
                      <a:pt x="2122" y="778"/>
                      <a:pt x="2122" y="778"/>
                    </a:cubicBezTo>
                    <a:cubicBezTo>
                      <a:pt x="1830" y="803"/>
                      <a:pt x="1830" y="803"/>
                      <a:pt x="1830" y="803"/>
                    </a:cubicBezTo>
                    <a:cubicBezTo>
                      <a:pt x="1762" y="748"/>
                      <a:pt x="1762" y="748"/>
                      <a:pt x="1762" y="748"/>
                    </a:cubicBezTo>
                    <a:cubicBezTo>
                      <a:pt x="1640" y="754"/>
                      <a:pt x="1515" y="756"/>
                      <a:pt x="1392" y="753"/>
                    </a:cubicBezTo>
                    <a:cubicBezTo>
                      <a:pt x="1346" y="811"/>
                      <a:pt x="1346" y="811"/>
                      <a:pt x="1346" y="811"/>
                    </a:cubicBezTo>
                    <a:cubicBezTo>
                      <a:pt x="1046" y="794"/>
                      <a:pt x="1046" y="794"/>
                      <a:pt x="1046" y="794"/>
                    </a:cubicBezTo>
                    <a:cubicBezTo>
                      <a:pt x="1091" y="736"/>
                      <a:pt x="1091" y="736"/>
                      <a:pt x="1091" y="736"/>
                    </a:cubicBezTo>
                    <a:cubicBezTo>
                      <a:pt x="975" y="726"/>
                      <a:pt x="864" y="711"/>
                      <a:pt x="760" y="691"/>
                    </a:cubicBezTo>
                    <a:cubicBezTo>
                      <a:pt x="614" y="735"/>
                      <a:pt x="614" y="735"/>
                      <a:pt x="614" y="735"/>
                    </a:cubicBezTo>
                    <a:cubicBezTo>
                      <a:pt x="385" y="679"/>
                      <a:pt x="385" y="679"/>
                      <a:pt x="385" y="679"/>
                    </a:cubicBezTo>
                    <a:cubicBezTo>
                      <a:pt x="532" y="636"/>
                      <a:pt x="532" y="636"/>
                      <a:pt x="532" y="636"/>
                    </a:cubicBezTo>
                    <a:cubicBezTo>
                      <a:pt x="448" y="610"/>
                      <a:pt x="380" y="582"/>
                      <a:pt x="329" y="552"/>
                    </a:cubicBezTo>
                    <a:cubicBezTo>
                      <a:pt x="121" y="570"/>
                      <a:pt x="121" y="570"/>
                      <a:pt x="121" y="570"/>
                    </a:cubicBezTo>
                    <a:cubicBezTo>
                      <a:pt x="26" y="492"/>
                      <a:pt x="26" y="492"/>
                      <a:pt x="26" y="492"/>
                    </a:cubicBezTo>
                    <a:cubicBezTo>
                      <a:pt x="234" y="474"/>
                      <a:pt x="234" y="474"/>
                      <a:pt x="234" y="474"/>
                    </a:cubicBezTo>
                    <a:cubicBezTo>
                      <a:pt x="209" y="441"/>
                      <a:pt x="203" y="407"/>
                      <a:pt x="213" y="374"/>
                    </a:cubicBezTo>
                    <a:cubicBezTo>
                      <a:pt x="0" y="362"/>
                      <a:pt x="0" y="362"/>
                      <a:pt x="0" y="362"/>
                    </a:cubicBezTo>
                    <a:cubicBezTo>
                      <a:pt x="63" y="281"/>
                      <a:pt x="63" y="281"/>
                      <a:pt x="63" y="281"/>
                    </a:cubicBezTo>
                    <a:cubicBezTo>
                      <a:pt x="277" y="293"/>
                      <a:pt x="277" y="293"/>
                      <a:pt x="277" y="293"/>
                    </a:cubicBezTo>
                    <a:cubicBezTo>
                      <a:pt x="316" y="262"/>
                      <a:pt x="372" y="232"/>
                      <a:pt x="444" y="204"/>
                    </a:cubicBezTo>
                    <a:cubicBezTo>
                      <a:pt x="282" y="165"/>
                      <a:pt x="282" y="165"/>
                      <a:pt x="282" y="165"/>
                    </a:cubicBezTo>
                    <a:cubicBezTo>
                      <a:pt x="487" y="104"/>
                      <a:pt x="487" y="104"/>
                      <a:pt x="487" y="104"/>
                    </a:cubicBezTo>
                    <a:cubicBezTo>
                      <a:pt x="650" y="143"/>
                      <a:pt x="650" y="143"/>
                      <a:pt x="650" y="143"/>
                    </a:cubicBezTo>
                    <a:cubicBezTo>
                      <a:pt x="745" y="120"/>
                      <a:pt x="849" y="102"/>
                      <a:pt x="960" y="88"/>
                    </a:cubicBezTo>
                    <a:cubicBezTo>
                      <a:pt x="892" y="33"/>
                      <a:pt x="892" y="33"/>
                      <a:pt x="892" y="33"/>
                    </a:cubicBezTo>
                    <a:cubicBezTo>
                      <a:pt x="1184" y="7"/>
                      <a:pt x="1184" y="7"/>
                      <a:pt x="1184" y="7"/>
                    </a:cubicBezTo>
                    <a:cubicBezTo>
                      <a:pt x="1252" y="63"/>
                      <a:pt x="1252" y="63"/>
                      <a:pt x="1252" y="63"/>
                    </a:cubicBezTo>
                    <a:cubicBezTo>
                      <a:pt x="1374" y="56"/>
                      <a:pt x="1499" y="54"/>
                      <a:pt x="1622" y="57"/>
                    </a:cubicBezTo>
                    <a:cubicBezTo>
                      <a:pt x="1667" y="0"/>
                      <a:pt x="1667" y="0"/>
                      <a:pt x="1667" y="0"/>
                    </a:cubicBezTo>
                    <a:cubicBezTo>
                      <a:pt x="1968" y="17"/>
                      <a:pt x="1968" y="17"/>
                      <a:pt x="1968" y="17"/>
                    </a:cubicBezTo>
                    <a:cubicBezTo>
                      <a:pt x="1923" y="74"/>
                      <a:pt x="1923" y="74"/>
                      <a:pt x="1923" y="74"/>
                    </a:cubicBezTo>
                    <a:cubicBezTo>
                      <a:pt x="2039" y="85"/>
                      <a:pt x="2150" y="100"/>
                      <a:pt x="2254" y="119"/>
                    </a:cubicBezTo>
                    <a:cubicBezTo>
                      <a:pt x="2400" y="76"/>
                      <a:pt x="2400" y="76"/>
                      <a:pt x="2400" y="76"/>
                    </a:cubicBezTo>
                    <a:lnTo>
                      <a:pt x="2628" y="131"/>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6189" tIns="43095" rIns="86189" bIns="43095" numCol="1" anchor="t" anchorCtr="0" compatLnSpc="1">
                <a:prstTxWarp prst="textNoShape">
                  <a:avLst/>
                </a:prstTxWarp>
              </a:bodyPr>
              <a:lstStyle/>
              <a:p>
                <a:pPr defTabSz="861913"/>
                <a:endParaRPr lang="id-ID" sz="1697">
                  <a:solidFill>
                    <a:prstClr val="black"/>
                  </a:solidFill>
                  <a:latin typeface="Open Sans Light"/>
                </a:endParaRPr>
              </a:p>
            </p:txBody>
          </p:sp>
        </p:grpSp>
        <p:sp>
          <p:nvSpPr>
            <p:cNvPr id="151" name="Freeform 7"/>
            <p:cNvSpPr>
              <a:spLocks/>
            </p:cNvSpPr>
            <p:nvPr/>
          </p:nvSpPr>
          <p:spPr bwMode="auto">
            <a:xfrm rot="934675">
              <a:off x="3223964" y="2341801"/>
              <a:ext cx="1817832" cy="703880"/>
            </a:xfrm>
            <a:prstGeom prst="curvedDownArrow">
              <a:avLst/>
            </a:prstGeom>
            <a:solidFill>
              <a:srgbClr val="30CBCD"/>
            </a:solidFill>
            <a:ln>
              <a:noFill/>
            </a:ln>
          </p:spPr>
          <p:txBody>
            <a:bodyPr vert="horz" wrap="square" lIns="86189" tIns="43095" rIns="86189" bIns="43095" numCol="1" anchor="t" anchorCtr="0" compatLnSpc="1">
              <a:prstTxWarp prst="textNoShape">
                <a:avLst/>
              </a:prstTxWarp>
            </a:bodyPr>
            <a:lstStyle/>
            <a:p>
              <a:pPr defTabSz="861913"/>
              <a:endParaRPr lang="en-US" sz="1273" dirty="0">
                <a:solidFill>
                  <a:prstClr val="black"/>
                </a:solidFill>
                <a:latin typeface="Open Sans Light"/>
              </a:endParaRPr>
            </a:p>
          </p:txBody>
        </p:sp>
        <p:sp>
          <p:nvSpPr>
            <p:cNvPr id="152" name="Freeform 7"/>
            <p:cNvSpPr>
              <a:spLocks/>
            </p:cNvSpPr>
            <p:nvPr/>
          </p:nvSpPr>
          <p:spPr bwMode="auto">
            <a:xfrm rot="20665325" flipH="1">
              <a:off x="6118391" y="2346323"/>
              <a:ext cx="1817832" cy="703880"/>
            </a:xfrm>
            <a:prstGeom prst="curvedDownArrow">
              <a:avLst/>
            </a:prstGeom>
            <a:solidFill>
              <a:schemeClr val="accent5"/>
            </a:solidFill>
            <a:ln>
              <a:noFill/>
            </a:ln>
          </p:spPr>
          <p:txBody>
            <a:bodyPr vert="horz" wrap="square" lIns="86189" tIns="43095" rIns="86189" bIns="43095" numCol="1" anchor="t" anchorCtr="0" compatLnSpc="1">
              <a:prstTxWarp prst="textNoShape">
                <a:avLst/>
              </a:prstTxWarp>
            </a:bodyPr>
            <a:lstStyle/>
            <a:p>
              <a:pPr defTabSz="861913"/>
              <a:endParaRPr lang="en-US" sz="1273" dirty="0">
                <a:solidFill>
                  <a:prstClr val="black"/>
                </a:solidFill>
                <a:latin typeface="Open Sans Light"/>
              </a:endParaRPr>
            </a:p>
          </p:txBody>
        </p:sp>
      </p:grpSp>
      <p:sp>
        <p:nvSpPr>
          <p:cNvPr id="154" name="矩形 153"/>
          <p:cNvSpPr/>
          <p:nvPr/>
        </p:nvSpPr>
        <p:spPr>
          <a:xfrm>
            <a:off x="0" y="0"/>
            <a:ext cx="11491913" cy="1350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2494603" y="1193254"/>
            <a:ext cx="6955750" cy="461665"/>
          </a:xfrm>
          <a:prstGeom prst="rect">
            <a:avLst/>
          </a:prstGeom>
        </p:spPr>
        <p:txBody>
          <a:bodyPr wrap="none">
            <a:spAutoFit/>
          </a:bodyPr>
          <a:lstStyle/>
          <a:p>
            <a:pPr algn="dist"/>
            <a:r>
              <a:rPr lang="zh-CN" altLang="zh-CN" sz="2400" b="1" dirty="0">
                <a:cs typeface="Times New Roman" panose="02020603050405020304" pitchFamily="18" charset="0"/>
              </a:rPr>
              <a:t>蔚来通过三大顶层设计，形成完整的用户运营思维</a:t>
            </a:r>
            <a:endParaRPr lang="zh-CN" altLang="en-US" sz="2400" dirty="0"/>
          </a:p>
        </p:txBody>
      </p:sp>
      <p:sp>
        <p:nvSpPr>
          <p:cNvPr id="157" name="矩形 156"/>
          <p:cNvSpPr/>
          <p:nvPr/>
        </p:nvSpPr>
        <p:spPr>
          <a:xfrm>
            <a:off x="540981" y="2510461"/>
            <a:ext cx="3260998" cy="338554"/>
          </a:xfrm>
          <a:prstGeom prst="rect">
            <a:avLst/>
          </a:prstGeom>
        </p:spPr>
        <p:txBody>
          <a:bodyPr wrap="square">
            <a:spAutoFit/>
          </a:bodyPr>
          <a:lstStyle/>
          <a:p>
            <a:pPr lvl="0"/>
            <a:r>
              <a:rPr lang="en-US" altLang="zh-CN" sz="1600" b="1" kern="100" dirty="0">
                <a:latin typeface="微软雅黑" panose="020B0503020204020204" pitchFamily="34" charset="-122"/>
                <a:ea typeface="等线" panose="02010600030101010101" pitchFamily="2" charset="-122"/>
                <a:cs typeface="Times New Roman" panose="02020603050405020304" pitchFamily="18" charset="0"/>
              </a:rPr>
              <a:t>P2P</a:t>
            </a:r>
            <a:r>
              <a:rPr lang="zh-CN" altLang="zh-CN" sz="1600" b="1" kern="100" dirty="0">
                <a:latin typeface="等线" panose="02010600030101010101" pitchFamily="2" charset="-122"/>
                <a:cs typeface="Times New Roman" panose="02020603050405020304" pitchFamily="18" charset="0"/>
              </a:rPr>
              <a:t>（</a:t>
            </a:r>
            <a:r>
              <a:rPr lang="en-US" altLang="zh-CN" sz="1600" b="1" kern="100" dirty="0">
                <a:latin typeface="等线" panose="02010600030101010101" pitchFamily="2" charset="-122"/>
                <a:cs typeface="Times New Roman" panose="02020603050405020304" pitchFamily="18" charset="0"/>
              </a:rPr>
              <a:t>people to people</a:t>
            </a:r>
            <a:r>
              <a:rPr lang="zh-CN" altLang="zh-CN" sz="1600" b="1" kern="100" dirty="0">
                <a:latin typeface="等线" panose="02010600030101010101" pitchFamily="2" charset="-122"/>
                <a:cs typeface="Times New Roman" panose="02020603050405020304" pitchFamily="18" charset="0"/>
              </a:rPr>
              <a:t>）直连</a:t>
            </a:r>
            <a:endParaRPr lang="zh-CN" altLang="zh-CN" sz="16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8" name="矩形 157"/>
          <p:cNvSpPr/>
          <p:nvPr/>
        </p:nvSpPr>
        <p:spPr>
          <a:xfrm>
            <a:off x="540981" y="2849015"/>
            <a:ext cx="2928556" cy="529697"/>
          </a:xfrm>
          <a:prstGeom prst="rect">
            <a:avLst/>
          </a:prstGeom>
        </p:spPr>
        <p:txBody>
          <a:bodyPr wrap="square">
            <a:spAutoFit/>
          </a:bodyPr>
          <a:lstStyle/>
          <a:p>
            <a:pPr lvl="0">
              <a:lnSpc>
                <a:spcPct val="150000"/>
              </a:lnSpc>
            </a:pPr>
            <a:r>
              <a:rPr lang="zh-CN" altLang="zh-CN" sz="1000" kern="100" dirty="0">
                <a:solidFill>
                  <a:schemeClr val="bg1">
                    <a:lumMod val="50000"/>
                  </a:schemeClr>
                </a:solidFill>
                <a:latin typeface="等线" panose="02010600030101010101" pitchFamily="2" charset="-122"/>
                <a:cs typeface="Times New Roman" panose="02020603050405020304" pitchFamily="18" charset="0"/>
              </a:rPr>
              <a:t>不止是</a:t>
            </a:r>
            <a:r>
              <a:rPr lang="en-US" altLang="zh-CN" sz="1000" kern="100" dirty="0">
                <a:solidFill>
                  <a:schemeClr val="bg1">
                    <a:lumMod val="50000"/>
                  </a:schemeClr>
                </a:solidFill>
                <a:latin typeface="等线" panose="02010600030101010101" pitchFamily="2" charset="-122"/>
                <a:cs typeface="Times New Roman" panose="02020603050405020304" pitchFamily="18" charset="0"/>
              </a:rPr>
              <a:t>DTC</a:t>
            </a:r>
            <a:r>
              <a:rPr lang="zh-CN" altLang="zh-CN" sz="1000" kern="100" dirty="0">
                <a:solidFill>
                  <a:schemeClr val="bg1">
                    <a:lumMod val="50000"/>
                  </a:schemeClr>
                </a:solidFill>
                <a:latin typeface="等线" panose="02010600030101010101" pitchFamily="2" charset="-122"/>
                <a:cs typeface="Times New Roman" panose="02020603050405020304" pitchFamily="18" charset="0"/>
              </a:rPr>
              <a:t>（企业与用户直连），更是鲜活的人与人之间的沟通</a:t>
            </a:r>
            <a:endParaRPr lang="zh-CN" altLang="zh-CN" sz="1000"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160" name="直接连接符 159"/>
          <p:cNvCxnSpPr/>
          <p:nvPr/>
        </p:nvCxnSpPr>
        <p:spPr>
          <a:xfrm flipH="1" flipV="1">
            <a:off x="3201510" y="3424437"/>
            <a:ext cx="456719" cy="4420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540981" y="3433577"/>
            <a:ext cx="26874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flipH="1" flipV="1">
            <a:off x="3762950" y="4836164"/>
            <a:ext cx="456719" cy="44202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1102421" y="4845304"/>
            <a:ext cx="26874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flipV="1">
            <a:off x="7419281" y="3940378"/>
            <a:ext cx="472363" cy="48775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8" name="直接连接符 167"/>
          <p:cNvCxnSpPr/>
          <p:nvPr/>
        </p:nvCxnSpPr>
        <p:spPr>
          <a:xfrm>
            <a:off x="7891644" y="3940378"/>
            <a:ext cx="268741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0" name="矩形 169"/>
          <p:cNvSpPr/>
          <p:nvPr/>
        </p:nvSpPr>
        <p:spPr>
          <a:xfrm>
            <a:off x="8008127" y="2966771"/>
            <a:ext cx="3127264" cy="338554"/>
          </a:xfrm>
          <a:prstGeom prst="rect">
            <a:avLst/>
          </a:prstGeom>
        </p:spPr>
        <p:txBody>
          <a:bodyPr wrap="square">
            <a:spAutoFit/>
          </a:bodyPr>
          <a:lstStyle/>
          <a:p>
            <a:pPr lvl="0"/>
            <a:r>
              <a:rPr lang="zh-CN" altLang="en-US" sz="1600" b="1" kern="100" dirty="0">
                <a:latin typeface="+mn-ea"/>
                <a:cs typeface="Times New Roman" panose="02020603050405020304" pitchFamily="18" charset="0"/>
              </a:rPr>
              <a:t>用户共创</a:t>
            </a:r>
            <a:endParaRPr lang="zh-CN" altLang="zh-CN" sz="1600" b="1" kern="100" dirty="0">
              <a:effectLst/>
              <a:latin typeface="+mn-ea"/>
              <a:cs typeface="Times New Roman" panose="02020603050405020304" pitchFamily="18" charset="0"/>
            </a:endParaRPr>
          </a:p>
        </p:txBody>
      </p:sp>
      <p:sp>
        <p:nvSpPr>
          <p:cNvPr id="171" name="矩形 170"/>
          <p:cNvSpPr/>
          <p:nvPr/>
        </p:nvSpPr>
        <p:spPr>
          <a:xfrm>
            <a:off x="7994493" y="3305325"/>
            <a:ext cx="2808455" cy="553998"/>
          </a:xfrm>
          <a:prstGeom prst="rect">
            <a:avLst/>
          </a:prstGeom>
        </p:spPr>
        <p:txBody>
          <a:bodyPr wrap="square">
            <a:spAutoFit/>
          </a:bodyPr>
          <a:lstStyle/>
          <a:p>
            <a:pPr lvl="0">
              <a:lnSpc>
                <a:spcPct val="150000"/>
              </a:lnSpc>
            </a:pPr>
            <a:r>
              <a:rPr lang="zh-CN" altLang="en-US" sz="1000" kern="100" dirty="0">
                <a:solidFill>
                  <a:schemeClr val="bg1">
                    <a:lumMod val="50000"/>
                  </a:schemeClr>
                </a:solidFill>
                <a:latin typeface="等线" panose="02010600030101010101" pitchFamily="2" charset="-122"/>
                <a:cs typeface="Times New Roman" panose="02020603050405020304" pitchFamily="18" charset="0"/>
              </a:rPr>
              <a:t>用户深度融入从产品研发到售后的全产业链，共创价值</a:t>
            </a:r>
          </a:p>
        </p:txBody>
      </p:sp>
      <p:sp>
        <p:nvSpPr>
          <p:cNvPr id="172" name="矩形 171"/>
          <p:cNvSpPr/>
          <p:nvPr/>
        </p:nvSpPr>
        <p:spPr>
          <a:xfrm>
            <a:off x="945573" y="3945656"/>
            <a:ext cx="2856406" cy="338554"/>
          </a:xfrm>
          <a:prstGeom prst="rect">
            <a:avLst/>
          </a:prstGeom>
        </p:spPr>
        <p:txBody>
          <a:bodyPr wrap="square">
            <a:spAutoFit/>
          </a:bodyPr>
          <a:lstStyle/>
          <a:p>
            <a:pPr lvl="0"/>
            <a:r>
              <a:rPr lang="zh-CN" altLang="en-US" sz="1600" b="1" kern="100" dirty="0">
                <a:latin typeface="+mn-ea"/>
                <a:cs typeface="Times New Roman" panose="02020603050405020304" pitchFamily="18" charset="0"/>
              </a:rPr>
              <a:t>社区生态</a:t>
            </a:r>
            <a:endParaRPr lang="zh-CN" altLang="zh-CN" sz="1600" b="1" kern="100" dirty="0">
              <a:effectLst/>
              <a:latin typeface="+mn-ea"/>
              <a:cs typeface="Times New Roman" panose="02020603050405020304" pitchFamily="18" charset="0"/>
            </a:endParaRPr>
          </a:p>
        </p:txBody>
      </p:sp>
      <p:sp>
        <p:nvSpPr>
          <p:cNvPr id="173" name="矩形 172"/>
          <p:cNvSpPr/>
          <p:nvPr/>
        </p:nvSpPr>
        <p:spPr>
          <a:xfrm>
            <a:off x="904327" y="4284210"/>
            <a:ext cx="2565210" cy="553998"/>
          </a:xfrm>
          <a:prstGeom prst="rect">
            <a:avLst/>
          </a:prstGeom>
        </p:spPr>
        <p:txBody>
          <a:bodyPr wrap="square">
            <a:spAutoFit/>
          </a:bodyPr>
          <a:lstStyle/>
          <a:p>
            <a:pPr lvl="0">
              <a:lnSpc>
                <a:spcPct val="150000"/>
              </a:lnSpc>
            </a:pPr>
            <a:r>
              <a:rPr lang="zh-CN" altLang="en-US" sz="1000" kern="100" dirty="0">
                <a:solidFill>
                  <a:schemeClr val="bg1">
                    <a:lumMod val="50000"/>
                  </a:schemeClr>
                </a:solidFill>
                <a:latin typeface="等线" panose="02010600030101010101" pitchFamily="2" charset="-122"/>
                <a:cs typeface="Times New Roman" panose="02020603050405020304" pitchFamily="18" charset="0"/>
              </a:rPr>
              <a:t>空地网三端社区生态布局，以社区生态满足社交、生活方式等需求</a:t>
            </a:r>
            <a:endParaRPr lang="zh-CN" altLang="zh-CN" sz="1000" kern="100" dirty="0">
              <a:solidFill>
                <a:schemeClr val="bg1">
                  <a:lumMod val="50000"/>
                </a:schemeClr>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74" name="图片 173"/>
          <p:cNvPicPr>
            <a:picLocks noChangeAspect="1"/>
          </p:cNvPicPr>
          <p:nvPr/>
        </p:nvPicPr>
        <p:blipFill rotWithShape="1">
          <a:blip r:embed="rId2" cstate="print">
            <a:extLst>
              <a:ext uri="{28A0092B-C50C-407E-A947-70E740481C1C}">
                <a14:useLocalDpi xmlns:a14="http://schemas.microsoft.com/office/drawing/2010/main" val="0"/>
              </a:ext>
            </a:extLst>
          </a:blip>
          <a:srcRect t="28921" b="28921"/>
          <a:stretch/>
        </p:blipFill>
        <p:spPr>
          <a:xfrm>
            <a:off x="9751867" y="245206"/>
            <a:ext cx="1569028" cy="372031"/>
          </a:xfrm>
          <a:prstGeom prst="rect">
            <a:avLst/>
          </a:prstGeom>
        </p:spPr>
      </p:pic>
      <p:cxnSp>
        <p:nvCxnSpPr>
          <p:cNvPr id="176" name="直接连接符 175"/>
          <p:cNvCxnSpPr/>
          <p:nvPr/>
        </p:nvCxnSpPr>
        <p:spPr>
          <a:xfrm>
            <a:off x="4759418" y="1735127"/>
            <a:ext cx="2180169" cy="0"/>
          </a:xfrm>
          <a:prstGeom prst="line">
            <a:avLst/>
          </a:prstGeom>
          <a:ln>
            <a:solidFill>
              <a:srgbClr val="0A457F"/>
            </a:solidFill>
          </a:ln>
        </p:spPr>
        <p:style>
          <a:lnRef idx="1">
            <a:schemeClr val="accent1"/>
          </a:lnRef>
          <a:fillRef idx="0">
            <a:schemeClr val="accent1"/>
          </a:fillRef>
          <a:effectRef idx="0">
            <a:schemeClr val="accent1"/>
          </a:effectRef>
          <a:fontRef idx="minor">
            <a:schemeClr val="tx1"/>
          </a:fontRef>
        </p:style>
      </p:cxnSp>
      <p:sp>
        <p:nvSpPr>
          <p:cNvPr id="178" name="矩形 177"/>
          <p:cNvSpPr/>
          <p:nvPr/>
        </p:nvSpPr>
        <p:spPr>
          <a:xfrm>
            <a:off x="10245436" y="5715733"/>
            <a:ext cx="1246477" cy="259040"/>
          </a:xfrm>
          <a:prstGeom prst="rect">
            <a:avLst/>
          </a:prstGeom>
          <a:solidFill>
            <a:srgbClr val="0A457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37946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6048521" y="3152516"/>
            <a:ext cx="4839353" cy="289499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64542" y="3152516"/>
            <a:ext cx="4839353" cy="2894993"/>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86505" y="1404389"/>
            <a:ext cx="10524035" cy="369332"/>
          </a:xfrm>
          <a:prstGeom prst="rect">
            <a:avLst/>
          </a:prstGeom>
        </p:spPr>
        <p:txBody>
          <a:bodyPr wrap="none">
            <a:spAutoFit/>
          </a:bodyPr>
          <a:lstStyle/>
          <a:p>
            <a:r>
              <a:rPr lang="en-US" altLang="zh-CN" b="1" dirty="0">
                <a:latin typeface="微软雅黑" panose="020B0503020204020204" pitchFamily="34" charset="-122"/>
                <a:cs typeface="Times New Roman" panose="02020603050405020304" pitchFamily="18" charset="0"/>
              </a:rPr>
              <a:t>P2P</a:t>
            </a:r>
            <a:r>
              <a:rPr lang="zh-CN" altLang="zh-CN" b="1" dirty="0">
                <a:cs typeface="Times New Roman" panose="02020603050405020304" pitchFamily="18" charset="0"/>
              </a:rPr>
              <a:t>（</a:t>
            </a:r>
            <a:r>
              <a:rPr lang="en-US" altLang="zh-CN" b="1" dirty="0">
                <a:cs typeface="Times New Roman" panose="02020603050405020304" pitchFamily="18" charset="0"/>
              </a:rPr>
              <a:t>people to people</a:t>
            </a:r>
            <a:r>
              <a:rPr lang="zh-CN" altLang="zh-CN" b="1" dirty="0">
                <a:cs typeface="Times New Roman" panose="02020603050405020304" pitchFamily="18" charset="0"/>
              </a:rPr>
              <a:t>）直连：不止是</a:t>
            </a:r>
            <a:r>
              <a:rPr lang="en-US" altLang="zh-CN" b="1" dirty="0">
                <a:cs typeface="Times New Roman" panose="02020603050405020304" pitchFamily="18" charset="0"/>
              </a:rPr>
              <a:t>DTC</a:t>
            </a:r>
            <a:r>
              <a:rPr lang="zh-CN" altLang="zh-CN" b="1" dirty="0">
                <a:cs typeface="Times New Roman" panose="02020603050405020304" pitchFamily="18" charset="0"/>
              </a:rPr>
              <a:t>（企业与用户直连），更是鲜活的人与人之间的沟通</a:t>
            </a:r>
            <a:endParaRPr lang="zh-CN" altLang="en-US" dirty="0"/>
          </a:p>
        </p:txBody>
      </p:sp>
      <p:sp>
        <p:nvSpPr>
          <p:cNvPr id="5" name="平行四边形 4"/>
          <p:cNvSpPr/>
          <p:nvPr/>
        </p:nvSpPr>
        <p:spPr>
          <a:xfrm>
            <a:off x="412432" y="1285347"/>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310544" y="3263311"/>
            <a:ext cx="3970027" cy="2667167"/>
            <a:chOff x="892918" y="3502302"/>
            <a:chExt cx="4486381" cy="3014067"/>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918" y="3502302"/>
              <a:ext cx="1391107" cy="3014067"/>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0554" y="3502302"/>
              <a:ext cx="1391108" cy="3014067"/>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88191" y="3502302"/>
              <a:ext cx="1391108" cy="3014067"/>
            </a:xfrm>
            <a:prstGeom prst="rect">
              <a:avLst/>
            </a:prstGeom>
          </p:spPr>
        </p:pic>
      </p:grpSp>
      <p:pic>
        <p:nvPicPr>
          <p:cNvPr id="11"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r="16836"/>
          <a:stretch/>
        </p:blipFill>
        <p:spPr bwMode="auto">
          <a:xfrm>
            <a:off x="6733829" y="3263311"/>
            <a:ext cx="1489422" cy="2667167"/>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2"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206"/>
          <a:stretch/>
        </p:blipFill>
        <p:spPr bwMode="auto">
          <a:xfrm>
            <a:off x="8610411" y="3263311"/>
            <a:ext cx="1624636" cy="2671368"/>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3" name="圆角矩形 12"/>
          <p:cNvSpPr/>
          <p:nvPr/>
        </p:nvSpPr>
        <p:spPr>
          <a:xfrm>
            <a:off x="864542" y="2173980"/>
            <a:ext cx="4839353" cy="922511"/>
          </a:xfrm>
          <a:prstGeom prst="roundRect">
            <a:avLst>
              <a:gd name="adj" fmla="val 0"/>
            </a:avLst>
          </a:prstGeom>
          <a:noFill/>
          <a:ln>
            <a:solidFill>
              <a:srgbClr val="0A457F"/>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6048522" y="2173980"/>
            <a:ext cx="4839353" cy="922511"/>
          </a:xfrm>
          <a:prstGeom prst="roundRect">
            <a:avLst>
              <a:gd name="adj" fmla="val 0"/>
            </a:avLst>
          </a:prstGeom>
          <a:noFill/>
          <a:ln>
            <a:solidFill>
              <a:srgbClr val="0A457F"/>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599468" y="1985578"/>
            <a:ext cx="1055210" cy="381314"/>
          </a:xfrm>
          <a:prstGeom prst="roundRect">
            <a:avLst>
              <a:gd name="adj" fmla="val 20275"/>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64542" y="2354638"/>
            <a:ext cx="4839353" cy="617220"/>
          </a:xfrm>
          <a:prstGeom prst="rect">
            <a:avLst/>
          </a:prstGeom>
        </p:spPr>
        <p:txBody>
          <a:bodyPr wrap="square">
            <a:spAutoFit/>
          </a:bodyPr>
          <a:lstStyle/>
          <a:p>
            <a:pPr lvl="0">
              <a:lnSpc>
                <a:spcPct val="150000"/>
              </a:lnSpc>
            </a:pPr>
            <a:r>
              <a:rPr lang="zh-CN" altLang="zh-CN" sz="1200" b="1" kern="100" dirty="0">
                <a:solidFill>
                  <a:srgbClr val="0A457F"/>
                </a:solidFill>
                <a:latin typeface="等线" panose="02010600030101010101" pitchFamily="2" charset="-122"/>
                <a:cs typeface="Times New Roman" panose="02020603050405020304" pitchFamily="18" charset="0"/>
              </a:rPr>
              <a:t>包括李斌、秦力洪在内的各级领导，以及各级员工，全部在线，并明确身份标识，让用户能直接沟通 </a:t>
            </a:r>
            <a:endParaRPr lang="zh-CN" altLang="zh-CN" sz="1200" b="1" kern="100" dirty="0">
              <a:solidFill>
                <a:srgbClr val="0A457F"/>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16" name="矩形 15"/>
          <p:cNvSpPr/>
          <p:nvPr/>
        </p:nvSpPr>
        <p:spPr>
          <a:xfrm>
            <a:off x="685661" y="2007160"/>
            <a:ext cx="902811" cy="307777"/>
          </a:xfrm>
          <a:prstGeom prst="rect">
            <a:avLst/>
          </a:prstGeom>
        </p:spPr>
        <p:txBody>
          <a:bodyPr wrap="none">
            <a:spAutoFit/>
          </a:bodyPr>
          <a:lstStyle/>
          <a:p>
            <a:r>
              <a:rPr lang="zh-CN" altLang="zh-CN"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全员在线</a:t>
            </a:r>
            <a:endParaRPr lang="zh-CN" altLang="en-US" sz="1400" b="1" dirty="0">
              <a:solidFill>
                <a:schemeClr val="bg1"/>
              </a:solidFill>
              <a:effectLst>
                <a:outerShdw blurRad="38100" dist="38100" dir="2700000" algn="tl">
                  <a:srgbClr val="000000">
                    <a:alpha val="43137"/>
                  </a:srgbClr>
                </a:outerShdw>
              </a:effectLst>
            </a:endParaRPr>
          </a:p>
        </p:txBody>
      </p:sp>
      <p:sp>
        <p:nvSpPr>
          <p:cNvPr id="17" name="圆角矩形 16"/>
          <p:cNvSpPr/>
          <p:nvPr/>
        </p:nvSpPr>
        <p:spPr>
          <a:xfrm>
            <a:off x="5816570" y="1985578"/>
            <a:ext cx="1055210" cy="381314"/>
          </a:xfrm>
          <a:prstGeom prst="roundRect">
            <a:avLst>
              <a:gd name="adj" fmla="val 20275"/>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5789432" y="2007160"/>
            <a:ext cx="1082348" cy="307777"/>
          </a:xfrm>
          <a:prstGeom prst="rect">
            <a:avLst/>
          </a:prstGeom>
        </p:spPr>
        <p:txBody>
          <a:bodyPr wrap="none">
            <a:spAutoFit/>
          </a:bodyPr>
          <a:lstStyle/>
          <a:p>
            <a:r>
              <a:rPr lang="zh-CN" altLang="en-US"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人格化沟通</a:t>
            </a:r>
            <a:endParaRPr lang="zh-CN" altLang="en-US" sz="1400" b="1" dirty="0">
              <a:solidFill>
                <a:schemeClr val="bg1"/>
              </a:solidFill>
              <a:effectLst>
                <a:outerShdw blurRad="38100" dist="38100" dir="2700000" algn="tl">
                  <a:srgbClr val="000000">
                    <a:alpha val="43137"/>
                  </a:srgbClr>
                </a:outerShdw>
              </a:effectLst>
            </a:endParaRPr>
          </a:p>
        </p:txBody>
      </p:sp>
      <p:sp>
        <p:nvSpPr>
          <p:cNvPr id="10" name="矩形 9"/>
          <p:cNvSpPr/>
          <p:nvPr/>
        </p:nvSpPr>
        <p:spPr>
          <a:xfrm>
            <a:off x="6048523" y="2354638"/>
            <a:ext cx="4985150" cy="617220"/>
          </a:xfrm>
          <a:prstGeom prst="rect">
            <a:avLst/>
          </a:prstGeom>
        </p:spPr>
        <p:txBody>
          <a:bodyPr wrap="square">
            <a:spAutoFit/>
          </a:bodyPr>
          <a:lstStyle/>
          <a:p>
            <a:pPr>
              <a:lnSpc>
                <a:spcPct val="150000"/>
              </a:lnSpc>
            </a:pPr>
            <a:r>
              <a:rPr lang="zh-CN" altLang="zh-CN" sz="1200" b="1" kern="100" dirty="0">
                <a:solidFill>
                  <a:srgbClr val="0A457F"/>
                </a:solidFill>
                <a:latin typeface="等线" panose="02010600030101010101" pitchFamily="2" charset="-122"/>
                <a:cs typeface="Times New Roman" panose="02020603050405020304" pitchFamily="18" charset="0"/>
              </a:rPr>
              <a:t>企业战略、销量、产品、营销等等信息均由相应责任人个人账号发布，并积极下场互动，将“订阅号式的资讯”转变为“朋友圈式的分享”</a:t>
            </a:r>
          </a:p>
        </p:txBody>
      </p:sp>
      <p:grpSp>
        <p:nvGrpSpPr>
          <p:cNvPr id="26" name="组合 25"/>
          <p:cNvGrpSpPr/>
          <p:nvPr/>
        </p:nvGrpSpPr>
        <p:grpSpPr>
          <a:xfrm>
            <a:off x="5198901" y="2961795"/>
            <a:ext cx="336663" cy="45719"/>
            <a:chOff x="2888673" y="259773"/>
            <a:chExt cx="336663" cy="45719"/>
          </a:xfrm>
        </p:grpSpPr>
        <p:sp>
          <p:nvSpPr>
            <p:cNvPr id="22" name="椭圆 21"/>
            <p:cNvSpPr/>
            <p:nvPr/>
          </p:nvSpPr>
          <p:spPr>
            <a:xfrm>
              <a:off x="2888673" y="259773"/>
              <a:ext cx="45719" cy="45719"/>
            </a:xfrm>
            <a:prstGeom prst="ellipse">
              <a:avLst/>
            </a:prstGeom>
            <a:solidFill>
              <a:srgbClr val="0A457F"/>
            </a:solidFill>
            <a:ln>
              <a:solidFill>
                <a:srgbClr val="0A4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985654" y="259773"/>
              <a:ext cx="45719" cy="45719"/>
            </a:xfrm>
            <a:prstGeom prst="ellipse">
              <a:avLst/>
            </a:prstGeom>
            <a:solidFill>
              <a:srgbClr val="0A457F"/>
            </a:solidFill>
            <a:ln>
              <a:solidFill>
                <a:srgbClr val="0A4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3082635" y="259773"/>
              <a:ext cx="45719" cy="45719"/>
            </a:xfrm>
            <a:prstGeom prst="ellipse">
              <a:avLst/>
            </a:prstGeom>
            <a:solidFill>
              <a:srgbClr val="0A457F"/>
            </a:solidFill>
            <a:ln>
              <a:solidFill>
                <a:srgbClr val="0A4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3179617" y="259773"/>
              <a:ext cx="45719" cy="45719"/>
            </a:xfrm>
            <a:prstGeom prst="ellipse">
              <a:avLst/>
            </a:prstGeom>
            <a:solidFill>
              <a:srgbClr val="0A457F"/>
            </a:solidFill>
            <a:ln>
              <a:solidFill>
                <a:srgbClr val="0A4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10455780" y="2961795"/>
            <a:ext cx="336663" cy="45719"/>
            <a:chOff x="2888673" y="259773"/>
            <a:chExt cx="336663" cy="45719"/>
          </a:xfrm>
        </p:grpSpPr>
        <p:sp>
          <p:nvSpPr>
            <p:cNvPr id="34" name="椭圆 33"/>
            <p:cNvSpPr/>
            <p:nvPr/>
          </p:nvSpPr>
          <p:spPr>
            <a:xfrm>
              <a:off x="2888673" y="259773"/>
              <a:ext cx="45719" cy="45719"/>
            </a:xfrm>
            <a:prstGeom prst="ellipse">
              <a:avLst/>
            </a:prstGeom>
            <a:solidFill>
              <a:srgbClr val="0A457F"/>
            </a:solidFill>
            <a:ln>
              <a:solidFill>
                <a:srgbClr val="0A4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2985654" y="259773"/>
              <a:ext cx="45719" cy="45719"/>
            </a:xfrm>
            <a:prstGeom prst="ellipse">
              <a:avLst/>
            </a:prstGeom>
            <a:solidFill>
              <a:srgbClr val="0A457F"/>
            </a:solidFill>
            <a:ln>
              <a:solidFill>
                <a:srgbClr val="0A4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3082635" y="259773"/>
              <a:ext cx="45719" cy="45719"/>
            </a:xfrm>
            <a:prstGeom prst="ellipse">
              <a:avLst/>
            </a:prstGeom>
            <a:solidFill>
              <a:srgbClr val="0A457F"/>
            </a:solidFill>
            <a:ln>
              <a:solidFill>
                <a:srgbClr val="0A4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179617" y="259773"/>
              <a:ext cx="45719" cy="45719"/>
            </a:xfrm>
            <a:prstGeom prst="ellipse">
              <a:avLst/>
            </a:prstGeom>
            <a:solidFill>
              <a:srgbClr val="0A457F"/>
            </a:solidFill>
            <a:ln>
              <a:solidFill>
                <a:srgbClr val="0A45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277934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 y="0"/>
            <a:ext cx="11491031" cy="6464300"/>
          </a:xfrm>
          <a:prstGeom prst="rect">
            <a:avLst/>
          </a:prstGeom>
        </p:spPr>
      </p:pic>
    </p:spTree>
    <p:extLst>
      <p:ext uri="{BB962C8B-B14F-4D97-AF65-F5344CB8AC3E}">
        <p14:creationId xmlns:p14="http://schemas.microsoft.com/office/powerpoint/2010/main" val="3687661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412432" y="2822459"/>
            <a:ext cx="3270888" cy="418409"/>
          </a:xfrm>
          <a:prstGeom prst="roundRect">
            <a:avLst/>
          </a:prstGeom>
          <a:solidFill>
            <a:srgbClr val="0B45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12432" y="2150918"/>
            <a:ext cx="10674668" cy="42345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86505" y="1404389"/>
            <a:ext cx="9833004" cy="369332"/>
          </a:xfrm>
          <a:prstGeom prst="rect">
            <a:avLst/>
          </a:prstGeom>
        </p:spPr>
        <p:txBody>
          <a:bodyPr wrap="square">
            <a:spAutoFit/>
          </a:bodyPr>
          <a:lstStyle/>
          <a:p>
            <a:pPr algn="dist"/>
            <a:r>
              <a:rPr lang="zh-CN" altLang="en-US" b="1" dirty="0">
                <a:latin typeface="微软雅黑" panose="020B0503020204020204" pitchFamily="34" charset="-122"/>
                <a:cs typeface="Times New Roman" panose="02020603050405020304" pitchFamily="18" charset="0"/>
              </a:rPr>
              <a:t>社区生态：空地网三端社区生态布局，以社区生态满足社交、生活方式等需求</a:t>
            </a:r>
            <a:endParaRPr lang="zh-CN" altLang="en-US" dirty="0"/>
          </a:p>
        </p:txBody>
      </p:sp>
      <p:sp>
        <p:nvSpPr>
          <p:cNvPr id="3" name="平行四边形 2"/>
          <p:cNvSpPr/>
          <p:nvPr/>
        </p:nvSpPr>
        <p:spPr>
          <a:xfrm>
            <a:off x="412432" y="1285347"/>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82207" y="2200226"/>
            <a:ext cx="10214581" cy="338554"/>
          </a:xfrm>
          <a:prstGeom prst="rect">
            <a:avLst/>
          </a:prstGeom>
        </p:spPr>
        <p:txBody>
          <a:bodyPr wrap="square">
            <a:spAutoFit/>
          </a:bodyPr>
          <a:lstStyle/>
          <a:p>
            <a:pPr algn="dist">
              <a:spcAft>
                <a:spcPts val="0"/>
              </a:spcAft>
            </a:pPr>
            <a:r>
              <a:rPr lang="zh-CN" altLang="zh-CN" sz="1600" b="1" kern="100" dirty="0">
                <a:solidFill>
                  <a:srgbClr val="0B457F"/>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蔚来商业最终目的地就是构建一个以产品和服务为链接的社区</a:t>
            </a:r>
            <a:r>
              <a:rPr lang="zh-CN" altLang="en-US" sz="1600" b="1" kern="100" dirty="0">
                <a:solidFill>
                  <a:srgbClr val="0B457F"/>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t>
            </a:r>
            <a:r>
              <a:rPr lang="zh-CN" altLang="zh-CN" sz="1600" b="1" kern="100" dirty="0">
                <a:solidFill>
                  <a:srgbClr val="0B457F"/>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买车就相当于买进入社区的门票</a:t>
            </a:r>
            <a:endParaRPr lang="zh-CN" altLang="zh-CN" sz="1600" b="1" kern="100" dirty="0">
              <a:solidFill>
                <a:srgbClr val="0B457F"/>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026" name="Picture 2" descr="https://gimg2.baidu.com/image_search/src=http%3A%2F%2Fnimg.ws.126.net%2F%3Furl%3Dhttp%3A%2F%2Fdingyue.ws.126.net%2F2021%2F0316%2F4e5254c4j00qq1xfy001nc000hs0121c.jpg%26thumbnail%3D650x2147483647%26quality%3D80%26type%3Djpg&amp;refer=http%3A%2F%2Fnimg.ws.126.net&amp;app=2002&amp;size=f9999,10000&amp;q=a80&amp;n=0&amp;g=0n&amp;fmt=jpeg?sec=1637304185&amp;t=6e30e0d462235d24cf0efeccce36c69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6843" y="3495843"/>
            <a:ext cx="1199609" cy="256603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矩形 4"/>
          <p:cNvSpPr/>
          <p:nvPr/>
        </p:nvSpPr>
        <p:spPr>
          <a:xfrm>
            <a:off x="1759242" y="3495843"/>
            <a:ext cx="1924078" cy="2462213"/>
          </a:xfrm>
          <a:prstGeom prst="rect">
            <a:avLst/>
          </a:prstGeom>
        </p:spPr>
        <p:txBody>
          <a:bodyPr wrap="square">
            <a:spAutoFit/>
          </a:bodyPr>
          <a:lstStyle/>
          <a:p>
            <a:pPr algn="just">
              <a:lnSpc>
                <a:spcPct val="200000"/>
              </a:lnSpc>
              <a:spcAft>
                <a:spcPts val="0"/>
              </a:spcAft>
            </a:pPr>
            <a:r>
              <a:rPr lang="zh-CN" altLang="zh-CN" sz="1100" kern="100" dirty="0">
                <a:latin typeface="等线" panose="02010600030101010101" pitchFamily="2" charset="-122"/>
                <a:cs typeface="Times New Roman" panose="02020603050405020304" pitchFamily="18" charset="0"/>
              </a:rPr>
              <a:t>上线至今从未间断，共推出</a:t>
            </a:r>
            <a:r>
              <a:rPr lang="en-US" altLang="zh-CN" sz="1100" kern="100" dirty="0">
                <a:latin typeface="等线" panose="02010600030101010101" pitchFamily="2" charset="-122"/>
                <a:cs typeface="Times New Roman" panose="02020603050405020304" pitchFamily="18" charset="0"/>
              </a:rPr>
              <a:t>7860</a:t>
            </a:r>
            <a:r>
              <a:rPr lang="zh-CN" altLang="zh-CN" sz="1100" kern="100" dirty="0">
                <a:latin typeface="等线" panose="02010600030101010101" pitchFamily="2" charset="-122"/>
                <a:cs typeface="Times New Roman" panose="02020603050405020304" pitchFamily="18" charset="0"/>
              </a:rPr>
              <a:t>期，其中超过</a:t>
            </a:r>
            <a:r>
              <a:rPr lang="en-US" altLang="zh-CN" sz="1100" kern="100" dirty="0">
                <a:latin typeface="等线" panose="02010600030101010101" pitchFamily="2" charset="-122"/>
                <a:cs typeface="Times New Roman" panose="02020603050405020304" pitchFamily="18" charset="0"/>
              </a:rPr>
              <a:t>3000</a:t>
            </a:r>
            <a:r>
              <a:rPr lang="zh-CN" altLang="zh-CN" sz="1100" kern="100" dirty="0">
                <a:latin typeface="等线" panose="02010600030101010101" pitchFamily="2" charset="-122"/>
                <a:cs typeface="Times New Roman" panose="02020603050405020304" pitchFamily="18" charset="0"/>
              </a:rPr>
              <a:t>期由用户共创产生，拥有</a:t>
            </a:r>
            <a:r>
              <a:rPr lang="en-US" altLang="zh-CN" sz="1100" kern="100" dirty="0">
                <a:latin typeface="等线" panose="02010600030101010101" pitchFamily="2" charset="-122"/>
                <a:cs typeface="Times New Roman" panose="02020603050405020304" pitchFamily="18" charset="0"/>
              </a:rPr>
              <a:t>200</a:t>
            </a:r>
            <a:r>
              <a:rPr lang="zh-CN" altLang="zh-CN" sz="1100" kern="100" dirty="0">
                <a:latin typeface="等线" panose="02010600030101010101" pitchFamily="2" charset="-122"/>
                <a:cs typeface="Times New Roman" panose="02020603050405020304" pitchFamily="18" charset="0"/>
              </a:rPr>
              <a:t>余位用户分站长，他们不仅参与节目录制，同时还担任制片人、封面设计师和后期制作等专业角色</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187036" y="2057400"/>
            <a:ext cx="11118273" cy="4104409"/>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599468" y="2254827"/>
            <a:ext cx="182738" cy="182738"/>
          </a:xfrm>
          <a:prstGeom prst="ellipse">
            <a:avLst/>
          </a:prstGeom>
          <a:noFill/>
          <a:ln w="28575">
            <a:solidFill>
              <a:srgbClr val="0B457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412432" y="2896293"/>
            <a:ext cx="3270888" cy="261610"/>
          </a:xfrm>
          <a:prstGeom prst="rect">
            <a:avLst/>
          </a:prstGeom>
        </p:spPr>
        <p:txBody>
          <a:bodyPr wrap="square">
            <a:spAutoFit/>
          </a:bodyPr>
          <a:lstStyle/>
          <a:p>
            <a:pPr algn="ctr">
              <a:spcAft>
                <a:spcPts val="0"/>
              </a:spcAft>
            </a:pPr>
            <a:r>
              <a:rPr lang="zh-CN" altLang="zh-CN" sz="11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空中社区：</a:t>
            </a:r>
            <a:r>
              <a:rPr lang="en-US" altLang="zh-CN" sz="11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NIO RADIO</a:t>
            </a:r>
            <a:r>
              <a:rPr lang="zh-CN" altLang="zh-CN" sz="11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t>
            </a:r>
            <a:r>
              <a:rPr lang="zh-CN" altLang="en-US" sz="11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用户</a:t>
            </a:r>
            <a:r>
              <a:rPr lang="zh-CN" altLang="zh-CN" sz="11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声音的线上社区</a:t>
            </a:r>
            <a:endParaRPr lang="zh-CN" altLang="zh-CN" sz="1100" kern="100"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cxnSp>
        <p:nvCxnSpPr>
          <p:cNvPr id="12" name="直接连接符 11"/>
          <p:cNvCxnSpPr/>
          <p:nvPr/>
        </p:nvCxnSpPr>
        <p:spPr>
          <a:xfrm>
            <a:off x="3893127" y="3014538"/>
            <a:ext cx="0" cy="2592316"/>
          </a:xfrm>
          <a:prstGeom prst="line">
            <a:avLst/>
          </a:prstGeom>
          <a:ln>
            <a:solidFill>
              <a:srgbClr val="0B457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599218" y="3014538"/>
            <a:ext cx="0" cy="2592316"/>
          </a:xfrm>
          <a:prstGeom prst="line">
            <a:avLst/>
          </a:prstGeom>
          <a:ln>
            <a:solidFill>
              <a:srgbClr val="0B457F"/>
            </a:solidFill>
          </a:ln>
        </p:spPr>
        <p:style>
          <a:lnRef idx="1">
            <a:schemeClr val="accent1"/>
          </a:lnRef>
          <a:fillRef idx="0">
            <a:schemeClr val="accent1"/>
          </a:fillRef>
          <a:effectRef idx="0">
            <a:schemeClr val="accent1"/>
          </a:effectRef>
          <a:fontRef idx="minor">
            <a:schemeClr val="tx1"/>
          </a:fontRef>
        </p:style>
      </p:cxnSp>
      <p:sp>
        <p:nvSpPr>
          <p:cNvPr id="17" name="圆角矩形 16"/>
          <p:cNvSpPr/>
          <p:nvPr/>
        </p:nvSpPr>
        <p:spPr>
          <a:xfrm>
            <a:off x="4110729" y="2822459"/>
            <a:ext cx="3270888" cy="418409"/>
          </a:xfrm>
          <a:prstGeom prst="roundRect">
            <a:avLst/>
          </a:prstGeom>
          <a:solidFill>
            <a:srgbClr val="0B45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110728" y="2896293"/>
            <a:ext cx="3360335" cy="261610"/>
          </a:xfrm>
          <a:prstGeom prst="rect">
            <a:avLst/>
          </a:prstGeom>
        </p:spPr>
        <p:txBody>
          <a:bodyPr wrap="square">
            <a:spAutoFit/>
          </a:bodyPr>
          <a:lstStyle/>
          <a:p>
            <a:pPr>
              <a:spcAft>
                <a:spcPts val="0"/>
              </a:spcAft>
            </a:pPr>
            <a:r>
              <a:rPr lang="zh-CN" altLang="en-US" sz="11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地上社区：</a:t>
            </a:r>
            <a:r>
              <a:rPr lang="en-US" altLang="zh-CN" sz="11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NIO HOUSE</a:t>
            </a:r>
            <a:r>
              <a:rPr lang="zh-CN" altLang="en-US" sz="11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，品牌价值向线下服务延伸</a:t>
            </a:r>
            <a:endParaRPr lang="zh-CN" altLang="zh-CN" sz="1100" kern="100"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9" name="圆角矩形 18"/>
          <p:cNvSpPr/>
          <p:nvPr/>
        </p:nvSpPr>
        <p:spPr>
          <a:xfrm>
            <a:off x="7809026" y="2822459"/>
            <a:ext cx="3270888" cy="418409"/>
          </a:xfrm>
          <a:prstGeom prst="roundRect">
            <a:avLst/>
          </a:prstGeom>
          <a:solidFill>
            <a:srgbClr val="0B45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7809026" y="2896293"/>
            <a:ext cx="3270888" cy="261610"/>
          </a:xfrm>
          <a:prstGeom prst="rect">
            <a:avLst/>
          </a:prstGeom>
        </p:spPr>
        <p:txBody>
          <a:bodyPr wrap="square">
            <a:spAutoFit/>
          </a:bodyPr>
          <a:lstStyle/>
          <a:p>
            <a:pPr algn="ctr">
              <a:spcAft>
                <a:spcPts val="0"/>
              </a:spcAft>
            </a:pPr>
            <a:r>
              <a:rPr lang="zh-CN" altLang="en-US" sz="11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网上社区：</a:t>
            </a:r>
            <a:r>
              <a:rPr lang="en-US" altLang="zh-CN" sz="11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NIO APP</a:t>
            </a:r>
            <a:r>
              <a:rPr lang="zh-CN" altLang="en-US" sz="11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，蔚来用户运营的主要载体</a:t>
            </a:r>
            <a:endParaRPr lang="zh-CN" altLang="zh-CN" sz="1100" kern="100"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矩形 15"/>
          <p:cNvSpPr/>
          <p:nvPr/>
        </p:nvSpPr>
        <p:spPr>
          <a:xfrm>
            <a:off x="5919050" y="3495843"/>
            <a:ext cx="1474660" cy="2462213"/>
          </a:xfrm>
          <a:prstGeom prst="rect">
            <a:avLst/>
          </a:prstGeom>
        </p:spPr>
        <p:txBody>
          <a:bodyPr wrap="square">
            <a:spAutoFit/>
          </a:bodyPr>
          <a:lstStyle/>
          <a:p>
            <a:pPr algn="just">
              <a:lnSpc>
                <a:spcPct val="200000"/>
              </a:lnSpc>
            </a:pPr>
            <a:r>
              <a:rPr lang="zh-CN" altLang="zh-CN" sz="1100" kern="100" dirty="0">
                <a:latin typeface="等线" panose="02010600030101010101" pitchFamily="2" charset="-122"/>
                <a:cs typeface="Times New Roman" panose="02020603050405020304" pitchFamily="18" charset="0"/>
              </a:rPr>
              <a:t>是属于蔚来用户和朋友们的生活空间</a:t>
            </a:r>
            <a:r>
              <a:rPr lang="en-US" altLang="zh-CN" sz="1100" kern="100" dirty="0">
                <a:latin typeface="等线" panose="02010600030101010101" pitchFamily="2" charset="-122"/>
                <a:cs typeface="Times New Roman" panose="02020603050405020304" pitchFamily="18" charset="0"/>
              </a:rPr>
              <a:t>, </a:t>
            </a:r>
            <a:r>
              <a:rPr lang="zh-CN" altLang="zh-CN" sz="1100" kern="100" dirty="0">
                <a:latin typeface="等线" panose="02010600030101010101" pitchFamily="2" charset="-122"/>
                <a:cs typeface="Times New Roman" panose="02020603050405020304" pitchFamily="18" charset="0"/>
              </a:rPr>
              <a:t>是蔚来用户分享欢乐、共同成长的生活方式社区，它体现了蔚来对汽车行业用户体验的思考和重塑</a:t>
            </a:r>
            <a:endParaRPr lang="zh-CN" altLang="en-US" sz="1100" kern="100" dirty="0">
              <a:latin typeface="等线" panose="02010600030101010101" pitchFamily="2" charset="-122"/>
              <a:cs typeface="Times New Roman" panose="02020603050405020304" pitchFamily="18" charset="0"/>
            </a:endParaRPr>
          </a:p>
        </p:txBody>
      </p:sp>
      <p:pic>
        <p:nvPicPr>
          <p:cNvPr id="1028" name="Picture 4" descr="https://gimg2.baidu.com/image_search/src=http%3A%2F%2Fcarmov.com%2Fuploads%2Fallimg%2F180930%2F1-1P930220645337.jpg&amp;refer=http%3A%2F%2Fcarmov.com&amp;app=2002&amp;size=f9999,10000&amp;q=a80&amp;n=0&amp;g=0n&amp;fmt=jpeg?sec=1637304794&amp;t=5f05d0a177a4fc65e451993f4b9df0e6"/>
          <p:cNvPicPr>
            <a:picLocks noChangeAspect="1" noChangeArrowheads="1"/>
          </p:cNvPicPr>
          <p:nvPr/>
        </p:nvPicPr>
        <p:blipFill rotWithShape="1">
          <a:blip r:embed="rId3">
            <a:extLst>
              <a:ext uri="{28A0092B-C50C-407E-A947-70E740481C1C}">
                <a14:useLocalDpi xmlns:a14="http://schemas.microsoft.com/office/drawing/2010/main" val="0"/>
              </a:ext>
            </a:extLst>
          </a:blip>
          <a:srcRect l="31244" r="31614"/>
          <a:stretch/>
        </p:blipFill>
        <p:spPr bwMode="auto">
          <a:xfrm>
            <a:off x="4094018" y="3495843"/>
            <a:ext cx="1696877" cy="2566038"/>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030" name="Picture 6" descr="https://gimg2.baidu.com/image_search/src=http%3A%2F%2Fdealer2.autoimg.cn%2Fdealerdfs%2Fg25%2FM0A%2FE1%2FE6%2F620x0_1_q87_autohomedealer__ChsEmF6IZziAHqf3AAMGYCJhP2s773.jpg&amp;refer=http%3A%2F%2Fdealer2.autoimg.cn&amp;app=2002&amp;size=f9999,10000&amp;q=a80&amp;n=0&amp;g=0n&amp;fmt=jpeg?sec=1637304882&amp;t=f72d37f5f7fe90d548a73ef2862a512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04727" y="3479826"/>
            <a:ext cx="1289988" cy="2582055"/>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p:cNvSpPr/>
          <p:nvPr/>
        </p:nvSpPr>
        <p:spPr>
          <a:xfrm>
            <a:off x="9300223" y="3495843"/>
            <a:ext cx="1868156" cy="2462213"/>
          </a:xfrm>
          <a:prstGeom prst="rect">
            <a:avLst/>
          </a:prstGeom>
        </p:spPr>
        <p:txBody>
          <a:bodyPr wrap="square">
            <a:spAutoFit/>
          </a:bodyPr>
          <a:lstStyle/>
          <a:p>
            <a:pPr algn="just">
              <a:lnSpc>
                <a:spcPct val="200000"/>
              </a:lnSpc>
            </a:pPr>
            <a:r>
              <a:rPr lang="zh-CN" altLang="en-US" sz="1100" kern="100" dirty="0">
                <a:latin typeface="等线" panose="02010600030101010101" pitchFamily="2" charset="-122"/>
                <a:cs typeface="Times New Roman" panose="02020603050405020304" pitchFamily="18" charset="0"/>
              </a:rPr>
              <a:t>具备服务</a:t>
            </a:r>
            <a:r>
              <a:rPr lang="en-US" altLang="zh-CN" sz="1100" kern="100" dirty="0">
                <a:latin typeface="等线" panose="02010600030101010101" pitchFamily="2" charset="-122"/>
                <a:cs typeface="Times New Roman" panose="02020603050405020304" pitchFamily="18" charset="0"/>
              </a:rPr>
              <a:t>+</a:t>
            </a:r>
            <a:r>
              <a:rPr lang="zh-CN" altLang="en-US" sz="1100" kern="100" dirty="0">
                <a:latin typeface="等线" panose="02010600030101010101" pitchFamily="2" charset="-122"/>
                <a:cs typeface="Times New Roman" panose="02020603050405020304" pitchFamily="18" charset="0"/>
              </a:rPr>
              <a:t>社交</a:t>
            </a:r>
            <a:r>
              <a:rPr lang="en-US" altLang="zh-CN" sz="1100" kern="100" dirty="0">
                <a:latin typeface="等线" panose="02010600030101010101" pitchFamily="2" charset="-122"/>
                <a:cs typeface="Times New Roman" panose="02020603050405020304" pitchFamily="18" charset="0"/>
              </a:rPr>
              <a:t>+</a:t>
            </a:r>
            <a:r>
              <a:rPr lang="zh-CN" altLang="en-US" sz="1100" kern="100" dirty="0">
                <a:latin typeface="等线" panose="02010600030101010101" pitchFamily="2" charset="-122"/>
                <a:cs typeface="Times New Roman" panose="02020603050405020304" pitchFamily="18" charset="0"/>
              </a:rPr>
              <a:t>媒体</a:t>
            </a:r>
            <a:r>
              <a:rPr lang="en-US" altLang="zh-CN" sz="1100" kern="100" dirty="0">
                <a:latin typeface="等线" panose="02010600030101010101" pitchFamily="2" charset="-122"/>
                <a:cs typeface="Times New Roman" panose="02020603050405020304" pitchFamily="18" charset="0"/>
              </a:rPr>
              <a:t>+</a:t>
            </a:r>
            <a:r>
              <a:rPr lang="zh-CN" altLang="en-US" sz="1100" kern="100" dirty="0">
                <a:latin typeface="等线" panose="02010600030101010101" pitchFamily="2" charset="-122"/>
                <a:cs typeface="Times New Roman" panose="02020603050405020304" pitchFamily="18" charset="0"/>
              </a:rPr>
              <a:t>商城等属性的“综合体”</a:t>
            </a:r>
            <a:r>
              <a:rPr lang="en-US" altLang="zh-CN" sz="1100" kern="100" dirty="0">
                <a:latin typeface="等线" panose="02010600030101010101" pitchFamily="2" charset="-122"/>
                <a:cs typeface="Times New Roman" panose="02020603050405020304" pitchFamily="18" charset="0"/>
              </a:rPr>
              <a:t>App</a:t>
            </a:r>
            <a:r>
              <a:rPr lang="zh-CN" altLang="en-US" sz="1100" kern="100" dirty="0">
                <a:latin typeface="等线" panose="02010600030101010101" pitchFamily="2" charset="-122"/>
                <a:cs typeface="Times New Roman" panose="02020603050405020304" pitchFamily="18" charset="0"/>
              </a:rPr>
              <a:t>，是蔚来汽车专门为电动汽车爱好者以及品质生活追求者推出的移动生活方式应用，完成与车、服务、生活的相关链接</a:t>
            </a:r>
          </a:p>
        </p:txBody>
      </p:sp>
      <p:pic>
        <p:nvPicPr>
          <p:cNvPr id="22" name="图片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2327" y="5324665"/>
            <a:ext cx="564378" cy="564378"/>
          </a:xfrm>
          <a:prstGeom prst="rect">
            <a:avLst/>
          </a:prstGeom>
        </p:spPr>
      </p:pic>
    </p:spTree>
    <p:extLst>
      <p:ext uri="{BB962C8B-B14F-4D97-AF65-F5344CB8AC3E}">
        <p14:creationId xmlns:p14="http://schemas.microsoft.com/office/powerpoint/2010/main" val="864129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gimg2.baidu.com/image_search/src=http%3A%2F%2Fdl.ppt123.net%2Fpptbj%2F51%2F20181115%2Fm2g0aos1bai.jpg&amp;refer=http%3A%2F%2Fdl.ppt123.net&amp;app=2002&amp;size=f9999,10000&amp;q=a80&amp;n=0&amp;g=0n&amp;fmt=jpeg?sec=1637293569&amp;t=41b63524e491bac4e0df3ffac92eb1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491913" cy="6464300"/>
          </a:xfrm>
          <a:prstGeom prst="rect">
            <a:avLst/>
          </a:prstGeom>
          <a:noFill/>
          <a:extLst>
            <a:ext uri="{909E8E84-426E-40DD-AFC4-6F175D3DCCD1}">
              <a14:hiddenFill xmlns:a14="http://schemas.microsoft.com/office/drawing/2010/main">
                <a:solidFill>
                  <a:srgbClr val="FFFFFF"/>
                </a:solidFill>
              </a14:hiddenFill>
            </a:ext>
          </a:extLst>
        </p:spPr>
      </p:pic>
      <p:sp>
        <p:nvSpPr>
          <p:cNvPr id="3" name="平行四边形 2"/>
          <p:cNvSpPr/>
          <p:nvPr/>
        </p:nvSpPr>
        <p:spPr>
          <a:xfrm>
            <a:off x="436418" y="446808"/>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矩形 3"/>
          <p:cNvSpPr/>
          <p:nvPr/>
        </p:nvSpPr>
        <p:spPr>
          <a:xfrm>
            <a:off x="810491" y="565850"/>
            <a:ext cx="4371710" cy="369332"/>
          </a:xfrm>
          <a:prstGeom prst="rect">
            <a:avLst/>
          </a:prstGeom>
        </p:spPr>
        <p:txBody>
          <a:bodyPr wrap="none">
            <a:spAutoFit/>
          </a:bodyPr>
          <a:lstStyle/>
          <a:p>
            <a:r>
              <a:rPr lang="zh-CN" altLang="en-US" b="1" dirty="0">
                <a:solidFill>
                  <a:prstClr val="white"/>
                </a:solidFill>
                <a:effectLst>
                  <a:outerShdw blurRad="38100" dist="38100" dir="2700000" algn="tl">
                    <a:srgbClr val="000000">
                      <a:alpha val="43137"/>
                    </a:srgbClr>
                  </a:outerShdw>
                </a:effectLst>
                <a:cs typeface="Times New Roman" panose="02020603050405020304" pitchFamily="18" charset="0"/>
              </a:rPr>
              <a:t>对于用户运营的业务体系，蔚来如是说：</a:t>
            </a:r>
            <a:endParaRPr lang="zh-CN" altLang="en-US" dirty="0">
              <a:solidFill>
                <a:prstClr val="white"/>
              </a:solidFill>
              <a:effectLst>
                <a:outerShdw blurRad="38100" dist="38100" dir="2700000" algn="tl">
                  <a:srgbClr val="000000">
                    <a:alpha val="43137"/>
                  </a:srgbClr>
                </a:outerShdw>
              </a:effectLst>
            </a:endParaRPr>
          </a:p>
        </p:txBody>
      </p:sp>
      <p:sp>
        <p:nvSpPr>
          <p:cNvPr id="5" name="矩形 4"/>
          <p:cNvSpPr/>
          <p:nvPr/>
        </p:nvSpPr>
        <p:spPr>
          <a:xfrm>
            <a:off x="1444495" y="2453245"/>
            <a:ext cx="8926041" cy="830997"/>
          </a:xfrm>
          <a:prstGeom prst="rect">
            <a:avLst/>
          </a:prstGeom>
        </p:spPr>
        <p:txBody>
          <a:bodyPr wrap="square">
            <a:spAutoFit/>
          </a:bodyPr>
          <a:lstStyle/>
          <a:p>
            <a:pPr algn="dist">
              <a:lnSpc>
                <a:spcPct val="200000"/>
              </a:lnSpc>
            </a:pPr>
            <a:r>
              <a:rPr lang="zh-CN" altLang="zh-CN" sz="2400" b="1" kern="100" dirty="0">
                <a:solidFill>
                  <a:prstClr val="white"/>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t>
            </a:r>
            <a:r>
              <a:rPr lang="zh-CN" altLang="en-US" sz="2400" b="1" kern="100" dirty="0">
                <a:solidFill>
                  <a:prstClr val="white"/>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数字触点、车以外的生活方式，才是蔚来品牌真正的软实力！</a:t>
            </a:r>
            <a:r>
              <a:rPr lang="zh-CN" altLang="zh-CN" sz="2400" b="1" kern="100" dirty="0">
                <a:solidFill>
                  <a:prstClr val="white"/>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t>
            </a:r>
            <a:endParaRPr lang="zh-CN" altLang="zh-CN" sz="2400" b="1" kern="100" dirty="0">
              <a:solidFill>
                <a:prstClr val="white"/>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6223247" y="4623954"/>
            <a:ext cx="4147289" cy="369332"/>
          </a:xfrm>
          <a:prstGeom prst="rect">
            <a:avLst/>
          </a:prstGeom>
        </p:spPr>
        <p:txBody>
          <a:bodyPr wrap="none">
            <a:spAutoFit/>
          </a:bodyPr>
          <a:lstStyle/>
          <a:p>
            <a:r>
              <a:rPr lang="zh-CN" altLang="zh-CN" b="1" kern="100" dirty="0">
                <a:solidFill>
                  <a:prstClr val="white"/>
                </a:solidFill>
                <a:effectLst>
                  <a:outerShdw blurRad="38100" dist="38100" dir="2700000" algn="tl">
                    <a:srgbClr val="000000">
                      <a:alpha val="43137"/>
                    </a:srgbClr>
                  </a:outerShdw>
                </a:effectLst>
                <a:latin typeface="微软雅黑" panose="020B0503020204020204" pitchFamily="34" charset="-122"/>
                <a:cs typeface="Times New Roman" panose="02020603050405020304" pitchFamily="18" charset="0"/>
              </a:rPr>
              <a:t>——</a:t>
            </a:r>
            <a:r>
              <a:rPr lang="zh-CN" altLang="en-US" b="1" kern="100" dirty="0">
                <a:solidFill>
                  <a:prstClr val="white"/>
                </a:solidFill>
                <a:effectLst>
                  <a:outerShdw blurRad="38100" dist="38100" dir="2700000" algn="tl">
                    <a:srgbClr val="000000">
                      <a:alpha val="43137"/>
                    </a:srgbClr>
                  </a:outerShdw>
                </a:effectLst>
                <a:latin typeface="微软雅黑" panose="020B0503020204020204" pitchFamily="34" charset="-122"/>
                <a:cs typeface="Times New Roman" panose="02020603050405020304" pitchFamily="18" charset="0"/>
              </a:rPr>
              <a:t>秦力洪（蔚来联合创始人、总裁）</a:t>
            </a:r>
            <a:endParaRPr lang="zh-CN" altLang="zh-CN" b="1" kern="100" dirty="0">
              <a:solidFill>
                <a:prstClr val="white"/>
              </a:solidFill>
              <a:effectLst>
                <a:outerShdw blurRad="38100" dist="38100" dir="2700000" algn="tl">
                  <a:srgbClr val="000000">
                    <a:alpha val="43137"/>
                  </a:srgbClr>
                </a:outerShdw>
              </a:effectLst>
              <a:latin typeface="微软雅黑" panose="020B0503020204020204" pitchFamily="34" charset="-122"/>
              <a:cs typeface="Times New Roman" panose="02020603050405020304" pitchFamily="18" charset="0"/>
            </a:endParaRPr>
          </a:p>
        </p:txBody>
      </p:sp>
      <p:cxnSp>
        <p:nvCxnSpPr>
          <p:cNvPr id="9" name="直接连接符 8"/>
          <p:cNvCxnSpPr/>
          <p:nvPr/>
        </p:nvCxnSpPr>
        <p:spPr>
          <a:xfrm>
            <a:off x="1007918" y="2077988"/>
            <a:ext cx="6442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84564" y="1808018"/>
            <a:ext cx="0" cy="1943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926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1491913" cy="12780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pic>
        <p:nvPicPr>
          <p:cNvPr id="3" name="Shape 244"/>
          <p:cNvPicPr preferRelativeResize="0"/>
          <p:nvPr/>
        </p:nvPicPr>
        <p:blipFill>
          <a:blip r:embed="rId2">
            <a:extLst>
              <a:ext uri="{28A0092B-C50C-407E-A947-70E740481C1C}">
                <a14:useLocalDpi xmlns:a14="http://schemas.microsoft.com/office/drawing/2010/main" val="0"/>
              </a:ext>
            </a:extLst>
          </a:blip>
          <a:stretch>
            <a:fillRect/>
          </a:stretch>
        </p:blipFill>
        <p:spPr>
          <a:xfrm>
            <a:off x="1408" y="-3308796"/>
            <a:ext cx="11489096" cy="6462617"/>
          </a:xfrm>
          <a:prstGeom prst="rect">
            <a:avLst/>
          </a:prstGeom>
          <a:noFill/>
          <a:ln>
            <a:noFill/>
          </a:ln>
        </p:spPr>
      </p:pic>
      <p:sp>
        <p:nvSpPr>
          <p:cNvPr id="4" name="Shape 223"/>
          <p:cNvSpPr/>
          <p:nvPr/>
        </p:nvSpPr>
        <p:spPr>
          <a:xfrm>
            <a:off x="1408" y="3153795"/>
            <a:ext cx="3829699" cy="3310505"/>
          </a:xfrm>
          <a:prstGeom prst="rect">
            <a:avLst/>
          </a:prstGeom>
          <a:solidFill>
            <a:schemeClr val="lt1"/>
          </a:solidFill>
          <a:ln>
            <a:noFill/>
          </a:ln>
        </p:spPr>
        <p:txBody>
          <a:bodyPr lIns="43088" tIns="21538" rIns="43088" bIns="21538" anchor="ctr" anchorCtr="0">
            <a:noAutofit/>
          </a:bodyPr>
          <a:lstStyle/>
          <a:p>
            <a:pPr algn="ctr"/>
            <a:endParaRPr sz="1697" kern="0">
              <a:solidFill>
                <a:srgbClr val="FFFFFF"/>
              </a:solidFill>
              <a:latin typeface="+mn-ea"/>
              <a:cs typeface="Montserrat" panose="02000505000000020004"/>
              <a:sym typeface="Montserrat" panose="02000505000000020004"/>
            </a:endParaRPr>
          </a:p>
        </p:txBody>
      </p:sp>
      <p:sp>
        <p:nvSpPr>
          <p:cNvPr id="5" name="Shape 224"/>
          <p:cNvSpPr/>
          <p:nvPr/>
        </p:nvSpPr>
        <p:spPr>
          <a:xfrm>
            <a:off x="3831106" y="3153795"/>
            <a:ext cx="3829699" cy="3310505"/>
          </a:xfrm>
          <a:prstGeom prst="rect">
            <a:avLst/>
          </a:prstGeom>
          <a:solidFill>
            <a:srgbClr val="F2F2F2">
              <a:alpha val="54901"/>
            </a:srgbClr>
          </a:solidFill>
          <a:ln>
            <a:noFill/>
          </a:ln>
        </p:spPr>
        <p:txBody>
          <a:bodyPr lIns="43088" tIns="21538" rIns="43088" bIns="21538" anchor="ctr" anchorCtr="0">
            <a:noAutofit/>
          </a:bodyPr>
          <a:lstStyle/>
          <a:p>
            <a:pPr algn="ctr"/>
            <a:endParaRPr sz="1697" kern="0">
              <a:solidFill>
                <a:srgbClr val="000000"/>
              </a:solidFill>
              <a:latin typeface="+mn-ea"/>
              <a:cs typeface="Montserrat" panose="02000505000000020004"/>
              <a:sym typeface="Montserrat" panose="02000505000000020004"/>
            </a:endParaRPr>
          </a:p>
        </p:txBody>
      </p:sp>
      <p:sp>
        <p:nvSpPr>
          <p:cNvPr id="6" name="Shape 225"/>
          <p:cNvSpPr/>
          <p:nvPr/>
        </p:nvSpPr>
        <p:spPr>
          <a:xfrm>
            <a:off x="7660806" y="3153795"/>
            <a:ext cx="3829699" cy="3310505"/>
          </a:xfrm>
          <a:prstGeom prst="rect">
            <a:avLst/>
          </a:prstGeom>
          <a:solidFill>
            <a:schemeClr val="lt1"/>
          </a:solidFill>
          <a:ln>
            <a:noFill/>
          </a:ln>
        </p:spPr>
        <p:txBody>
          <a:bodyPr lIns="43088" tIns="21538" rIns="43088" bIns="21538" anchor="ctr" anchorCtr="0">
            <a:noAutofit/>
          </a:bodyPr>
          <a:lstStyle/>
          <a:p>
            <a:pPr algn="ctr"/>
            <a:endParaRPr sz="1697" kern="0">
              <a:solidFill>
                <a:srgbClr val="000000"/>
              </a:solidFill>
              <a:latin typeface="+mn-ea"/>
              <a:cs typeface="Montserrat" panose="02000505000000020004"/>
              <a:sym typeface="Montserrat" panose="02000505000000020004"/>
            </a:endParaRPr>
          </a:p>
        </p:txBody>
      </p:sp>
      <p:grpSp>
        <p:nvGrpSpPr>
          <p:cNvPr id="15" name="Shape 234"/>
          <p:cNvGrpSpPr/>
          <p:nvPr/>
        </p:nvGrpSpPr>
        <p:grpSpPr>
          <a:xfrm>
            <a:off x="9336729" y="3883567"/>
            <a:ext cx="497125" cy="636671"/>
            <a:chOff x="8218224" y="8245764"/>
            <a:chExt cx="500997" cy="641631"/>
          </a:xfrm>
        </p:grpSpPr>
        <p:cxnSp>
          <p:nvCxnSpPr>
            <p:cNvPr id="16" name="Shape 235"/>
            <p:cNvCxnSpPr/>
            <p:nvPr/>
          </p:nvCxnSpPr>
          <p:spPr>
            <a:xfrm>
              <a:off x="8218224" y="8245764"/>
              <a:ext cx="2929" cy="641631"/>
            </a:xfrm>
            <a:prstGeom prst="straightConnector1">
              <a:avLst/>
            </a:prstGeom>
            <a:noFill/>
            <a:ln w="34275" cap="flat" cmpd="sng">
              <a:solidFill>
                <a:schemeClr val="dk2"/>
              </a:solidFill>
              <a:prstDash val="solid"/>
              <a:round/>
              <a:headEnd type="none" w="med" len="med"/>
              <a:tailEnd type="none" w="med" len="med"/>
            </a:ln>
          </p:spPr>
        </p:cxnSp>
        <p:sp>
          <p:nvSpPr>
            <p:cNvPr id="17" name="Shape 236"/>
            <p:cNvSpPr/>
            <p:nvPr/>
          </p:nvSpPr>
          <p:spPr>
            <a:xfrm>
              <a:off x="8411592" y="8310220"/>
              <a:ext cx="307629" cy="287123"/>
            </a:xfrm>
            <a:custGeom>
              <a:avLst/>
              <a:gdLst/>
              <a:ahLst/>
              <a:cxnLst/>
              <a:rect l="0" t="0" r="0" b="0"/>
              <a:pathLst>
                <a:path w="120000" h="120000" extrusionOk="0">
                  <a:moveTo>
                    <a:pt x="23017" y="0"/>
                  </a:moveTo>
                  <a:lnTo>
                    <a:pt x="0" y="20508"/>
                  </a:lnTo>
                  <a:lnTo>
                    <a:pt x="0" y="119722"/>
                  </a:lnTo>
                  <a:lnTo>
                    <a:pt x="119741" y="119722"/>
                  </a:lnTo>
                  <a:lnTo>
                    <a:pt x="96465" y="70115"/>
                  </a:lnTo>
                  <a:lnTo>
                    <a:pt x="119741" y="20508"/>
                  </a:lnTo>
                  <a:lnTo>
                    <a:pt x="0" y="20508"/>
                  </a:lnTo>
                </a:path>
              </a:pathLst>
            </a:custGeom>
            <a:noFill/>
            <a:ln w="34275" cap="flat" cmpd="sng">
              <a:solidFill>
                <a:schemeClr val="dk2"/>
              </a:solidFill>
              <a:prstDash val="solid"/>
              <a:round/>
              <a:headEnd type="none" w="med" len="med"/>
              <a:tailEnd type="none" w="med" len="med"/>
            </a:ln>
          </p:spPr>
          <p:txBody>
            <a:bodyPr lIns="43088" tIns="21538" rIns="43088" bIns="21538" anchor="t" anchorCtr="0">
              <a:noAutofit/>
            </a:bodyPr>
            <a:lstStyle/>
            <a:p>
              <a:endParaRPr sz="1697" kern="0">
                <a:solidFill>
                  <a:srgbClr val="000000"/>
                </a:solidFill>
                <a:latin typeface="+mn-ea"/>
                <a:cs typeface="Montserrat" panose="02000505000000020004"/>
                <a:sym typeface="Montserrat" panose="02000505000000020004"/>
              </a:endParaRPr>
            </a:p>
          </p:txBody>
        </p:sp>
        <p:sp>
          <p:nvSpPr>
            <p:cNvPr id="18" name="Shape 237"/>
            <p:cNvSpPr/>
            <p:nvPr/>
          </p:nvSpPr>
          <p:spPr>
            <a:xfrm>
              <a:off x="8218224" y="8310220"/>
              <a:ext cx="251964" cy="237317"/>
            </a:xfrm>
            <a:custGeom>
              <a:avLst/>
              <a:gdLst/>
              <a:ahLst/>
              <a:cxnLst/>
              <a:rect l="0" t="0" r="0" b="0"/>
              <a:pathLst>
                <a:path w="120000" h="120000" extrusionOk="0">
                  <a:moveTo>
                    <a:pt x="91653" y="119665"/>
                  </a:moveTo>
                  <a:lnTo>
                    <a:pt x="0" y="119665"/>
                  </a:lnTo>
                  <a:lnTo>
                    <a:pt x="0" y="0"/>
                  </a:lnTo>
                  <a:lnTo>
                    <a:pt x="119685" y="0"/>
                  </a:lnTo>
                  <a:lnTo>
                    <a:pt x="119685" y="24735"/>
                  </a:lnTo>
                </a:path>
              </a:pathLst>
            </a:custGeom>
            <a:noFill/>
            <a:ln w="34275" cap="flat" cmpd="sng">
              <a:solidFill>
                <a:schemeClr val="dk2"/>
              </a:solidFill>
              <a:prstDash val="solid"/>
              <a:round/>
              <a:headEnd type="none" w="med" len="med"/>
              <a:tailEnd type="none" w="med" len="med"/>
            </a:ln>
          </p:spPr>
          <p:txBody>
            <a:bodyPr lIns="43088" tIns="21538" rIns="43088" bIns="21538" anchor="t" anchorCtr="0">
              <a:noAutofit/>
            </a:bodyPr>
            <a:lstStyle/>
            <a:p>
              <a:endParaRPr sz="1697" kern="0">
                <a:solidFill>
                  <a:srgbClr val="000000"/>
                </a:solidFill>
                <a:latin typeface="+mn-ea"/>
                <a:cs typeface="Montserrat" panose="02000505000000020004"/>
                <a:sym typeface="Montserrat" panose="02000505000000020004"/>
              </a:endParaRPr>
            </a:p>
          </p:txBody>
        </p:sp>
      </p:grpSp>
      <p:sp>
        <p:nvSpPr>
          <p:cNvPr id="19" name="Shape 238"/>
          <p:cNvSpPr txBox="1"/>
          <p:nvPr/>
        </p:nvSpPr>
        <p:spPr>
          <a:xfrm>
            <a:off x="785599" y="5068633"/>
            <a:ext cx="2260403" cy="665314"/>
          </a:xfrm>
          <a:prstGeom prst="rect">
            <a:avLst/>
          </a:prstGeom>
          <a:noFill/>
          <a:ln>
            <a:noFill/>
          </a:ln>
        </p:spPr>
        <p:txBody>
          <a:bodyPr lIns="43088" tIns="21538" rIns="43088" bIns="21538" anchor="t" anchorCtr="0">
            <a:noAutofit/>
          </a:bodyPr>
          <a:lstStyle/>
          <a:p>
            <a:pPr algn="ctr">
              <a:lnSpc>
                <a:spcPct val="150000"/>
              </a:lnSpc>
              <a:buSzPct val="25000"/>
            </a:pPr>
            <a:r>
              <a:rPr lang="en-US" altLang="zh-CN" sz="943" kern="0" dirty="0">
                <a:solidFill>
                  <a:srgbClr val="000000"/>
                </a:solidFill>
                <a:latin typeface="+mn-ea"/>
                <a:cs typeface="Montserrat" panose="02000505000000020004"/>
                <a:sym typeface="Montserrat" panose="02000505000000020004"/>
              </a:rPr>
              <a:t>1.</a:t>
            </a:r>
            <a:r>
              <a:rPr lang="zh-CN" altLang="en-US" sz="943" kern="0" dirty="0">
                <a:solidFill>
                  <a:srgbClr val="000000"/>
                </a:solidFill>
                <a:latin typeface="+mn-ea"/>
                <a:cs typeface="Montserrat" panose="02000505000000020004"/>
                <a:sym typeface="Montserrat" panose="02000505000000020004"/>
              </a:rPr>
              <a:t>用户分级及成长体系</a:t>
            </a:r>
            <a:endParaRPr lang="en-US" altLang="zh-CN" sz="943" kern="0" dirty="0">
              <a:solidFill>
                <a:srgbClr val="000000"/>
              </a:solidFill>
              <a:latin typeface="+mn-ea"/>
              <a:cs typeface="Montserrat" panose="02000505000000020004"/>
              <a:sym typeface="Montserrat" panose="02000505000000020004"/>
            </a:endParaRPr>
          </a:p>
          <a:p>
            <a:pPr algn="ctr">
              <a:lnSpc>
                <a:spcPct val="150000"/>
              </a:lnSpc>
              <a:buSzPct val="25000"/>
            </a:pPr>
            <a:r>
              <a:rPr lang="en-US" altLang="zh-CN" sz="943" kern="0" dirty="0">
                <a:solidFill>
                  <a:srgbClr val="000000"/>
                </a:solidFill>
                <a:latin typeface="+mn-ea"/>
                <a:cs typeface="Montserrat" panose="02000505000000020004"/>
                <a:sym typeface="Montserrat" panose="02000505000000020004"/>
              </a:rPr>
              <a:t>2.KOC</a:t>
            </a:r>
            <a:r>
              <a:rPr lang="zh-CN" altLang="en-US" sz="943" kern="0" dirty="0">
                <a:solidFill>
                  <a:srgbClr val="000000"/>
                </a:solidFill>
                <a:latin typeface="+mn-ea"/>
                <a:cs typeface="Montserrat" panose="02000505000000020004"/>
                <a:sym typeface="Montserrat" panose="02000505000000020004"/>
              </a:rPr>
              <a:t>及社群体系</a:t>
            </a:r>
            <a:endParaRPr lang="en-US" altLang="zh-CN" sz="943" kern="0" dirty="0">
              <a:solidFill>
                <a:srgbClr val="000000"/>
              </a:solidFill>
              <a:latin typeface="+mn-ea"/>
              <a:cs typeface="Montserrat" panose="02000505000000020004"/>
              <a:sym typeface="Montserrat" panose="02000505000000020004"/>
            </a:endParaRPr>
          </a:p>
          <a:p>
            <a:pPr algn="ctr">
              <a:lnSpc>
                <a:spcPct val="150000"/>
              </a:lnSpc>
              <a:buSzPct val="25000"/>
            </a:pPr>
            <a:r>
              <a:rPr lang="en-US" altLang="zh-CN" sz="943" kern="0" dirty="0">
                <a:solidFill>
                  <a:srgbClr val="000000"/>
                </a:solidFill>
                <a:latin typeface="+mn-ea"/>
                <a:cs typeface="Montserrat" panose="02000505000000020004"/>
                <a:sym typeface="Montserrat" panose="02000505000000020004"/>
              </a:rPr>
              <a:t>3.</a:t>
            </a:r>
            <a:r>
              <a:rPr lang="zh-CN" altLang="en-US" sz="943" kern="0" dirty="0">
                <a:solidFill>
                  <a:srgbClr val="000000"/>
                </a:solidFill>
                <a:latin typeface="+mn-ea"/>
                <a:cs typeface="Montserrat" panose="02000505000000020004"/>
                <a:sym typeface="Montserrat" panose="02000505000000020004"/>
              </a:rPr>
              <a:t>社交体系</a:t>
            </a:r>
            <a:endParaRPr lang="en-US" sz="943" kern="0" dirty="0">
              <a:solidFill>
                <a:srgbClr val="000000"/>
              </a:solidFill>
              <a:latin typeface="+mn-ea"/>
              <a:cs typeface="Montserrat" panose="02000505000000020004"/>
              <a:sym typeface="Montserrat" panose="02000505000000020004"/>
            </a:endParaRPr>
          </a:p>
        </p:txBody>
      </p:sp>
      <p:sp>
        <p:nvSpPr>
          <p:cNvPr id="20" name="Shape 239"/>
          <p:cNvSpPr txBox="1"/>
          <p:nvPr/>
        </p:nvSpPr>
        <p:spPr>
          <a:xfrm>
            <a:off x="737086" y="4723521"/>
            <a:ext cx="2356522" cy="275602"/>
          </a:xfrm>
          <a:prstGeom prst="rect">
            <a:avLst/>
          </a:prstGeom>
          <a:noFill/>
          <a:ln>
            <a:noFill/>
          </a:ln>
        </p:spPr>
        <p:txBody>
          <a:bodyPr lIns="43088" tIns="21538" rIns="43088" bIns="21538" anchor="t" anchorCtr="0">
            <a:noAutofit/>
          </a:bodyPr>
          <a:lstStyle/>
          <a:p>
            <a:pPr algn="ctr">
              <a:buSzPct val="25000"/>
            </a:pPr>
            <a:r>
              <a:rPr lang="zh-CN" altLang="en-US" sz="1508" kern="0" dirty="0">
                <a:solidFill>
                  <a:srgbClr val="000000"/>
                </a:solidFill>
                <a:latin typeface="+mn-ea"/>
                <a:cs typeface="Montserrat" panose="02000505000000020004"/>
                <a:sym typeface="Montserrat" panose="02000505000000020004"/>
              </a:rPr>
              <a:t>人</a:t>
            </a:r>
            <a:endParaRPr lang="en-US" sz="1508" kern="0" dirty="0">
              <a:solidFill>
                <a:srgbClr val="000000"/>
              </a:solidFill>
              <a:latin typeface="+mn-ea"/>
              <a:cs typeface="Montserrat" panose="02000505000000020004"/>
              <a:sym typeface="Montserrat" panose="02000505000000020004"/>
            </a:endParaRPr>
          </a:p>
        </p:txBody>
      </p:sp>
      <p:sp>
        <p:nvSpPr>
          <p:cNvPr id="21" name="Shape 240"/>
          <p:cNvSpPr txBox="1"/>
          <p:nvPr/>
        </p:nvSpPr>
        <p:spPr>
          <a:xfrm>
            <a:off x="4638889" y="5068633"/>
            <a:ext cx="2260403" cy="665314"/>
          </a:xfrm>
          <a:prstGeom prst="rect">
            <a:avLst/>
          </a:prstGeom>
          <a:noFill/>
          <a:ln>
            <a:noFill/>
          </a:ln>
        </p:spPr>
        <p:txBody>
          <a:bodyPr lIns="43088" tIns="21538" rIns="43088" bIns="21538" anchor="t" anchorCtr="0">
            <a:noAutofit/>
          </a:bodyPr>
          <a:lstStyle/>
          <a:p>
            <a:pPr algn="ctr">
              <a:lnSpc>
                <a:spcPct val="150000"/>
              </a:lnSpc>
              <a:buSzPct val="25000"/>
            </a:pPr>
            <a:r>
              <a:rPr lang="en-US" altLang="zh-CN" sz="943" kern="0" dirty="0">
                <a:solidFill>
                  <a:srgbClr val="000000"/>
                </a:solidFill>
                <a:latin typeface="+mn-ea"/>
                <a:cs typeface="Montserrat" panose="02000505000000020004"/>
                <a:sym typeface="Montserrat" panose="02000505000000020004"/>
              </a:rPr>
              <a:t>4.</a:t>
            </a:r>
            <a:r>
              <a:rPr lang="zh-CN" altLang="en-US" sz="943" kern="0" dirty="0">
                <a:solidFill>
                  <a:srgbClr val="000000"/>
                </a:solidFill>
                <a:latin typeface="+mn-ea"/>
                <a:cs typeface="Montserrat" panose="02000505000000020004"/>
                <a:sym typeface="Montserrat" panose="02000505000000020004"/>
              </a:rPr>
              <a:t>内容运营体系；</a:t>
            </a:r>
            <a:r>
              <a:rPr lang="en-US" altLang="zh-CN" sz="943" kern="0" dirty="0">
                <a:solidFill>
                  <a:srgbClr val="000000"/>
                </a:solidFill>
                <a:latin typeface="+mn-ea"/>
                <a:cs typeface="Montserrat" panose="02000505000000020004"/>
                <a:sym typeface="Montserrat" panose="02000505000000020004"/>
              </a:rPr>
              <a:t>5.</a:t>
            </a:r>
            <a:r>
              <a:rPr lang="zh-CN" altLang="en-US" sz="943" kern="0" dirty="0">
                <a:solidFill>
                  <a:srgbClr val="000000"/>
                </a:solidFill>
                <a:latin typeface="+mn-ea"/>
                <a:cs typeface="Montserrat" panose="02000505000000020004"/>
                <a:sym typeface="Montserrat" panose="02000505000000020004"/>
              </a:rPr>
              <a:t>活动运营体系</a:t>
            </a:r>
            <a:endParaRPr lang="en-US" altLang="zh-CN" sz="943" kern="0" dirty="0">
              <a:solidFill>
                <a:srgbClr val="000000"/>
              </a:solidFill>
              <a:latin typeface="+mn-ea"/>
              <a:cs typeface="Montserrat" panose="02000505000000020004"/>
              <a:sym typeface="Montserrat" panose="02000505000000020004"/>
            </a:endParaRPr>
          </a:p>
          <a:p>
            <a:pPr algn="ctr">
              <a:lnSpc>
                <a:spcPct val="150000"/>
              </a:lnSpc>
              <a:buSzPct val="25000"/>
            </a:pPr>
            <a:r>
              <a:rPr lang="en-US" altLang="zh-CN" sz="943" kern="0" dirty="0">
                <a:solidFill>
                  <a:srgbClr val="000000"/>
                </a:solidFill>
                <a:latin typeface="+mn-ea"/>
                <a:cs typeface="Montserrat" panose="02000505000000020004"/>
                <a:sym typeface="Montserrat" panose="02000505000000020004"/>
              </a:rPr>
              <a:t>6.</a:t>
            </a:r>
            <a:r>
              <a:rPr lang="zh-CN" altLang="en-US" sz="943" kern="0" dirty="0">
                <a:solidFill>
                  <a:srgbClr val="000000"/>
                </a:solidFill>
                <a:latin typeface="+mn-ea"/>
                <a:cs typeface="Montserrat" panose="02000505000000020004"/>
                <a:sym typeface="Montserrat" panose="02000505000000020004"/>
              </a:rPr>
              <a:t>服务运营体系；</a:t>
            </a:r>
            <a:r>
              <a:rPr lang="en-US" altLang="zh-CN" sz="943" kern="0" dirty="0">
                <a:solidFill>
                  <a:srgbClr val="000000"/>
                </a:solidFill>
                <a:latin typeface="+mn-ea"/>
                <a:cs typeface="Montserrat" panose="02000505000000020004"/>
                <a:sym typeface="Montserrat" panose="02000505000000020004"/>
              </a:rPr>
              <a:t>7.</a:t>
            </a:r>
            <a:r>
              <a:rPr lang="zh-CN" altLang="en-US" sz="943" kern="0" dirty="0">
                <a:solidFill>
                  <a:srgbClr val="000000"/>
                </a:solidFill>
                <a:latin typeface="+mn-ea"/>
                <a:cs typeface="Montserrat" panose="02000505000000020004"/>
                <a:sym typeface="Montserrat" panose="02000505000000020004"/>
              </a:rPr>
              <a:t>商城运营体系</a:t>
            </a:r>
            <a:endParaRPr lang="en-US" altLang="zh-CN" sz="943" kern="0" dirty="0">
              <a:solidFill>
                <a:srgbClr val="000000"/>
              </a:solidFill>
              <a:latin typeface="+mn-ea"/>
              <a:cs typeface="Montserrat" panose="02000505000000020004"/>
              <a:sym typeface="Montserrat" panose="02000505000000020004"/>
            </a:endParaRPr>
          </a:p>
          <a:p>
            <a:pPr algn="ctr">
              <a:lnSpc>
                <a:spcPct val="150000"/>
              </a:lnSpc>
              <a:buSzPct val="25000"/>
            </a:pPr>
            <a:r>
              <a:rPr lang="en-US" altLang="zh-CN" sz="943" kern="0" dirty="0">
                <a:solidFill>
                  <a:srgbClr val="000000"/>
                </a:solidFill>
                <a:latin typeface="+mn-ea"/>
                <a:cs typeface="Montserrat" panose="02000505000000020004"/>
                <a:sym typeface="Montserrat" panose="02000505000000020004"/>
              </a:rPr>
              <a:t>8.</a:t>
            </a:r>
            <a:r>
              <a:rPr lang="zh-CN" altLang="en-US" sz="943" kern="0" dirty="0">
                <a:solidFill>
                  <a:srgbClr val="000000"/>
                </a:solidFill>
                <a:latin typeface="+mn-ea"/>
                <a:cs typeface="Montserrat" panose="02000505000000020004"/>
                <a:sym typeface="Montserrat" panose="02000505000000020004"/>
              </a:rPr>
              <a:t>满意度评价体系</a:t>
            </a:r>
            <a:endParaRPr lang="en-US" sz="943" kern="0" dirty="0">
              <a:solidFill>
                <a:srgbClr val="000000"/>
              </a:solidFill>
              <a:latin typeface="+mn-ea"/>
              <a:cs typeface="Montserrat" panose="02000505000000020004"/>
              <a:sym typeface="Montserrat" panose="02000505000000020004"/>
            </a:endParaRPr>
          </a:p>
        </p:txBody>
      </p:sp>
      <p:sp>
        <p:nvSpPr>
          <p:cNvPr id="22" name="Shape 241"/>
          <p:cNvSpPr txBox="1"/>
          <p:nvPr/>
        </p:nvSpPr>
        <p:spPr>
          <a:xfrm>
            <a:off x="4590377" y="4723521"/>
            <a:ext cx="2356522" cy="275602"/>
          </a:xfrm>
          <a:prstGeom prst="rect">
            <a:avLst/>
          </a:prstGeom>
          <a:noFill/>
          <a:ln>
            <a:noFill/>
          </a:ln>
        </p:spPr>
        <p:txBody>
          <a:bodyPr lIns="43088" tIns="21538" rIns="43088" bIns="21538" anchor="t" anchorCtr="0">
            <a:noAutofit/>
          </a:bodyPr>
          <a:lstStyle/>
          <a:p>
            <a:pPr algn="ctr">
              <a:buSzPct val="25000"/>
            </a:pPr>
            <a:r>
              <a:rPr lang="zh-CN" altLang="en-US" sz="1508" kern="0" dirty="0">
                <a:solidFill>
                  <a:srgbClr val="000000"/>
                </a:solidFill>
                <a:latin typeface="+mn-ea"/>
                <a:cs typeface="Montserrat" panose="02000505000000020004"/>
                <a:sym typeface="Montserrat" panose="02000505000000020004"/>
              </a:rPr>
              <a:t>货</a:t>
            </a:r>
            <a:endParaRPr lang="en-US" sz="1508" kern="0" dirty="0">
              <a:solidFill>
                <a:srgbClr val="000000"/>
              </a:solidFill>
              <a:latin typeface="+mn-ea"/>
              <a:cs typeface="Montserrat" panose="02000505000000020004"/>
              <a:sym typeface="Montserrat" panose="02000505000000020004"/>
            </a:endParaRPr>
          </a:p>
        </p:txBody>
      </p:sp>
      <p:sp>
        <p:nvSpPr>
          <p:cNvPr id="23" name="Shape 242"/>
          <p:cNvSpPr txBox="1"/>
          <p:nvPr/>
        </p:nvSpPr>
        <p:spPr>
          <a:xfrm>
            <a:off x="8458351" y="5068633"/>
            <a:ext cx="2260403" cy="665314"/>
          </a:xfrm>
          <a:prstGeom prst="rect">
            <a:avLst/>
          </a:prstGeom>
          <a:noFill/>
          <a:ln>
            <a:noFill/>
          </a:ln>
        </p:spPr>
        <p:txBody>
          <a:bodyPr lIns="43088" tIns="21538" rIns="43088" bIns="21538" anchor="t" anchorCtr="0">
            <a:noAutofit/>
          </a:bodyPr>
          <a:lstStyle/>
          <a:p>
            <a:pPr algn="ctr">
              <a:lnSpc>
                <a:spcPct val="150000"/>
              </a:lnSpc>
              <a:buSzPct val="25000"/>
            </a:pPr>
            <a:r>
              <a:rPr lang="en-US" altLang="zh-CN" sz="943" kern="0" dirty="0">
                <a:solidFill>
                  <a:srgbClr val="000000"/>
                </a:solidFill>
                <a:latin typeface="+mn-ea"/>
                <a:cs typeface="Montserrat" panose="02000505000000020004"/>
                <a:sym typeface="Montserrat" panose="02000505000000020004"/>
              </a:rPr>
              <a:t>9.</a:t>
            </a:r>
            <a:r>
              <a:rPr lang="zh-CN" altLang="en-US" sz="943" kern="0" dirty="0">
                <a:solidFill>
                  <a:srgbClr val="000000"/>
                </a:solidFill>
                <a:latin typeface="+mn-ea"/>
                <a:cs typeface="Montserrat" panose="02000505000000020004"/>
                <a:sym typeface="Montserrat" panose="02000505000000020004"/>
              </a:rPr>
              <a:t>用户触点体系</a:t>
            </a:r>
            <a:endParaRPr lang="en-US" sz="943" kern="0" dirty="0">
              <a:solidFill>
                <a:srgbClr val="000000"/>
              </a:solidFill>
              <a:latin typeface="+mn-ea"/>
              <a:cs typeface="Montserrat" panose="02000505000000020004"/>
              <a:sym typeface="Montserrat" panose="02000505000000020004"/>
            </a:endParaRPr>
          </a:p>
        </p:txBody>
      </p:sp>
      <p:sp>
        <p:nvSpPr>
          <p:cNvPr id="24" name="Shape 243"/>
          <p:cNvSpPr txBox="1"/>
          <p:nvPr/>
        </p:nvSpPr>
        <p:spPr>
          <a:xfrm>
            <a:off x="8409838" y="4723521"/>
            <a:ext cx="2356522" cy="275602"/>
          </a:xfrm>
          <a:prstGeom prst="rect">
            <a:avLst/>
          </a:prstGeom>
          <a:noFill/>
          <a:ln>
            <a:noFill/>
          </a:ln>
        </p:spPr>
        <p:txBody>
          <a:bodyPr lIns="43088" tIns="21538" rIns="43088" bIns="21538" anchor="t" anchorCtr="0">
            <a:noAutofit/>
          </a:bodyPr>
          <a:lstStyle/>
          <a:p>
            <a:pPr algn="ctr">
              <a:buSzPct val="25000"/>
            </a:pPr>
            <a:r>
              <a:rPr lang="zh-CN" altLang="en-US" sz="1508" kern="0" dirty="0">
                <a:solidFill>
                  <a:srgbClr val="000000"/>
                </a:solidFill>
                <a:latin typeface="+mn-ea"/>
                <a:cs typeface="Montserrat" panose="02000505000000020004"/>
                <a:sym typeface="Montserrat" panose="02000505000000020004"/>
              </a:rPr>
              <a:t>场</a:t>
            </a:r>
            <a:endParaRPr lang="en-US" sz="1508" kern="0" dirty="0">
              <a:solidFill>
                <a:srgbClr val="000000"/>
              </a:solidFill>
              <a:latin typeface="+mn-ea"/>
              <a:cs typeface="Montserrat" panose="02000505000000020004"/>
              <a:sym typeface="Montserrat" panose="02000505000000020004"/>
            </a:endParaRPr>
          </a:p>
        </p:txBody>
      </p:sp>
      <p:sp>
        <p:nvSpPr>
          <p:cNvPr id="25" name="Shape 3783"/>
          <p:cNvSpPr/>
          <p:nvPr/>
        </p:nvSpPr>
        <p:spPr>
          <a:xfrm>
            <a:off x="1591299" y="3893716"/>
            <a:ext cx="636783" cy="521062"/>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rgbClr val="53585F"/>
          </a:solidFill>
          <a:ln>
            <a:solidFill>
              <a:srgbClr val="0B457F"/>
            </a:solid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mn-ea"/>
              <a:cs typeface="Lato" panose="020F0502020204030203"/>
              <a:sym typeface="Lato" panose="020F0502020204030203"/>
            </a:endParaRPr>
          </a:p>
        </p:txBody>
      </p:sp>
      <p:sp>
        <p:nvSpPr>
          <p:cNvPr id="26" name="Shape 3979"/>
          <p:cNvSpPr/>
          <p:nvPr/>
        </p:nvSpPr>
        <p:spPr>
          <a:xfrm>
            <a:off x="5365979" y="3936999"/>
            <a:ext cx="759951" cy="552691"/>
          </a:xfrm>
          <a:custGeom>
            <a:avLst/>
            <a:gdLst/>
            <a:ahLst/>
            <a:cxnLst/>
            <a:rect l="0" t="0" r="0" b="0"/>
            <a:pathLst>
              <a:path w="120000" h="120000" extrusionOk="0">
                <a:moveTo>
                  <a:pt x="94861" y="67500"/>
                </a:moveTo>
                <a:lnTo>
                  <a:pt x="96077" y="52500"/>
                </a:lnTo>
                <a:lnTo>
                  <a:pt x="110238" y="52500"/>
                </a:lnTo>
                <a:lnTo>
                  <a:pt x="107811" y="67500"/>
                </a:lnTo>
                <a:cubicBezTo>
                  <a:pt x="107811" y="67500"/>
                  <a:pt x="94861" y="67500"/>
                  <a:pt x="94861" y="67500"/>
                </a:cubicBezTo>
                <a:close/>
                <a:moveTo>
                  <a:pt x="104177" y="90000"/>
                </a:moveTo>
                <a:lnTo>
                  <a:pt x="93044" y="90000"/>
                </a:lnTo>
                <a:lnTo>
                  <a:pt x="94261" y="75000"/>
                </a:lnTo>
                <a:lnTo>
                  <a:pt x="106600" y="75000"/>
                </a:lnTo>
                <a:cubicBezTo>
                  <a:pt x="106600" y="75000"/>
                  <a:pt x="104177" y="90000"/>
                  <a:pt x="104177" y="90000"/>
                </a:cubicBezTo>
                <a:close/>
                <a:moveTo>
                  <a:pt x="98183" y="112500"/>
                </a:moveTo>
                <a:cubicBezTo>
                  <a:pt x="95172" y="112500"/>
                  <a:pt x="92727" y="109138"/>
                  <a:pt x="92727" y="105000"/>
                </a:cubicBezTo>
                <a:cubicBezTo>
                  <a:pt x="92727" y="100861"/>
                  <a:pt x="95172" y="97500"/>
                  <a:pt x="98183" y="97500"/>
                </a:cubicBezTo>
                <a:cubicBezTo>
                  <a:pt x="101194" y="97500"/>
                  <a:pt x="103638" y="100861"/>
                  <a:pt x="103638" y="105000"/>
                </a:cubicBezTo>
                <a:cubicBezTo>
                  <a:pt x="103638" y="109138"/>
                  <a:pt x="101194" y="112500"/>
                  <a:pt x="98183" y="112500"/>
                </a:cubicBezTo>
                <a:moveTo>
                  <a:pt x="91194" y="45000"/>
                </a:moveTo>
                <a:lnTo>
                  <a:pt x="76361" y="45000"/>
                </a:lnTo>
                <a:lnTo>
                  <a:pt x="76361" y="30000"/>
                </a:lnTo>
                <a:lnTo>
                  <a:pt x="92405" y="30000"/>
                </a:lnTo>
                <a:cubicBezTo>
                  <a:pt x="92405" y="30000"/>
                  <a:pt x="91194" y="45000"/>
                  <a:pt x="91194" y="45000"/>
                </a:cubicBezTo>
                <a:close/>
                <a:moveTo>
                  <a:pt x="89377" y="67500"/>
                </a:moveTo>
                <a:lnTo>
                  <a:pt x="76361" y="67500"/>
                </a:lnTo>
                <a:lnTo>
                  <a:pt x="76361" y="52500"/>
                </a:lnTo>
                <a:lnTo>
                  <a:pt x="90588" y="52500"/>
                </a:lnTo>
                <a:cubicBezTo>
                  <a:pt x="90588" y="52500"/>
                  <a:pt x="89377" y="67500"/>
                  <a:pt x="89377" y="67500"/>
                </a:cubicBezTo>
                <a:close/>
                <a:moveTo>
                  <a:pt x="87561" y="90000"/>
                </a:moveTo>
                <a:lnTo>
                  <a:pt x="76361" y="90000"/>
                </a:lnTo>
                <a:lnTo>
                  <a:pt x="76361" y="75000"/>
                </a:lnTo>
                <a:lnTo>
                  <a:pt x="88772" y="75000"/>
                </a:lnTo>
                <a:cubicBezTo>
                  <a:pt x="88772" y="75000"/>
                  <a:pt x="87561" y="90000"/>
                  <a:pt x="87561" y="90000"/>
                </a:cubicBezTo>
                <a:close/>
                <a:moveTo>
                  <a:pt x="70911" y="45000"/>
                </a:moveTo>
                <a:lnTo>
                  <a:pt x="56077" y="45000"/>
                </a:lnTo>
                <a:lnTo>
                  <a:pt x="54866" y="30000"/>
                </a:lnTo>
                <a:lnTo>
                  <a:pt x="70911" y="30000"/>
                </a:lnTo>
                <a:cubicBezTo>
                  <a:pt x="70911" y="30000"/>
                  <a:pt x="70911" y="45000"/>
                  <a:pt x="70911" y="45000"/>
                </a:cubicBezTo>
                <a:close/>
                <a:moveTo>
                  <a:pt x="70911" y="67500"/>
                </a:moveTo>
                <a:lnTo>
                  <a:pt x="57894" y="67500"/>
                </a:lnTo>
                <a:lnTo>
                  <a:pt x="56683" y="52500"/>
                </a:lnTo>
                <a:lnTo>
                  <a:pt x="70911" y="52500"/>
                </a:lnTo>
                <a:cubicBezTo>
                  <a:pt x="70911" y="52500"/>
                  <a:pt x="70911" y="67500"/>
                  <a:pt x="70911" y="67500"/>
                </a:cubicBezTo>
                <a:close/>
                <a:moveTo>
                  <a:pt x="70911" y="90000"/>
                </a:moveTo>
                <a:lnTo>
                  <a:pt x="59711" y="90000"/>
                </a:lnTo>
                <a:lnTo>
                  <a:pt x="58505" y="75000"/>
                </a:lnTo>
                <a:lnTo>
                  <a:pt x="70911" y="75000"/>
                </a:lnTo>
                <a:cubicBezTo>
                  <a:pt x="70911" y="75000"/>
                  <a:pt x="70911" y="90000"/>
                  <a:pt x="70911" y="90000"/>
                </a:cubicBezTo>
                <a:close/>
                <a:moveTo>
                  <a:pt x="49088" y="112500"/>
                </a:moveTo>
                <a:cubicBezTo>
                  <a:pt x="46077" y="112500"/>
                  <a:pt x="43638" y="109138"/>
                  <a:pt x="43638" y="105000"/>
                </a:cubicBezTo>
                <a:cubicBezTo>
                  <a:pt x="43638" y="100861"/>
                  <a:pt x="46077" y="97500"/>
                  <a:pt x="49088" y="97500"/>
                </a:cubicBezTo>
                <a:cubicBezTo>
                  <a:pt x="52105" y="97500"/>
                  <a:pt x="54544" y="100861"/>
                  <a:pt x="54544" y="105000"/>
                </a:cubicBezTo>
                <a:cubicBezTo>
                  <a:pt x="54544" y="109138"/>
                  <a:pt x="52105" y="112500"/>
                  <a:pt x="49088" y="112500"/>
                </a:cubicBezTo>
                <a:moveTo>
                  <a:pt x="40072" y="75000"/>
                </a:moveTo>
                <a:lnTo>
                  <a:pt x="53016" y="75000"/>
                </a:lnTo>
                <a:lnTo>
                  <a:pt x="54227" y="90000"/>
                </a:lnTo>
                <a:lnTo>
                  <a:pt x="43000" y="90000"/>
                </a:lnTo>
                <a:cubicBezTo>
                  <a:pt x="43000" y="90000"/>
                  <a:pt x="40072" y="75000"/>
                  <a:pt x="40072" y="75000"/>
                </a:cubicBezTo>
                <a:close/>
                <a:moveTo>
                  <a:pt x="38611" y="67500"/>
                </a:moveTo>
                <a:lnTo>
                  <a:pt x="35683" y="52500"/>
                </a:lnTo>
                <a:lnTo>
                  <a:pt x="51194" y="52500"/>
                </a:lnTo>
                <a:lnTo>
                  <a:pt x="52411" y="67500"/>
                </a:lnTo>
                <a:cubicBezTo>
                  <a:pt x="52411" y="67500"/>
                  <a:pt x="38611" y="67500"/>
                  <a:pt x="38611" y="67500"/>
                </a:cubicBezTo>
                <a:close/>
                <a:moveTo>
                  <a:pt x="31294" y="30000"/>
                </a:moveTo>
                <a:lnTo>
                  <a:pt x="49377" y="30000"/>
                </a:lnTo>
                <a:lnTo>
                  <a:pt x="50588" y="45000"/>
                </a:lnTo>
                <a:lnTo>
                  <a:pt x="34222" y="45000"/>
                </a:lnTo>
                <a:cubicBezTo>
                  <a:pt x="34222" y="45000"/>
                  <a:pt x="31294" y="30000"/>
                  <a:pt x="31294" y="30000"/>
                </a:cubicBezTo>
                <a:close/>
                <a:moveTo>
                  <a:pt x="97894" y="30000"/>
                </a:moveTo>
                <a:lnTo>
                  <a:pt x="113872" y="30000"/>
                </a:lnTo>
                <a:lnTo>
                  <a:pt x="111450" y="45000"/>
                </a:lnTo>
                <a:lnTo>
                  <a:pt x="96683" y="45000"/>
                </a:lnTo>
                <a:cubicBezTo>
                  <a:pt x="96683" y="45000"/>
                  <a:pt x="97894" y="30000"/>
                  <a:pt x="97894" y="30000"/>
                </a:cubicBezTo>
                <a:close/>
                <a:moveTo>
                  <a:pt x="108994" y="94655"/>
                </a:moveTo>
                <a:lnTo>
                  <a:pt x="109011" y="94655"/>
                </a:lnTo>
                <a:lnTo>
                  <a:pt x="119922" y="27161"/>
                </a:lnTo>
                <a:lnTo>
                  <a:pt x="119872" y="27144"/>
                </a:lnTo>
                <a:cubicBezTo>
                  <a:pt x="119922" y="26850"/>
                  <a:pt x="120000" y="26566"/>
                  <a:pt x="120000" y="26250"/>
                </a:cubicBezTo>
                <a:cubicBezTo>
                  <a:pt x="120000" y="24177"/>
                  <a:pt x="118777" y="22500"/>
                  <a:pt x="117272" y="22500"/>
                </a:cubicBezTo>
                <a:lnTo>
                  <a:pt x="29833" y="22500"/>
                </a:lnTo>
                <a:lnTo>
                  <a:pt x="25966" y="2672"/>
                </a:lnTo>
                <a:lnTo>
                  <a:pt x="25927" y="2688"/>
                </a:lnTo>
                <a:cubicBezTo>
                  <a:pt x="25583" y="1150"/>
                  <a:pt x="24583" y="0"/>
                  <a:pt x="23350" y="0"/>
                </a:cubicBezTo>
                <a:lnTo>
                  <a:pt x="2727" y="0"/>
                </a:lnTo>
                <a:cubicBezTo>
                  <a:pt x="1222" y="0"/>
                  <a:pt x="0" y="1677"/>
                  <a:pt x="0" y="3750"/>
                </a:cubicBezTo>
                <a:cubicBezTo>
                  <a:pt x="0" y="5822"/>
                  <a:pt x="1222" y="7500"/>
                  <a:pt x="2727" y="7500"/>
                </a:cubicBezTo>
                <a:lnTo>
                  <a:pt x="21261" y="7500"/>
                </a:lnTo>
                <a:lnTo>
                  <a:pt x="38294" y="94827"/>
                </a:lnTo>
                <a:lnTo>
                  <a:pt x="38300" y="94827"/>
                </a:lnTo>
                <a:cubicBezTo>
                  <a:pt x="38533" y="95883"/>
                  <a:pt x="39094" y="96744"/>
                  <a:pt x="39822" y="97183"/>
                </a:cubicBezTo>
                <a:cubicBezTo>
                  <a:pt x="38800" y="99461"/>
                  <a:pt x="38183" y="102127"/>
                  <a:pt x="38183" y="105000"/>
                </a:cubicBezTo>
                <a:cubicBezTo>
                  <a:pt x="38183" y="113283"/>
                  <a:pt x="43066" y="120000"/>
                  <a:pt x="49088" y="120000"/>
                </a:cubicBezTo>
                <a:cubicBezTo>
                  <a:pt x="55116" y="120000"/>
                  <a:pt x="60000" y="113283"/>
                  <a:pt x="60000" y="105000"/>
                </a:cubicBezTo>
                <a:cubicBezTo>
                  <a:pt x="60000" y="102255"/>
                  <a:pt x="59422" y="99716"/>
                  <a:pt x="58488" y="97500"/>
                </a:cubicBezTo>
                <a:lnTo>
                  <a:pt x="88783" y="97500"/>
                </a:lnTo>
                <a:cubicBezTo>
                  <a:pt x="87850" y="99716"/>
                  <a:pt x="87272" y="102255"/>
                  <a:pt x="87272" y="105000"/>
                </a:cubicBezTo>
                <a:cubicBezTo>
                  <a:pt x="87272" y="113283"/>
                  <a:pt x="92155" y="120000"/>
                  <a:pt x="98183" y="120000"/>
                </a:cubicBezTo>
                <a:cubicBezTo>
                  <a:pt x="104205" y="120000"/>
                  <a:pt x="109088" y="113283"/>
                  <a:pt x="109088" y="105000"/>
                </a:cubicBezTo>
                <a:cubicBezTo>
                  <a:pt x="109088" y="102127"/>
                  <a:pt x="108472" y="99461"/>
                  <a:pt x="107450" y="97183"/>
                </a:cubicBezTo>
                <a:cubicBezTo>
                  <a:pt x="108216" y="96722"/>
                  <a:pt x="108783" y="95788"/>
                  <a:pt x="108994" y="94655"/>
                </a:cubicBezTo>
              </a:path>
            </a:pathLst>
          </a:custGeom>
          <a:solidFill>
            <a:srgbClr val="53585F"/>
          </a:solidFill>
          <a:ln>
            <a:solidFill>
              <a:srgbClr val="0B457F"/>
            </a:solid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mn-ea"/>
              <a:cs typeface="Lato" panose="020F0502020204030203"/>
              <a:sym typeface="Lato" panose="020F0502020204030203"/>
            </a:endParaRPr>
          </a:p>
        </p:txBody>
      </p:sp>
      <p:sp>
        <p:nvSpPr>
          <p:cNvPr id="27" name="矩形 26"/>
          <p:cNvSpPr/>
          <p:nvPr/>
        </p:nvSpPr>
        <p:spPr>
          <a:xfrm>
            <a:off x="0" y="747486"/>
            <a:ext cx="11490504" cy="1754326"/>
          </a:xfrm>
          <a:prstGeom prst="rect">
            <a:avLst/>
          </a:prstGeom>
        </p:spPr>
        <p:txBody>
          <a:bodyPr wrap="square">
            <a:spAutoFit/>
          </a:bodyPr>
          <a:lstStyle/>
          <a:p>
            <a:pPr algn="ctr">
              <a:lnSpc>
                <a:spcPct val="150000"/>
              </a:lnSpc>
            </a:pPr>
            <a:r>
              <a:rPr lang="zh-CN" altLang="zh-CN" sz="3600" b="1"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围绕“人、货、场”布局用户运营</a:t>
            </a:r>
            <a:r>
              <a:rPr lang="en-US" altLang="zh-CN" sz="3600" b="1"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9</a:t>
            </a:r>
            <a:r>
              <a:rPr lang="zh-CN" altLang="zh-CN" sz="3600" b="1"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大业务体系</a:t>
            </a:r>
            <a:endParaRPr lang="en-US" altLang="zh-CN" sz="3600" b="1" dirty="0">
              <a:solidFill>
                <a:schemeClr val="bg1"/>
              </a:solidFill>
              <a:effectLst>
                <a:outerShdw blurRad="38100" dist="38100" dir="2700000" algn="tl">
                  <a:srgbClr val="000000">
                    <a:alpha val="43137"/>
                  </a:srgbClr>
                </a:outerShdw>
              </a:effectLst>
              <a:latin typeface="+mn-ea"/>
              <a:cs typeface="Times New Roman" panose="02020603050405020304" pitchFamily="18" charset="0"/>
            </a:endParaRPr>
          </a:p>
          <a:p>
            <a:pPr algn="ctr">
              <a:lnSpc>
                <a:spcPct val="150000"/>
              </a:lnSpc>
            </a:pPr>
            <a:r>
              <a:rPr lang="zh-CN" altLang="en-US" sz="3600" b="1"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以软实力</a:t>
            </a:r>
            <a:r>
              <a:rPr lang="zh-CN" altLang="zh-CN" sz="3600" b="1"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落地用户运营思维</a:t>
            </a:r>
            <a:endParaRPr lang="zh-CN" altLang="en-US" sz="3600" dirty="0">
              <a:solidFill>
                <a:schemeClr val="bg1"/>
              </a:solidFill>
              <a:effectLst>
                <a:outerShdw blurRad="38100" dist="38100" dir="2700000" algn="tl">
                  <a:srgbClr val="000000">
                    <a:alpha val="43137"/>
                  </a:srgbClr>
                </a:outerShdw>
              </a:effectLst>
              <a:latin typeface="+mn-ea"/>
            </a:endParaRPr>
          </a:p>
        </p:txBody>
      </p:sp>
    </p:spTree>
    <p:extLst>
      <p:ext uri="{BB962C8B-B14F-4D97-AF65-F5344CB8AC3E}">
        <p14:creationId xmlns:p14="http://schemas.microsoft.com/office/powerpoint/2010/main" val="12401879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1000104" y="3072933"/>
            <a:ext cx="2761405" cy="168493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074264" y="614780"/>
            <a:ext cx="3629631" cy="369332"/>
          </a:xfrm>
          <a:prstGeom prst="rect">
            <a:avLst/>
          </a:prstGeom>
        </p:spPr>
        <p:txBody>
          <a:bodyPr wrap="square">
            <a:spAutoFit/>
          </a:bodyPr>
          <a:lstStyle/>
          <a:p>
            <a:pPr algn="dist"/>
            <a:r>
              <a:rPr lang="zh-CN" altLang="en-US" b="1" dirty="0">
                <a:latin typeface="+mn-ea"/>
                <a:cs typeface="Times New Roman" panose="02020603050405020304" pitchFamily="18" charset="0"/>
              </a:rPr>
              <a:t>人</a:t>
            </a:r>
            <a:r>
              <a:rPr lang="en-US" altLang="zh-CN" b="1" dirty="0">
                <a:latin typeface="+mn-ea"/>
                <a:cs typeface="Times New Roman" panose="02020603050405020304" pitchFamily="18" charset="0"/>
              </a:rPr>
              <a:t>——1.</a:t>
            </a:r>
            <a:r>
              <a:rPr lang="zh-CN" altLang="en-US" b="1" dirty="0">
                <a:latin typeface="+mn-ea"/>
                <a:cs typeface="Times New Roman" panose="02020603050405020304" pitchFamily="18" charset="0"/>
              </a:rPr>
              <a:t>用户分级及成长体系</a:t>
            </a:r>
            <a:endParaRPr lang="zh-CN" altLang="en-US" dirty="0">
              <a:latin typeface="+mn-ea"/>
            </a:endParaRPr>
          </a:p>
        </p:txBody>
      </p:sp>
      <p:sp>
        <p:nvSpPr>
          <p:cNvPr id="4" name="矩形 3"/>
          <p:cNvSpPr/>
          <p:nvPr/>
        </p:nvSpPr>
        <p:spPr>
          <a:xfrm>
            <a:off x="691284" y="1342964"/>
            <a:ext cx="10406207" cy="954107"/>
          </a:xfrm>
          <a:prstGeom prst="rect">
            <a:avLst/>
          </a:prstGeom>
        </p:spPr>
        <p:txBody>
          <a:bodyPr wrap="square">
            <a:spAutoFit/>
          </a:bodyPr>
          <a:lstStyle/>
          <a:p>
            <a:pPr algn="just">
              <a:lnSpc>
                <a:spcPct val="200000"/>
              </a:lnSpc>
              <a:spcAft>
                <a:spcPts val="0"/>
              </a:spcAft>
            </a:pPr>
            <a:r>
              <a:rPr lang="zh-CN" altLang="zh-CN" sz="1400" b="1" u="sng" kern="100" dirty="0">
                <a:solidFill>
                  <a:srgbClr val="0A457F"/>
                </a:solidFill>
                <a:latin typeface="等线" panose="02010600030101010101" pitchFamily="2" charset="-122"/>
                <a:cs typeface="Times New Roman" panose="02020603050405020304" pitchFamily="18" charset="0"/>
              </a:rPr>
              <a:t>“积分”</a:t>
            </a:r>
            <a:r>
              <a:rPr lang="en-US" altLang="zh-CN" sz="1400" b="1" u="sng" kern="100" dirty="0">
                <a:solidFill>
                  <a:srgbClr val="0A457F"/>
                </a:solidFill>
                <a:latin typeface="等线" panose="02010600030101010101" pitchFamily="2" charset="-122"/>
                <a:cs typeface="Times New Roman" panose="02020603050405020304" pitchFamily="18" charset="0"/>
              </a:rPr>
              <a:t>+“</a:t>
            </a:r>
            <a:r>
              <a:rPr lang="zh-CN" altLang="zh-CN" sz="1400" b="1" u="sng" kern="100" dirty="0">
                <a:solidFill>
                  <a:srgbClr val="0A457F"/>
                </a:solidFill>
                <a:latin typeface="等线" panose="02010600030101010101" pitchFamily="2" charset="-122"/>
                <a:cs typeface="Times New Roman" panose="02020603050405020304" pitchFamily="18" charset="0"/>
              </a:rPr>
              <a:t>蔚来值</a:t>
            </a:r>
            <a:r>
              <a:rPr lang="en-US" altLang="zh-CN" sz="1400" b="1" u="sng" kern="100" dirty="0">
                <a:solidFill>
                  <a:srgbClr val="0A457F"/>
                </a:solidFill>
                <a:latin typeface="等线" panose="02010600030101010101" pitchFamily="2" charset="-122"/>
                <a:cs typeface="Times New Roman" panose="02020603050405020304" pitchFamily="18" charset="0"/>
              </a:rPr>
              <a:t>”</a:t>
            </a:r>
            <a:r>
              <a:rPr lang="zh-CN" altLang="zh-CN" sz="1400" b="1" u="sng" kern="100" dirty="0">
                <a:solidFill>
                  <a:srgbClr val="0A457F"/>
                </a:solidFill>
                <a:latin typeface="等线" panose="02010600030101010101" pitchFamily="2" charset="-122"/>
                <a:cs typeface="Times New Roman" panose="02020603050405020304" pitchFamily="18" charset="0"/>
              </a:rPr>
              <a:t>的货币与精神两大体系</a:t>
            </a:r>
            <a:r>
              <a:rPr lang="zh-CN" altLang="zh-CN" sz="1400" kern="100" dirty="0">
                <a:latin typeface="等线" panose="02010600030101010101" pitchFamily="2" charset="-122"/>
                <a:cs typeface="Times New Roman" panose="02020603050405020304" pitchFamily="18" charset="0"/>
              </a:rPr>
              <a:t>，积分在</a:t>
            </a:r>
            <a:r>
              <a:rPr lang="en-US" altLang="zh-CN" sz="1400" kern="100" dirty="0">
                <a:latin typeface="等线" panose="02010600030101010101" pitchFamily="2" charset="-122"/>
                <a:cs typeface="Times New Roman" panose="02020603050405020304" pitchFamily="18" charset="0"/>
              </a:rPr>
              <a:t>NIO App</a:t>
            </a:r>
            <a:r>
              <a:rPr lang="zh-CN" altLang="zh-CN" sz="1400" kern="100" dirty="0">
                <a:latin typeface="等线" panose="02010600030101010101" pitchFamily="2" charset="-122"/>
                <a:cs typeface="Times New Roman" panose="02020603050405020304" pitchFamily="18" charset="0"/>
              </a:rPr>
              <a:t>中具有一定的货币属性，可以购买</a:t>
            </a:r>
            <a:r>
              <a:rPr lang="en-US" altLang="zh-CN" sz="1400" kern="100" dirty="0">
                <a:latin typeface="等线" panose="02010600030101010101" pitchFamily="2" charset="-122"/>
                <a:cs typeface="Times New Roman" panose="02020603050405020304" pitchFamily="18" charset="0"/>
              </a:rPr>
              <a:t>NIO Life</a:t>
            </a:r>
            <a:r>
              <a:rPr lang="zh-CN" altLang="zh-CN" sz="1400" kern="100" dirty="0">
                <a:latin typeface="等线" panose="02010600030101010101" pitchFamily="2" charset="-122"/>
                <a:cs typeface="Times New Roman" panose="02020603050405020304" pitchFamily="18" charset="0"/>
              </a:rPr>
              <a:t>的商品。而</a:t>
            </a:r>
            <a:r>
              <a:rPr lang="en-US" altLang="zh-CN" sz="1400" kern="100" dirty="0">
                <a:latin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cs typeface="Times New Roman" panose="02020603050405020304" pitchFamily="18" charset="0"/>
              </a:rPr>
              <a:t>蔚来值</a:t>
            </a:r>
            <a:r>
              <a:rPr lang="en-US" altLang="zh-CN" sz="1400" kern="100" dirty="0">
                <a:latin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cs typeface="Times New Roman" panose="02020603050405020304" pitchFamily="18" charset="0"/>
              </a:rPr>
              <a:t>则是一个用于衡量用户贡献度的</a:t>
            </a:r>
            <a:r>
              <a:rPr lang="en-US" altLang="zh-CN" sz="1400" kern="100" dirty="0">
                <a:latin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cs typeface="Times New Roman" panose="02020603050405020304" pitchFamily="18" charset="0"/>
              </a:rPr>
              <a:t>精神体系</a:t>
            </a:r>
            <a:r>
              <a:rPr lang="en-US" altLang="zh-CN" sz="1400" kern="100" dirty="0">
                <a:latin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cs typeface="Times New Roman" panose="02020603050405020304" pitchFamily="18" charset="0"/>
              </a:rPr>
              <a:t>，具有支持投票和决定大事件走向的权利。</a:t>
            </a:r>
            <a:endParaRPr lang="zh-CN" altLang="zh-CN" sz="14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descr="C:\Users\22141\AppData\Local\Temp\WeChat Files\ac9f29788fa4f6c2d8d4c90b0c4ea3c.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88972" y="2643424"/>
            <a:ext cx="1647190" cy="3228975"/>
          </a:xfrm>
          <a:prstGeom prst="rect">
            <a:avLst/>
          </a:prstGeom>
          <a:noFill/>
          <a:ln>
            <a:noFill/>
          </a:ln>
        </p:spPr>
      </p:pic>
      <p:sp>
        <p:nvSpPr>
          <p:cNvPr id="6" name="矩形 5"/>
          <p:cNvSpPr/>
          <p:nvPr/>
        </p:nvSpPr>
        <p:spPr>
          <a:xfrm>
            <a:off x="987296" y="3049710"/>
            <a:ext cx="2774213" cy="1708160"/>
          </a:xfrm>
          <a:prstGeom prst="rect">
            <a:avLst/>
          </a:prstGeom>
        </p:spPr>
        <p:txBody>
          <a:bodyPr wrap="square">
            <a:spAutoFit/>
          </a:bodyPr>
          <a:lstStyle/>
          <a:p>
            <a:pPr>
              <a:lnSpc>
                <a:spcPct val="200000"/>
              </a:lnSpc>
            </a:pPr>
            <a:r>
              <a:rPr lang="zh-CN" altLang="zh-CN" sz="1050" b="1" kern="100" dirty="0">
                <a:latin typeface="等线" panose="02010600030101010101" pitchFamily="2" charset="-122"/>
                <a:cs typeface="Times New Roman" panose="02020603050405020304" pitchFamily="18" charset="0"/>
              </a:rPr>
              <a:t>获取：</a:t>
            </a:r>
            <a:r>
              <a:rPr lang="en-US" altLang="zh-CN" sz="1050" kern="100" dirty="0">
                <a:latin typeface="微软雅黑" panose="020B0503020204020204" pitchFamily="34" charset="-122"/>
                <a:ea typeface="等线" panose="02010600030101010101" pitchFamily="2" charset="-122"/>
                <a:cs typeface="Times New Roman" panose="02020603050405020304" pitchFamily="18" charset="0"/>
              </a:rPr>
              <a:t>1.</a:t>
            </a:r>
            <a:r>
              <a:rPr lang="zh-CN" altLang="zh-CN" sz="1050" kern="100" dirty="0">
                <a:latin typeface="等线" panose="02010600030101010101" pitchFamily="2" charset="-122"/>
                <a:cs typeface="Times New Roman" panose="02020603050405020304" pitchFamily="18" charset="0"/>
              </a:rPr>
              <a:t>玩转</a:t>
            </a:r>
            <a:r>
              <a:rPr lang="en-US" altLang="zh-CN" sz="1050" kern="100" dirty="0">
                <a:latin typeface="等线" panose="02010600030101010101" pitchFamily="2" charset="-122"/>
                <a:cs typeface="Times New Roman" panose="02020603050405020304" pitchFamily="18" charset="0"/>
              </a:rPr>
              <a:t>APP</a:t>
            </a:r>
            <a:r>
              <a:rPr lang="zh-CN" altLang="zh-CN" sz="1050" kern="100" dirty="0">
                <a:latin typeface="等线" panose="02010600030101010101" pitchFamily="2" charset="-122"/>
                <a:cs typeface="Times New Roman" panose="02020603050405020304" pitchFamily="18" charset="0"/>
              </a:rPr>
              <a:t>：完善信息、签到、评价等；</a:t>
            </a:r>
            <a:r>
              <a:rPr lang="en-US" altLang="zh-CN" sz="1050" kern="100" dirty="0">
                <a:latin typeface="等线" panose="02010600030101010101" pitchFamily="2" charset="-122"/>
                <a:cs typeface="Times New Roman" panose="02020603050405020304" pitchFamily="18" charset="0"/>
              </a:rPr>
              <a:t>2.</a:t>
            </a:r>
            <a:r>
              <a:rPr lang="zh-CN" altLang="zh-CN" sz="1050" kern="100" dirty="0">
                <a:latin typeface="等线" panose="02010600030101010101" pitchFamily="2" charset="-122"/>
                <a:cs typeface="Times New Roman" panose="02020603050405020304" pitchFamily="18" charset="0"/>
              </a:rPr>
              <a:t>用车福利：加电奖励（接受推荐、完善充电地图、报装电表等）以及能量和服务无忧专属积分；</a:t>
            </a:r>
            <a:r>
              <a:rPr lang="en-US" altLang="zh-CN" sz="1050" kern="100" dirty="0">
                <a:latin typeface="等线" panose="02010600030101010101" pitchFamily="2" charset="-122"/>
                <a:cs typeface="Times New Roman" panose="02020603050405020304" pitchFamily="18" charset="0"/>
              </a:rPr>
              <a:t>3.</a:t>
            </a:r>
            <a:r>
              <a:rPr lang="zh-CN" altLang="zh-CN" sz="1050" kern="100" dirty="0">
                <a:latin typeface="等线" panose="02010600030101010101" pitchFamily="2" charset="-122"/>
                <a:cs typeface="Times New Roman" panose="02020603050405020304" pitchFamily="18" charset="0"/>
              </a:rPr>
              <a:t>车主关怀：生日及惊喜关怀；</a:t>
            </a:r>
            <a:r>
              <a:rPr lang="en-US" altLang="zh-CN" sz="1050" kern="100" dirty="0">
                <a:latin typeface="等线" panose="02010600030101010101" pitchFamily="2" charset="-122"/>
                <a:cs typeface="Times New Roman" panose="02020603050405020304" pitchFamily="18" charset="0"/>
              </a:rPr>
              <a:t>4.</a:t>
            </a:r>
            <a:r>
              <a:rPr lang="zh-CN" altLang="zh-CN" sz="1050" kern="100" dirty="0">
                <a:latin typeface="等线" panose="02010600030101010101" pitchFamily="2" charset="-122"/>
                <a:cs typeface="Times New Roman" panose="02020603050405020304" pitchFamily="18" charset="0"/>
              </a:rPr>
              <a:t>邀请好友：邀请好友试驾、提车等</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8" name="圆角矩形 7"/>
          <p:cNvSpPr/>
          <p:nvPr/>
        </p:nvSpPr>
        <p:spPr>
          <a:xfrm>
            <a:off x="864542" y="2475316"/>
            <a:ext cx="4839353" cy="3561802"/>
          </a:xfrm>
          <a:prstGeom prst="roundRect">
            <a:avLst>
              <a:gd name="adj" fmla="val 0"/>
            </a:avLst>
          </a:prstGeom>
          <a:noFill/>
          <a:ln>
            <a:solidFill>
              <a:srgbClr val="0A457F"/>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6049606" y="2475316"/>
            <a:ext cx="4839353" cy="3561802"/>
          </a:xfrm>
          <a:prstGeom prst="roundRect">
            <a:avLst>
              <a:gd name="adj" fmla="val 0"/>
            </a:avLst>
          </a:prstGeom>
          <a:noFill/>
          <a:ln>
            <a:solidFill>
              <a:srgbClr val="0A457F"/>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角矩形 10"/>
          <p:cNvSpPr/>
          <p:nvPr/>
        </p:nvSpPr>
        <p:spPr>
          <a:xfrm>
            <a:off x="1000103" y="2600290"/>
            <a:ext cx="2761405" cy="335119"/>
          </a:xfrm>
          <a:prstGeom prst="roundRect">
            <a:avLst/>
          </a:prstGeom>
          <a:solidFill>
            <a:srgbClr val="0A45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69901" y="2617241"/>
            <a:ext cx="1620957" cy="307777"/>
          </a:xfrm>
          <a:prstGeom prst="rect">
            <a:avLst/>
          </a:prstGeom>
        </p:spPr>
        <p:txBody>
          <a:bodyPr wrap="none">
            <a:spAutoFit/>
          </a:bodyPr>
          <a:lstStyle/>
          <a:p>
            <a:r>
              <a:rPr lang="zh-CN" altLang="zh-CN"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积分</a:t>
            </a:r>
            <a:r>
              <a:rPr lang="en-US" altLang="zh-CN"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t>
            </a:r>
            <a:r>
              <a:rPr lang="zh-CN" altLang="en-US"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货币属性</a:t>
            </a:r>
            <a:endParaRPr lang="zh-CN" altLang="zh-CN" sz="1400" kern="100"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矩形 13"/>
          <p:cNvSpPr/>
          <p:nvPr/>
        </p:nvSpPr>
        <p:spPr>
          <a:xfrm>
            <a:off x="1000104" y="4837653"/>
            <a:ext cx="2761405" cy="102396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79322" y="4764917"/>
            <a:ext cx="2834141" cy="1061829"/>
          </a:xfrm>
          <a:prstGeom prst="rect">
            <a:avLst/>
          </a:prstGeom>
        </p:spPr>
        <p:txBody>
          <a:bodyPr wrap="square">
            <a:spAutoFit/>
          </a:bodyPr>
          <a:lstStyle/>
          <a:p>
            <a:pPr>
              <a:lnSpc>
                <a:spcPct val="200000"/>
              </a:lnSpc>
            </a:pPr>
            <a:r>
              <a:rPr lang="zh-CN" altLang="zh-CN" sz="1050" b="1" kern="100" dirty="0">
                <a:latin typeface="等线" panose="02010600030101010101" pitchFamily="2" charset="-122"/>
                <a:cs typeface="Times New Roman" panose="02020603050405020304" pitchFamily="18" charset="0"/>
              </a:rPr>
              <a:t>消耗：</a:t>
            </a:r>
            <a:r>
              <a:rPr lang="en-US" altLang="zh-CN" sz="1050" kern="100" dirty="0">
                <a:latin typeface="微软雅黑" panose="020B0503020204020204" pitchFamily="34" charset="-122"/>
                <a:ea typeface="等线" panose="02010600030101010101" pitchFamily="2" charset="-122"/>
                <a:cs typeface="Times New Roman" panose="02020603050405020304" pitchFamily="18" charset="0"/>
              </a:rPr>
              <a:t>1.</a:t>
            </a:r>
            <a:r>
              <a:rPr lang="zh-CN" altLang="zh-CN" sz="1050" kern="100" dirty="0">
                <a:latin typeface="等线" panose="02010600030101010101" pitchFamily="2" charset="-122"/>
                <a:cs typeface="Times New Roman" panose="02020603050405020304" pitchFamily="18" charset="0"/>
              </a:rPr>
              <a:t>线上</a:t>
            </a:r>
            <a:r>
              <a:rPr lang="en-US" altLang="zh-CN" sz="1050" kern="100" dirty="0">
                <a:latin typeface="等线" panose="02010600030101010101" pitchFamily="2" charset="-122"/>
                <a:cs typeface="Times New Roman" panose="02020603050405020304" pitchFamily="18" charset="0"/>
              </a:rPr>
              <a:t>-NIO APP</a:t>
            </a:r>
            <a:r>
              <a:rPr lang="zh-CN" altLang="zh-CN" sz="1050" kern="100" dirty="0">
                <a:latin typeface="等线" panose="02010600030101010101" pitchFamily="2" charset="-122"/>
                <a:cs typeface="Times New Roman" panose="02020603050405020304" pitchFamily="18" charset="0"/>
              </a:rPr>
              <a:t>礼品兑换及消费；</a:t>
            </a:r>
            <a:r>
              <a:rPr lang="en-US" altLang="zh-CN" sz="1050" kern="100" dirty="0">
                <a:latin typeface="等线" panose="02010600030101010101" pitchFamily="2" charset="-122"/>
                <a:cs typeface="Times New Roman" panose="02020603050405020304" pitchFamily="18" charset="0"/>
              </a:rPr>
              <a:t>2.</a:t>
            </a:r>
            <a:r>
              <a:rPr lang="zh-CN" altLang="zh-CN" sz="1050" kern="100" dirty="0">
                <a:latin typeface="等线" panose="02010600030101010101" pitchFamily="2" charset="-122"/>
                <a:cs typeface="Times New Roman" panose="02020603050405020304" pitchFamily="18" charset="0"/>
              </a:rPr>
              <a:t>线下：礼品兑换、空间</a:t>
            </a:r>
            <a:r>
              <a:rPr lang="en-US" altLang="zh-CN" sz="1050" kern="100" dirty="0">
                <a:latin typeface="等线" panose="02010600030101010101" pitchFamily="2" charset="-122"/>
                <a:cs typeface="Times New Roman" panose="02020603050405020304" pitchFamily="18" charset="0"/>
              </a:rPr>
              <a:t>&amp;</a:t>
            </a:r>
            <a:r>
              <a:rPr lang="zh-CN" altLang="zh-CN" sz="1050" kern="100" dirty="0">
                <a:latin typeface="等线" panose="02010600030101010101" pitchFamily="2" charset="-122"/>
                <a:cs typeface="Times New Roman" panose="02020603050405020304" pitchFamily="18" charset="0"/>
              </a:rPr>
              <a:t>书籍共享、活动定制等；</a:t>
            </a:r>
            <a:r>
              <a:rPr lang="en-US" altLang="zh-CN" sz="1050" kern="100" dirty="0">
                <a:latin typeface="等线" panose="02010600030101010101" pitchFamily="2" charset="-122"/>
                <a:cs typeface="Times New Roman" panose="02020603050405020304" pitchFamily="18" charset="0"/>
              </a:rPr>
              <a:t>3.</a:t>
            </a:r>
            <a:r>
              <a:rPr lang="zh-CN" altLang="zh-CN" sz="1050" kern="100" dirty="0">
                <a:latin typeface="等线" panose="02010600030101010101" pitchFamily="2" charset="-122"/>
                <a:cs typeface="Times New Roman" panose="02020603050405020304" pitchFamily="18" charset="0"/>
              </a:rPr>
              <a:t>目的地出行；</a:t>
            </a:r>
            <a:r>
              <a:rPr lang="en-US" altLang="zh-CN" sz="1050" kern="100" dirty="0">
                <a:latin typeface="等线" panose="02010600030101010101" pitchFamily="2" charset="-122"/>
                <a:cs typeface="Times New Roman" panose="02020603050405020304" pitchFamily="18" charset="0"/>
              </a:rPr>
              <a:t>4.</a:t>
            </a:r>
            <a:r>
              <a:rPr lang="zh-CN" altLang="zh-CN" sz="1050" kern="100" dirty="0">
                <a:latin typeface="等线" panose="02010600030101010101" pitchFamily="2" charset="-122"/>
                <a:cs typeface="Times New Roman" panose="02020603050405020304" pitchFamily="18" charset="0"/>
              </a:rPr>
              <a:t>体验活动；</a:t>
            </a:r>
            <a:r>
              <a:rPr lang="en-US" altLang="zh-CN" sz="1050" kern="100" dirty="0">
                <a:latin typeface="等线" panose="02010600030101010101" pitchFamily="2" charset="-122"/>
                <a:cs typeface="Times New Roman" panose="02020603050405020304" pitchFamily="18" charset="0"/>
              </a:rPr>
              <a:t>5.</a:t>
            </a:r>
            <a:r>
              <a:rPr lang="zh-CN" altLang="zh-CN" sz="1050" kern="100" dirty="0">
                <a:latin typeface="等线" panose="02010600030101010101" pitchFamily="2" charset="-122"/>
                <a:cs typeface="Times New Roman" panose="02020603050405020304" pitchFamily="18" charset="0"/>
              </a:rPr>
              <a:t>一键加电</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5" name="矩形 14"/>
          <p:cNvSpPr/>
          <p:nvPr/>
        </p:nvSpPr>
        <p:spPr>
          <a:xfrm>
            <a:off x="6174777" y="3072933"/>
            <a:ext cx="2761405" cy="1684938"/>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6174776" y="2600290"/>
            <a:ext cx="2761405" cy="335119"/>
          </a:xfrm>
          <a:prstGeom prst="roundRect">
            <a:avLst/>
          </a:prstGeom>
          <a:solidFill>
            <a:srgbClr val="0A45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244574" y="2617241"/>
            <a:ext cx="1980029" cy="307777"/>
          </a:xfrm>
          <a:prstGeom prst="rect">
            <a:avLst/>
          </a:prstGeom>
        </p:spPr>
        <p:txBody>
          <a:bodyPr wrap="none">
            <a:spAutoFit/>
          </a:bodyPr>
          <a:lstStyle/>
          <a:p>
            <a:r>
              <a:rPr lang="zh-CN" altLang="en-US"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蔚来值</a:t>
            </a:r>
            <a:r>
              <a:rPr lang="en-US" altLang="zh-CN"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t>
            </a:r>
            <a:r>
              <a:rPr lang="zh-CN" altLang="en-US"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贡献度度量</a:t>
            </a:r>
            <a:endParaRPr lang="zh-CN" altLang="zh-CN" sz="1400" kern="100"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8" name="矩形 17"/>
          <p:cNvSpPr/>
          <p:nvPr/>
        </p:nvSpPr>
        <p:spPr>
          <a:xfrm>
            <a:off x="6174777" y="4837653"/>
            <a:ext cx="2761405" cy="1023962"/>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174775" y="3072933"/>
            <a:ext cx="2761405" cy="1708160"/>
          </a:xfrm>
          <a:prstGeom prst="rect">
            <a:avLst/>
          </a:prstGeom>
        </p:spPr>
        <p:txBody>
          <a:bodyPr wrap="square">
            <a:spAutoFit/>
          </a:bodyPr>
          <a:lstStyle/>
          <a:p>
            <a:pPr>
              <a:lnSpc>
                <a:spcPct val="200000"/>
              </a:lnSpc>
            </a:pPr>
            <a:r>
              <a:rPr lang="zh-CN" altLang="zh-CN" sz="1050" b="1" kern="100" dirty="0">
                <a:latin typeface="等线" panose="02010600030101010101" pitchFamily="2" charset="-122"/>
                <a:cs typeface="Times New Roman" panose="02020603050405020304" pitchFamily="18" charset="0"/>
              </a:rPr>
              <a:t>获取：</a:t>
            </a:r>
            <a:r>
              <a:rPr lang="en-US" altLang="zh-CN" sz="1050" kern="100" dirty="0">
                <a:latin typeface="微软雅黑" panose="020B0503020204020204" pitchFamily="34" charset="-122"/>
                <a:ea typeface="等线" panose="02010600030101010101" pitchFamily="2" charset="-122"/>
                <a:cs typeface="Times New Roman" panose="02020603050405020304" pitchFamily="18" charset="0"/>
              </a:rPr>
              <a:t>1.</a:t>
            </a:r>
            <a:r>
              <a:rPr lang="zh-CN" altLang="zh-CN" sz="1050" kern="100" dirty="0">
                <a:latin typeface="等线" panose="02010600030101010101" pitchFamily="2" charset="-122"/>
                <a:cs typeface="Times New Roman" panose="02020603050405020304" pitchFamily="18" charset="0"/>
              </a:rPr>
              <a:t>社区互动：签到、优质作品入选、参与及组织活动等；</a:t>
            </a:r>
            <a:r>
              <a:rPr lang="en-US" altLang="zh-CN" sz="1050" kern="100" dirty="0">
                <a:latin typeface="等线" panose="02010600030101010101" pitchFamily="2" charset="-122"/>
                <a:cs typeface="Times New Roman" panose="02020603050405020304" pitchFamily="18" charset="0"/>
              </a:rPr>
              <a:t>2.</a:t>
            </a:r>
            <a:r>
              <a:rPr lang="zh-CN" altLang="zh-CN" sz="1050" kern="100" dirty="0">
                <a:latin typeface="等线" panose="02010600030101010101" pitchFamily="2" charset="-122"/>
                <a:cs typeface="Times New Roman" panose="02020603050405020304" pitchFamily="18" charset="0"/>
              </a:rPr>
              <a:t>社区发展：复购、试驾、转介绍等；</a:t>
            </a:r>
            <a:r>
              <a:rPr lang="en-US" altLang="zh-CN" sz="1050" kern="100" dirty="0">
                <a:latin typeface="等线" panose="02010600030101010101" pitchFamily="2" charset="-122"/>
                <a:cs typeface="Times New Roman" panose="02020603050405020304" pitchFamily="18" charset="0"/>
              </a:rPr>
              <a:t>3.</a:t>
            </a:r>
            <a:r>
              <a:rPr lang="zh-CN" altLang="zh-CN" sz="1050" kern="100" dirty="0">
                <a:latin typeface="等线" panose="02010600030101010101" pitchFamily="2" charset="-122"/>
                <a:cs typeface="Times New Roman" panose="02020603050405020304" pitchFamily="18" charset="0"/>
              </a:rPr>
              <a:t>效率提升：提升蔚来服务体系以及社会出行的效率；</a:t>
            </a:r>
            <a:r>
              <a:rPr lang="en-US" altLang="zh-CN" sz="1050" kern="100" dirty="0">
                <a:latin typeface="等线" panose="02010600030101010101" pitchFamily="2" charset="-122"/>
                <a:cs typeface="Times New Roman" panose="02020603050405020304" pitchFamily="18" charset="0"/>
              </a:rPr>
              <a:t>4.</a:t>
            </a:r>
            <a:r>
              <a:rPr lang="zh-CN" altLang="zh-CN" sz="1050" kern="100" dirty="0">
                <a:latin typeface="等线" panose="02010600030101010101" pitchFamily="2" charset="-122"/>
                <a:cs typeface="Times New Roman" panose="02020603050405020304" pitchFamily="18" charset="0"/>
              </a:rPr>
              <a:t>特殊贡献：侧重用户共创，扩充了共创行为的赋值维度</a:t>
            </a:r>
            <a:endParaRPr lang="zh-CN" altLang="zh-CN" sz="105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p:cNvSpPr/>
          <p:nvPr/>
        </p:nvSpPr>
        <p:spPr>
          <a:xfrm>
            <a:off x="6174774" y="4810570"/>
            <a:ext cx="2761405" cy="1061829"/>
          </a:xfrm>
          <a:prstGeom prst="rect">
            <a:avLst/>
          </a:prstGeom>
        </p:spPr>
        <p:txBody>
          <a:bodyPr wrap="square">
            <a:spAutoFit/>
          </a:bodyPr>
          <a:lstStyle/>
          <a:p>
            <a:pPr>
              <a:lnSpc>
                <a:spcPct val="200000"/>
              </a:lnSpc>
            </a:pPr>
            <a:r>
              <a:rPr lang="zh-CN" altLang="zh-CN" sz="1050" b="1" kern="100" dirty="0">
                <a:latin typeface="等线" panose="02010600030101010101" pitchFamily="2" charset="-122"/>
                <a:cs typeface="Times New Roman" panose="02020603050405020304" pitchFamily="18" charset="0"/>
              </a:rPr>
              <a:t>用途：</a:t>
            </a:r>
            <a:r>
              <a:rPr lang="en-US" altLang="zh-CN" sz="1050" kern="100" dirty="0">
                <a:latin typeface="微软雅黑" panose="020B0503020204020204" pitchFamily="34" charset="-122"/>
                <a:ea typeface="等线" panose="02010600030101010101" pitchFamily="2" charset="-122"/>
                <a:cs typeface="Times New Roman" panose="02020603050405020304" pitchFamily="18" charset="0"/>
              </a:rPr>
              <a:t>1.</a:t>
            </a:r>
            <a:r>
              <a:rPr lang="zh-CN" altLang="zh-CN" sz="1050" kern="100" dirty="0">
                <a:latin typeface="等线" panose="02010600030101010101" pitchFamily="2" charset="-122"/>
                <a:cs typeface="Times New Roman" panose="02020603050405020304" pitchFamily="18" charset="0"/>
              </a:rPr>
              <a:t>社区大事件投票权加成；</a:t>
            </a:r>
            <a:r>
              <a:rPr lang="en-US" altLang="zh-CN" sz="1050" kern="100" dirty="0">
                <a:latin typeface="等线" panose="02010600030101010101" pitchFamily="2" charset="-122"/>
                <a:cs typeface="Times New Roman" panose="02020603050405020304" pitchFamily="18" charset="0"/>
              </a:rPr>
              <a:t>2.</a:t>
            </a:r>
            <a:r>
              <a:rPr lang="zh-CN" altLang="zh-CN" sz="1050" kern="100" dirty="0">
                <a:latin typeface="等线" panose="02010600030101010101" pitchFamily="2" charset="-122"/>
                <a:cs typeface="Times New Roman" panose="02020603050405020304" pitchFamily="18" charset="0"/>
              </a:rPr>
              <a:t>大型活动参与资格；</a:t>
            </a:r>
            <a:r>
              <a:rPr lang="en-US" altLang="zh-CN" sz="1050" kern="100" dirty="0">
                <a:latin typeface="等线" panose="02010600030101010101" pitchFamily="2" charset="-122"/>
                <a:cs typeface="Times New Roman" panose="02020603050405020304" pitchFamily="18" charset="0"/>
              </a:rPr>
              <a:t>3.EP CLUB</a:t>
            </a:r>
            <a:r>
              <a:rPr lang="zh-CN" altLang="zh-CN" sz="1050" kern="100" dirty="0">
                <a:latin typeface="等线" panose="02010600030101010101" pitchFamily="2" charset="-122"/>
                <a:cs typeface="Times New Roman" panose="02020603050405020304" pitchFamily="18" charset="0"/>
              </a:rPr>
              <a:t>入会资格；</a:t>
            </a:r>
            <a:r>
              <a:rPr lang="en-US" altLang="zh-CN" sz="1050" kern="100" dirty="0">
                <a:latin typeface="等线" panose="02010600030101010101" pitchFamily="2" charset="-122"/>
                <a:cs typeface="Times New Roman" panose="02020603050405020304" pitchFamily="18" charset="0"/>
              </a:rPr>
              <a:t>4.</a:t>
            </a:r>
            <a:r>
              <a:rPr lang="zh-CN" altLang="zh-CN" sz="1050" kern="100" dirty="0">
                <a:latin typeface="等线" panose="02010600030101010101" pitchFamily="2" charset="-122"/>
                <a:cs typeface="Times New Roman" panose="02020603050405020304" pitchFamily="18" charset="0"/>
              </a:rPr>
              <a:t>用户领航团等等</a:t>
            </a:r>
            <a:endParaRPr lang="zh-CN" altLang="zh-CN" sz="105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0" name="图片 19"/>
          <p:cNvPicPr>
            <a:picLocks noChangeAspect="1"/>
          </p:cNvPicPr>
          <p:nvPr/>
        </p:nvPicPr>
        <p:blipFill rotWithShape="1">
          <a:blip r:embed="rId3" cstate="print">
            <a:extLst>
              <a:ext uri="{28A0092B-C50C-407E-A947-70E740481C1C}">
                <a14:useLocalDpi xmlns:a14="http://schemas.microsoft.com/office/drawing/2010/main" val="0"/>
              </a:ext>
            </a:extLst>
          </a:blip>
          <a:srcRect b="56797"/>
          <a:stretch/>
        </p:blipFill>
        <p:spPr>
          <a:xfrm>
            <a:off x="3928243" y="2600289"/>
            <a:ext cx="1647193" cy="3280965"/>
          </a:xfrm>
          <a:prstGeom prst="rect">
            <a:avLst/>
          </a:prstGeom>
        </p:spPr>
      </p:pic>
    </p:spTree>
    <p:extLst>
      <p:ext uri="{BB962C8B-B14F-4D97-AF65-F5344CB8AC3E}">
        <p14:creationId xmlns:p14="http://schemas.microsoft.com/office/powerpoint/2010/main" val="1431253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圆角矩形 28"/>
          <p:cNvSpPr/>
          <p:nvPr/>
        </p:nvSpPr>
        <p:spPr>
          <a:xfrm>
            <a:off x="7767783" y="1828799"/>
            <a:ext cx="3023755" cy="446172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圆角矩形 29"/>
          <p:cNvSpPr/>
          <p:nvPr/>
        </p:nvSpPr>
        <p:spPr>
          <a:xfrm>
            <a:off x="8006774" y="3503750"/>
            <a:ext cx="2556740" cy="2595713"/>
          </a:xfrm>
          <a:prstGeom prst="roundRect">
            <a:avLst>
              <a:gd name="adj" fmla="val 0"/>
            </a:avLst>
          </a:prstGeom>
          <a:noFill/>
          <a:ln w="3175">
            <a:solidFill>
              <a:srgbClr val="0A45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28" name="图片 27" descr="https://gimg2.baidu.com/image_search/src=http%3A%2F%2Fnimg.ws.126.net%2F%3Furl%3Dhttp%3A%2F%2Fdingyue.ws.126.net%2F2021%2F0518%2Fe066f676j00qt9fu4001ud200u000k0g00hx00by.jpg%26thumbnail%3D650x2147483647%26quality%3D80%26type%3Djpg&amp;refer=http%3A%2F%2Fnimg.ws.126.net&amp;app=2002&amp;size=f9999,10000&amp;q=a80&amp;n=0&amp;g=0n&amp;fmt=jpeg?sec=1637309200&amp;t=434fa9a5156ed6689665651cdac7721e"/>
          <p:cNvPicPr>
            <a:picLocks noChangeAspect="1" noChangeArrowheads="1"/>
          </p:cNvPicPr>
          <p:nvPr/>
        </p:nvPicPr>
        <p:blipFill>
          <a:blip r:embed="rId2" cstate="print">
            <a:extLst>
              <a:ext uri="{28A0092B-C50C-407E-A947-70E740481C1C}">
                <a14:useLocalDpi xmlns:a14="http://schemas.microsoft.com/office/drawing/2010/main" val="0"/>
              </a:ext>
            </a:extLst>
          </a:blip>
          <a:srcRect l="22720" r="10511"/>
          <a:stretch>
            <a:fillRect/>
          </a:stretch>
        </p:blipFill>
        <p:spPr bwMode="auto">
          <a:xfrm>
            <a:off x="8515928" y="1932709"/>
            <a:ext cx="1496292" cy="1496292"/>
          </a:xfrm>
          <a:custGeom>
            <a:avLst/>
            <a:gdLst>
              <a:gd name="connsiteX0" fmla="*/ 748146 w 1496292"/>
              <a:gd name="connsiteY0" fmla="*/ 0 h 1496292"/>
              <a:gd name="connsiteX1" fmla="*/ 1496292 w 1496292"/>
              <a:gd name="connsiteY1" fmla="*/ 748146 h 1496292"/>
              <a:gd name="connsiteX2" fmla="*/ 748146 w 1496292"/>
              <a:gd name="connsiteY2" fmla="*/ 1496292 h 1496292"/>
              <a:gd name="connsiteX3" fmla="*/ 0 w 1496292"/>
              <a:gd name="connsiteY3" fmla="*/ 748146 h 1496292"/>
              <a:gd name="connsiteX4" fmla="*/ 748146 w 1496292"/>
              <a:gd name="connsiteY4" fmla="*/ 0 h 1496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292" h="1496292">
                <a:moveTo>
                  <a:pt x="748146" y="0"/>
                </a:moveTo>
                <a:cubicBezTo>
                  <a:pt x="1161336" y="0"/>
                  <a:pt x="1496292" y="334956"/>
                  <a:pt x="1496292" y="748146"/>
                </a:cubicBezTo>
                <a:cubicBezTo>
                  <a:pt x="1496292" y="1161336"/>
                  <a:pt x="1161336" y="1496292"/>
                  <a:pt x="748146" y="1496292"/>
                </a:cubicBezTo>
                <a:cubicBezTo>
                  <a:pt x="334956" y="1496292"/>
                  <a:pt x="0" y="1161336"/>
                  <a:pt x="0" y="748146"/>
                </a:cubicBezTo>
                <a:cubicBezTo>
                  <a:pt x="0" y="334956"/>
                  <a:pt x="334956" y="0"/>
                  <a:pt x="748146" y="0"/>
                </a:cubicBezTo>
                <a:close/>
              </a:path>
            </a:pathLst>
          </a:custGeom>
          <a:noFill/>
          <a:extLst>
            <a:ext uri="{909E8E84-426E-40DD-AFC4-6F175D3DCCD1}">
              <a14:hiddenFill xmlns:a14="http://schemas.microsoft.com/office/drawing/2010/main">
                <a:solidFill>
                  <a:srgbClr val="FFFFFF"/>
                </a:solidFill>
              </a14:hiddenFill>
            </a:ext>
          </a:extLst>
        </p:spPr>
      </p:pic>
      <p:sp>
        <p:nvSpPr>
          <p:cNvPr id="23" name="圆角矩形 22"/>
          <p:cNvSpPr/>
          <p:nvPr/>
        </p:nvSpPr>
        <p:spPr>
          <a:xfrm>
            <a:off x="4234294" y="1828799"/>
            <a:ext cx="3023755" cy="446172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473285" y="3503750"/>
            <a:ext cx="2556740" cy="2595713"/>
          </a:xfrm>
          <a:prstGeom prst="roundRect">
            <a:avLst>
              <a:gd name="adj" fmla="val 0"/>
            </a:avLst>
          </a:prstGeom>
          <a:noFill/>
          <a:ln w="3175">
            <a:solidFill>
              <a:srgbClr val="0A45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19" name="图片 18" descr="https://gimg2.baidu.com/image_search/src=http%3A%2F%2Finews.gtimg.com%2Fnewsapp_bt%2F0%2F13474439639%2F1000.jpg&amp;refer=http%3A%2F%2Finews.gtimg.com&amp;app=2002&amp;size=f9999,10000&amp;q=a80&amp;n=0&amp;g=0n&amp;fmt=jpeg?sec=1637309112&amp;t=2cb2bc5f7f8881fb76fc5289196c9aaa"/>
          <p:cNvPicPr>
            <a:picLocks noChangeAspect="1" noChangeArrowheads="1"/>
          </p:cNvPicPr>
          <p:nvPr/>
        </p:nvPicPr>
        <p:blipFill>
          <a:blip r:embed="rId3" cstate="print">
            <a:extLst>
              <a:ext uri="{28A0092B-C50C-407E-A947-70E740481C1C}">
                <a14:useLocalDpi xmlns:a14="http://schemas.microsoft.com/office/drawing/2010/main" val="0"/>
              </a:ext>
            </a:extLst>
          </a:blip>
          <a:srcRect l="23804" t="3509" r="20027" b="12281"/>
          <a:stretch>
            <a:fillRect/>
          </a:stretch>
        </p:blipFill>
        <p:spPr bwMode="auto">
          <a:xfrm>
            <a:off x="4983019" y="1932709"/>
            <a:ext cx="1496292" cy="1496292"/>
          </a:xfrm>
          <a:custGeom>
            <a:avLst/>
            <a:gdLst>
              <a:gd name="connsiteX0" fmla="*/ 748146 w 1496292"/>
              <a:gd name="connsiteY0" fmla="*/ 0 h 1496292"/>
              <a:gd name="connsiteX1" fmla="*/ 1496292 w 1496292"/>
              <a:gd name="connsiteY1" fmla="*/ 748146 h 1496292"/>
              <a:gd name="connsiteX2" fmla="*/ 748146 w 1496292"/>
              <a:gd name="connsiteY2" fmla="*/ 1496292 h 1496292"/>
              <a:gd name="connsiteX3" fmla="*/ 0 w 1496292"/>
              <a:gd name="connsiteY3" fmla="*/ 748146 h 1496292"/>
              <a:gd name="connsiteX4" fmla="*/ 748146 w 1496292"/>
              <a:gd name="connsiteY4" fmla="*/ 0 h 1496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292" h="1496292">
                <a:moveTo>
                  <a:pt x="748146" y="0"/>
                </a:moveTo>
                <a:cubicBezTo>
                  <a:pt x="1161336" y="0"/>
                  <a:pt x="1496292" y="334956"/>
                  <a:pt x="1496292" y="748146"/>
                </a:cubicBezTo>
                <a:cubicBezTo>
                  <a:pt x="1496292" y="1161336"/>
                  <a:pt x="1161336" y="1496292"/>
                  <a:pt x="748146" y="1496292"/>
                </a:cubicBezTo>
                <a:cubicBezTo>
                  <a:pt x="334956" y="1496292"/>
                  <a:pt x="0" y="1161336"/>
                  <a:pt x="0" y="748146"/>
                </a:cubicBezTo>
                <a:cubicBezTo>
                  <a:pt x="0" y="334956"/>
                  <a:pt x="334956" y="0"/>
                  <a:pt x="748146" y="0"/>
                </a:cubicBezTo>
                <a:close/>
              </a:path>
            </a:pathLst>
          </a:custGeom>
          <a:noFill/>
          <a:extLst>
            <a:ext uri="{909E8E84-426E-40DD-AFC4-6F175D3DCCD1}">
              <a14:hiddenFill xmlns:a14="http://schemas.microsoft.com/office/drawing/2010/main">
                <a:solidFill>
                  <a:srgbClr val="FFFFFF"/>
                </a:solidFill>
              </a14:hiddenFill>
            </a:ext>
          </a:extLst>
        </p:spPr>
      </p:pic>
      <p:sp>
        <p:nvSpPr>
          <p:cNvPr id="14" name="圆角矩形 13"/>
          <p:cNvSpPr/>
          <p:nvPr/>
        </p:nvSpPr>
        <p:spPr>
          <a:xfrm>
            <a:off x="685800" y="1828799"/>
            <a:ext cx="3023755" cy="446172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descr="https://gimg2.baidu.com/image_search/src=http%3A%2F%2F5b0988e595225.cdn.sohucs.com%2Fimages%2F20171121%2F21fc93a04b474a0397442b931aa8de87.jpeg&amp;refer=http%3A%2F%2F5b0988e595225.cdn.sohucs.com&amp;app=2002&amp;size=f9999,10000&amp;q=a80&amp;n=0&amp;g=0n&amp;fmt=jpeg?sec=1637308776&amp;t=5ed5b1c512245cf55f6cc154ed70c70c"/>
          <p:cNvPicPr>
            <a:picLocks noChangeAspect="1" noChangeArrowheads="1"/>
          </p:cNvPicPr>
          <p:nvPr/>
        </p:nvPicPr>
        <p:blipFill>
          <a:blip r:embed="rId4">
            <a:extLst>
              <a:ext uri="{28A0092B-C50C-407E-A947-70E740481C1C}">
                <a14:useLocalDpi xmlns:a14="http://schemas.microsoft.com/office/drawing/2010/main" val="0"/>
              </a:ext>
            </a:extLst>
          </a:blip>
          <a:srcRect l="22833" t="30329" r="36310" b="15195"/>
          <a:stretch>
            <a:fillRect/>
          </a:stretch>
        </p:blipFill>
        <p:spPr bwMode="auto">
          <a:xfrm>
            <a:off x="1450110" y="1932709"/>
            <a:ext cx="1496292" cy="1496292"/>
          </a:xfrm>
          <a:custGeom>
            <a:avLst/>
            <a:gdLst>
              <a:gd name="connsiteX0" fmla="*/ 748146 w 1496292"/>
              <a:gd name="connsiteY0" fmla="*/ 0 h 1496292"/>
              <a:gd name="connsiteX1" fmla="*/ 1496292 w 1496292"/>
              <a:gd name="connsiteY1" fmla="*/ 748146 h 1496292"/>
              <a:gd name="connsiteX2" fmla="*/ 748146 w 1496292"/>
              <a:gd name="connsiteY2" fmla="*/ 1496292 h 1496292"/>
              <a:gd name="connsiteX3" fmla="*/ 0 w 1496292"/>
              <a:gd name="connsiteY3" fmla="*/ 748146 h 1496292"/>
              <a:gd name="connsiteX4" fmla="*/ 748146 w 1496292"/>
              <a:gd name="connsiteY4" fmla="*/ 0 h 1496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6292" h="1496292">
                <a:moveTo>
                  <a:pt x="748146" y="0"/>
                </a:moveTo>
                <a:cubicBezTo>
                  <a:pt x="1161336" y="0"/>
                  <a:pt x="1496292" y="334956"/>
                  <a:pt x="1496292" y="748146"/>
                </a:cubicBezTo>
                <a:cubicBezTo>
                  <a:pt x="1496292" y="1161336"/>
                  <a:pt x="1161336" y="1496292"/>
                  <a:pt x="748146" y="1496292"/>
                </a:cubicBezTo>
                <a:cubicBezTo>
                  <a:pt x="334956" y="1496292"/>
                  <a:pt x="0" y="1161336"/>
                  <a:pt x="0" y="748146"/>
                </a:cubicBezTo>
                <a:cubicBezTo>
                  <a:pt x="0" y="334956"/>
                  <a:pt x="334956" y="0"/>
                  <a:pt x="748146" y="0"/>
                </a:cubicBezTo>
                <a:close/>
              </a:path>
            </a:pathLst>
          </a:cu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074264" y="614780"/>
            <a:ext cx="3629631" cy="369332"/>
          </a:xfrm>
          <a:prstGeom prst="rect">
            <a:avLst/>
          </a:prstGeom>
        </p:spPr>
        <p:txBody>
          <a:bodyPr wrap="square">
            <a:spAutoFit/>
          </a:bodyPr>
          <a:lstStyle/>
          <a:p>
            <a:pPr algn="dist"/>
            <a:r>
              <a:rPr lang="zh-CN" altLang="en-US" b="1" dirty="0">
                <a:latin typeface="+mn-ea"/>
                <a:cs typeface="Times New Roman" panose="02020603050405020304" pitchFamily="18" charset="0"/>
              </a:rPr>
              <a:t>人</a:t>
            </a:r>
            <a:r>
              <a:rPr lang="en-US" altLang="zh-CN" b="1" dirty="0">
                <a:latin typeface="+mn-ea"/>
                <a:cs typeface="Times New Roman" panose="02020603050405020304" pitchFamily="18" charset="0"/>
              </a:rPr>
              <a:t>——2.KOC</a:t>
            </a:r>
            <a:r>
              <a:rPr lang="zh-CN" altLang="en-US" b="1" dirty="0">
                <a:latin typeface="+mn-ea"/>
                <a:cs typeface="Times New Roman" panose="02020603050405020304" pitchFamily="18" charset="0"/>
              </a:rPr>
              <a:t>及社群体系</a:t>
            </a:r>
            <a:endParaRPr lang="zh-CN" altLang="en-US" dirty="0">
              <a:latin typeface="+mn-ea"/>
            </a:endParaRPr>
          </a:p>
        </p:txBody>
      </p:sp>
      <p:sp>
        <p:nvSpPr>
          <p:cNvPr id="5" name="矩形 4"/>
          <p:cNvSpPr/>
          <p:nvPr/>
        </p:nvSpPr>
        <p:spPr>
          <a:xfrm>
            <a:off x="914977" y="3503751"/>
            <a:ext cx="2566554" cy="2308324"/>
          </a:xfrm>
          <a:prstGeom prst="rect">
            <a:avLst/>
          </a:prstGeom>
        </p:spPr>
        <p:txBody>
          <a:bodyPr wrap="square">
            <a:spAutoFit/>
          </a:bodyPr>
          <a:lstStyle/>
          <a:p>
            <a:pPr marL="171450" indent="-171450">
              <a:lnSpc>
                <a:spcPct val="200000"/>
              </a:lnSpc>
              <a:buFont typeface="Wingdings" panose="05000000000000000000" pitchFamily="2" charset="2"/>
              <a:buChar char="Ø"/>
            </a:pPr>
            <a:r>
              <a:rPr lang="zh-CN" altLang="zh-CN" sz="900" b="1" kern="100" dirty="0">
                <a:latin typeface="等线" panose="02010600030101010101" pitchFamily="2" charset="-122"/>
                <a:cs typeface="Times New Roman" panose="02020603050405020304" pitchFamily="18" charset="0"/>
              </a:rPr>
              <a:t>入会：</a:t>
            </a:r>
            <a:r>
              <a:rPr lang="en-US" altLang="zh-CN" sz="900" kern="100" dirty="0">
                <a:latin typeface="等线" panose="02010600030101010101" pitchFamily="2" charset="-122"/>
                <a:cs typeface="Times New Roman" panose="02020603050405020304" pitchFamily="18" charset="0"/>
              </a:rPr>
              <a:t>1.EP9</a:t>
            </a:r>
            <a:r>
              <a:rPr lang="zh-CN" altLang="zh-CN" sz="900" kern="100" dirty="0">
                <a:latin typeface="等线" panose="02010600030101010101" pitchFamily="2" charset="-122"/>
                <a:cs typeface="Times New Roman" panose="02020603050405020304" pitchFamily="18" charset="0"/>
              </a:rPr>
              <a:t>的车主，</a:t>
            </a:r>
            <a:r>
              <a:rPr lang="zh-CN" altLang="en-US" sz="900" kern="100" dirty="0">
                <a:latin typeface="等线" panose="02010600030101010101" pitchFamily="2" charset="-122"/>
                <a:cs typeface="Times New Roman" panose="02020603050405020304" pitchFamily="18" charset="0"/>
              </a:rPr>
              <a:t>包括</a:t>
            </a:r>
            <a:r>
              <a:rPr lang="zh-CN" altLang="zh-CN" sz="900" kern="100" dirty="0">
                <a:latin typeface="等线" panose="02010600030101010101" pitchFamily="2" charset="-122"/>
                <a:cs typeface="Times New Roman" panose="02020603050405020304" pitchFamily="18" charset="0"/>
              </a:rPr>
              <a:t>蔚来最早的</a:t>
            </a:r>
            <a:r>
              <a:rPr lang="en-US" altLang="zh-CN" sz="900" kern="100" dirty="0">
                <a:latin typeface="等线" panose="02010600030101010101" pitchFamily="2" charset="-122"/>
                <a:cs typeface="Times New Roman" panose="02020603050405020304" pitchFamily="18" charset="0"/>
              </a:rPr>
              <a:t>6</a:t>
            </a:r>
            <a:r>
              <a:rPr lang="zh-CN" altLang="zh-CN" sz="900" kern="100" dirty="0">
                <a:latin typeface="等线" panose="02010600030101010101" pitchFamily="2" charset="-122"/>
                <a:cs typeface="Times New Roman" panose="02020603050405020304" pitchFamily="18" charset="0"/>
              </a:rPr>
              <a:t>位投资人</a:t>
            </a:r>
            <a:r>
              <a:rPr lang="zh-CN" altLang="en-US" sz="900" kern="100" dirty="0">
                <a:latin typeface="等线" panose="02010600030101010101" pitchFamily="2" charset="-122"/>
                <a:cs typeface="Times New Roman" panose="02020603050405020304" pitchFamily="18" charset="0"/>
              </a:rPr>
              <a:t>，</a:t>
            </a:r>
            <a:r>
              <a:rPr lang="en-US" altLang="zh-CN" sz="900" kern="100" dirty="0">
                <a:latin typeface="等线" panose="02010600030101010101" pitchFamily="2" charset="-122"/>
                <a:cs typeface="Times New Roman" panose="02020603050405020304" pitchFamily="18" charset="0"/>
              </a:rPr>
              <a:t>10</a:t>
            </a:r>
            <a:r>
              <a:rPr lang="zh-CN" altLang="zh-CN" sz="900" kern="100" dirty="0">
                <a:latin typeface="等线" panose="02010600030101010101" pitchFamily="2" charset="-122"/>
                <a:cs typeface="Times New Roman" panose="02020603050405020304" pitchFamily="18" charset="0"/>
              </a:rPr>
              <a:t>年</a:t>
            </a:r>
            <a:r>
              <a:rPr lang="zh-CN" altLang="en-US" sz="900" kern="100" dirty="0">
                <a:latin typeface="等线" panose="02010600030101010101" pitchFamily="2" charset="-122"/>
                <a:cs typeface="Times New Roman" panose="02020603050405020304" pitchFamily="18" charset="0"/>
              </a:rPr>
              <a:t>会</a:t>
            </a:r>
            <a:r>
              <a:rPr lang="zh-CN" altLang="zh-CN" sz="900" kern="100" dirty="0">
                <a:latin typeface="等线" panose="02010600030101010101" pitchFamily="2" charset="-122"/>
                <a:cs typeface="Times New Roman" panose="02020603050405020304" pitchFamily="18" charset="0"/>
              </a:rPr>
              <a:t>期；</a:t>
            </a:r>
            <a:r>
              <a:rPr lang="en-US" altLang="zh-CN" sz="900" kern="100" dirty="0">
                <a:latin typeface="等线" panose="02010600030101010101" pitchFamily="2" charset="-122"/>
                <a:cs typeface="Times New Roman" panose="02020603050405020304" pitchFamily="18" charset="0"/>
              </a:rPr>
              <a:t>2.</a:t>
            </a:r>
            <a:r>
              <a:rPr lang="zh-CN" altLang="zh-CN" sz="900" kern="100" dirty="0">
                <a:latin typeface="等线" panose="02010600030101010101" pitchFamily="2" charset="-122"/>
                <a:cs typeface="Times New Roman" panose="02020603050405020304" pitchFamily="18" charset="0"/>
              </a:rPr>
              <a:t>蔚来车队</a:t>
            </a:r>
            <a:r>
              <a:rPr lang="en-US" altLang="zh-CN" sz="900" kern="100" dirty="0">
                <a:latin typeface="等线" panose="02010600030101010101" pitchFamily="2" charset="-122"/>
                <a:cs typeface="Times New Roman" panose="02020603050405020304" pitchFamily="18" charset="0"/>
              </a:rPr>
              <a:t>Formula E</a:t>
            </a:r>
            <a:r>
              <a:rPr lang="zh-CN" altLang="zh-CN" sz="900" kern="100" dirty="0">
                <a:latin typeface="等线" panose="02010600030101010101" pitchFamily="2" charset="-122"/>
                <a:cs typeface="Times New Roman" panose="02020603050405020304" pitchFamily="18" charset="0"/>
              </a:rPr>
              <a:t>赞助商，</a:t>
            </a:r>
            <a:r>
              <a:rPr lang="en-US" altLang="zh-CN" sz="900" kern="100" dirty="0">
                <a:latin typeface="等线" panose="02010600030101010101" pitchFamily="2" charset="-122"/>
                <a:cs typeface="Times New Roman" panose="02020603050405020304" pitchFamily="18" charset="0"/>
              </a:rPr>
              <a:t>1</a:t>
            </a:r>
            <a:r>
              <a:rPr lang="zh-CN" altLang="zh-CN" sz="900" kern="100" dirty="0">
                <a:latin typeface="等线" panose="02010600030101010101" pitchFamily="2" charset="-122"/>
                <a:cs typeface="Times New Roman" panose="02020603050405020304" pitchFamily="18" charset="0"/>
              </a:rPr>
              <a:t>年</a:t>
            </a:r>
            <a:r>
              <a:rPr lang="zh-CN" altLang="en-US" sz="900" kern="100" dirty="0">
                <a:latin typeface="等线" panose="02010600030101010101" pitchFamily="2" charset="-122"/>
                <a:cs typeface="Times New Roman" panose="02020603050405020304" pitchFamily="18" charset="0"/>
              </a:rPr>
              <a:t>会期；</a:t>
            </a:r>
            <a:r>
              <a:rPr lang="en-US" altLang="zh-CN" sz="900" kern="100" dirty="0">
                <a:latin typeface="等线" panose="02010600030101010101" pitchFamily="2" charset="-122"/>
                <a:cs typeface="Times New Roman" panose="02020603050405020304" pitchFamily="18" charset="0"/>
              </a:rPr>
              <a:t>3.</a:t>
            </a:r>
            <a:r>
              <a:rPr lang="zh-CN" altLang="en-US" sz="900" kern="100" dirty="0">
                <a:latin typeface="等线" panose="02010600030101010101" pitchFamily="2" charset="-122"/>
                <a:cs typeface="Times New Roman" panose="02020603050405020304" pitchFamily="18" charset="0"/>
              </a:rPr>
              <a:t>每年</a:t>
            </a:r>
            <a:r>
              <a:rPr lang="zh-CN" altLang="zh-CN" sz="900" kern="100" dirty="0">
                <a:latin typeface="等线" panose="02010600030101010101" pitchFamily="2" charset="-122"/>
                <a:cs typeface="Times New Roman" panose="02020603050405020304" pitchFamily="18" charset="0"/>
              </a:rPr>
              <a:t>蔚来值排名前</a:t>
            </a:r>
            <a:r>
              <a:rPr lang="en-US" altLang="zh-CN" sz="900" kern="100" dirty="0">
                <a:latin typeface="等线" panose="02010600030101010101" pitchFamily="2" charset="-122"/>
                <a:cs typeface="Times New Roman" panose="02020603050405020304" pitchFamily="18" charset="0"/>
              </a:rPr>
              <a:t>120</a:t>
            </a:r>
            <a:r>
              <a:rPr lang="zh-CN" altLang="zh-CN" sz="900" kern="100" dirty="0">
                <a:latin typeface="等线" panose="02010600030101010101" pitchFamily="2" charset="-122"/>
                <a:cs typeface="Times New Roman" panose="02020603050405020304" pitchFamily="18" charset="0"/>
              </a:rPr>
              <a:t>用户，</a:t>
            </a:r>
            <a:r>
              <a:rPr lang="en-US" altLang="zh-CN" sz="900" kern="100" dirty="0">
                <a:latin typeface="等线" panose="02010600030101010101" pitchFamily="2" charset="-122"/>
                <a:cs typeface="Times New Roman" panose="02020603050405020304" pitchFamily="18" charset="0"/>
              </a:rPr>
              <a:t>1</a:t>
            </a:r>
            <a:r>
              <a:rPr lang="zh-CN" altLang="zh-CN" sz="900" kern="100" dirty="0">
                <a:latin typeface="等线" panose="02010600030101010101" pitchFamily="2" charset="-122"/>
                <a:cs typeface="Times New Roman" panose="02020603050405020304" pitchFamily="18" charset="0"/>
              </a:rPr>
              <a:t>年</a:t>
            </a:r>
            <a:r>
              <a:rPr lang="zh-CN" altLang="en-US" sz="900" kern="100" dirty="0">
                <a:latin typeface="等线" panose="02010600030101010101" pitchFamily="2" charset="-122"/>
                <a:cs typeface="Times New Roman" panose="02020603050405020304" pitchFamily="18" charset="0"/>
              </a:rPr>
              <a:t>会期</a:t>
            </a:r>
            <a:r>
              <a:rPr lang="zh-CN" altLang="zh-CN" sz="900" kern="100" dirty="0">
                <a:latin typeface="等线" panose="02010600030101010101" pitchFamily="2" charset="-122"/>
                <a:cs typeface="Times New Roman" panose="02020603050405020304" pitchFamily="18" charset="0"/>
              </a:rPr>
              <a:t>。</a:t>
            </a:r>
            <a:endParaRPr lang="zh-CN" altLang="zh-CN" sz="900" kern="100" dirty="0">
              <a:latin typeface="等线" panose="02010600030101010101" pitchFamily="2" charset="-122"/>
              <a:ea typeface="等线" panose="02010600030101010101" pitchFamily="2" charset="-122"/>
              <a:cs typeface="Times New Roman" panose="02020603050405020304" pitchFamily="18" charset="0"/>
            </a:endParaRPr>
          </a:p>
          <a:p>
            <a:pPr marL="171450" indent="-171450">
              <a:lnSpc>
                <a:spcPct val="200000"/>
              </a:lnSpc>
              <a:buFont typeface="Wingdings" panose="05000000000000000000" pitchFamily="2" charset="2"/>
              <a:buChar char="Ø"/>
            </a:pPr>
            <a:r>
              <a:rPr lang="zh-CN" altLang="zh-CN" sz="900" b="1" kern="100" dirty="0">
                <a:latin typeface="等线" panose="02010600030101010101" pitchFamily="2" charset="-122"/>
                <a:cs typeface="Times New Roman" panose="02020603050405020304" pitchFamily="18" charset="0"/>
              </a:rPr>
              <a:t>权益：</a:t>
            </a:r>
            <a:r>
              <a:rPr lang="en-US" altLang="zh-CN" sz="900" kern="100" dirty="0">
                <a:latin typeface="微软雅黑" panose="020B0503020204020204" pitchFamily="34" charset="-122"/>
                <a:ea typeface="等线" panose="02010600030101010101" pitchFamily="2" charset="-122"/>
                <a:cs typeface="Times New Roman" panose="02020603050405020304" pitchFamily="18" charset="0"/>
              </a:rPr>
              <a:t>EP</a:t>
            </a:r>
            <a:r>
              <a:rPr lang="zh-CN" altLang="zh-CN" sz="900" kern="100" dirty="0">
                <a:latin typeface="等线" panose="02010600030101010101" pitchFamily="2" charset="-122"/>
                <a:cs typeface="Times New Roman" panose="02020603050405020304" pitchFamily="18" charset="0"/>
              </a:rPr>
              <a:t>驾驶学院给会员以</a:t>
            </a:r>
            <a:r>
              <a:rPr lang="en-US" altLang="zh-CN" sz="900" kern="100" dirty="0">
                <a:latin typeface="等线" panose="02010600030101010101" pitchFamily="2" charset="-122"/>
                <a:cs typeface="Times New Roman" panose="02020603050405020304" pitchFamily="18" charset="0"/>
              </a:rPr>
              <a:t>ES8</a:t>
            </a:r>
            <a:r>
              <a:rPr lang="zh-CN" altLang="zh-CN" sz="900" kern="100" dirty="0">
                <a:latin typeface="等线" panose="02010600030101010101" pitchFamily="2" charset="-122"/>
                <a:cs typeface="Times New Roman" panose="02020603050405020304" pitchFamily="18" charset="0"/>
              </a:rPr>
              <a:t>赛道版、</a:t>
            </a:r>
            <a:r>
              <a:rPr lang="en-US" altLang="zh-CN" sz="900" kern="100" dirty="0">
                <a:latin typeface="等线" panose="02010600030101010101" pitchFamily="2" charset="-122"/>
                <a:cs typeface="Times New Roman" panose="02020603050405020304" pitchFamily="18" charset="0"/>
              </a:rPr>
              <a:t>EP9</a:t>
            </a:r>
            <a:r>
              <a:rPr lang="zh-CN" altLang="zh-CN" sz="900" kern="100" dirty="0">
                <a:latin typeface="等线" panose="02010600030101010101" pitchFamily="2" charset="-122"/>
                <a:cs typeface="Times New Roman" panose="02020603050405020304" pitchFamily="18" charset="0"/>
              </a:rPr>
              <a:t>模拟器、</a:t>
            </a:r>
            <a:r>
              <a:rPr lang="en-US" altLang="zh-CN" sz="900" kern="100" dirty="0">
                <a:latin typeface="等线" panose="02010600030101010101" pitchFamily="2" charset="-122"/>
                <a:cs typeface="Times New Roman" panose="02020603050405020304" pitchFamily="18" charset="0"/>
              </a:rPr>
              <a:t>EP9</a:t>
            </a:r>
            <a:r>
              <a:rPr lang="zh-CN" altLang="zh-CN" sz="900" kern="100" dirty="0">
                <a:latin typeface="等线" panose="02010600030101010101" pitchFamily="2" charset="-122"/>
                <a:cs typeface="Times New Roman" panose="02020603050405020304" pitchFamily="18" charset="0"/>
              </a:rPr>
              <a:t>乃至初代</a:t>
            </a:r>
            <a:r>
              <a:rPr lang="en-US" altLang="zh-CN" sz="900" kern="100" dirty="0">
                <a:latin typeface="等线" panose="02010600030101010101" pitchFamily="2" charset="-122"/>
                <a:cs typeface="Times New Roman" panose="02020603050405020304" pitchFamily="18" charset="0"/>
              </a:rPr>
              <a:t>FE</a:t>
            </a:r>
            <a:r>
              <a:rPr lang="zh-CN" altLang="en-US" sz="900" kern="100" dirty="0">
                <a:latin typeface="等线" panose="02010600030101010101" pitchFamily="2" charset="-122"/>
                <a:cs typeface="Times New Roman" panose="02020603050405020304" pitchFamily="18" charset="0"/>
              </a:rPr>
              <a:t>的</a:t>
            </a:r>
            <a:r>
              <a:rPr lang="zh-CN" altLang="zh-CN" sz="900" kern="100" dirty="0">
                <a:latin typeface="等线" panose="02010600030101010101" pitchFamily="2" charset="-122"/>
                <a:cs typeface="Times New Roman" panose="02020603050405020304" pitchFamily="18" charset="0"/>
              </a:rPr>
              <a:t>赛道驾驶机会；不定期海外</a:t>
            </a:r>
            <a:r>
              <a:rPr lang="en-US" altLang="zh-CN" sz="900" kern="100" dirty="0">
                <a:latin typeface="等线" panose="02010600030101010101" pitchFamily="2" charset="-122"/>
                <a:cs typeface="Times New Roman" panose="02020603050405020304" pitchFamily="18" charset="0"/>
              </a:rPr>
              <a:t>FE</a:t>
            </a:r>
            <a:r>
              <a:rPr lang="zh-CN" altLang="zh-CN" sz="900" kern="100" dirty="0">
                <a:latin typeface="等线" panose="02010600030101010101" pitchFamily="2" charset="-122"/>
                <a:cs typeface="Times New Roman" panose="02020603050405020304" pitchFamily="18" charset="0"/>
              </a:rPr>
              <a:t>观赛资格；国内</a:t>
            </a:r>
            <a:r>
              <a:rPr lang="zh-CN" altLang="en-US" sz="900" kern="100" dirty="0">
                <a:latin typeface="等线" panose="02010600030101010101" pitchFamily="2" charset="-122"/>
                <a:cs typeface="Times New Roman" panose="02020603050405020304" pitchFamily="18" charset="0"/>
              </a:rPr>
              <a:t>各类</a:t>
            </a:r>
            <a:r>
              <a:rPr lang="zh-CN" altLang="zh-CN" sz="900" kern="100" dirty="0">
                <a:latin typeface="等线" panose="02010600030101010101" pitchFamily="2" charset="-122"/>
                <a:cs typeface="Times New Roman" panose="02020603050405020304" pitchFamily="18" charset="0"/>
              </a:rPr>
              <a:t>大咖分享和专属活动等</a:t>
            </a:r>
            <a:endParaRPr lang="zh-CN" altLang="zh-CN" sz="9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8006774" y="3503751"/>
            <a:ext cx="2643908" cy="2585323"/>
          </a:xfrm>
          <a:prstGeom prst="rect">
            <a:avLst/>
          </a:prstGeom>
        </p:spPr>
        <p:txBody>
          <a:bodyPr wrap="square">
            <a:spAutoFit/>
          </a:bodyPr>
          <a:lstStyle/>
          <a:p>
            <a:pPr marL="171450" indent="-171450">
              <a:lnSpc>
                <a:spcPct val="200000"/>
              </a:lnSpc>
              <a:buFont typeface="Wingdings" panose="05000000000000000000" pitchFamily="2" charset="2"/>
              <a:buChar char="Ø"/>
            </a:pPr>
            <a:r>
              <a:rPr lang="en-US" altLang="zh-CN" sz="900" b="1" kern="100" dirty="0">
                <a:latin typeface="微软雅黑" panose="020B0503020204020204" pitchFamily="34" charset="-122"/>
                <a:ea typeface="等线" panose="02010600030101010101" pitchFamily="2" charset="-122"/>
                <a:cs typeface="Times New Roman" panose="02020603050405020304" pitchFamily="18" charset="0"/>
              </a:rPr>
              <a:t>1.</a:t>
            </a:r>
            <a:r>
              <a:rPr lang="zh-CN" altLang="zh-CN" sz="900" b="1" kern="100" dirty="0">
                <a:latin typeface="等线" panose="02010600030101010101" pitchFamily="2" charset="-122"/>
                <a:cs typeface="Times New Roman" panose="02020603050405020304" pitchFamily="18" charset="0"/>
              </a:rPr>
              <a:t>车主志愿者：</a:t>
            </a:r>
            <a:r>
              <a:rPr lang="zh-CN" altLang="zh-CN" sz="900" kern="100" dirty="0">
                <a:latin typeface="等线" panose="02010600030101010101" pitchFamily="2" charset="-122"/>
                <a:cs typeface="Times New Roman" panose="02020603050405020304" pitchFamily="18" charset="0"/>
              </a:rPr>
              <a:t>自愿</a:t>
            </a:r>
            <a:r>
              <a:rPr lang="zh-CN" altLang="en-US" sz="900" kern="100" dirty="0">
                <a:latin typeface="等线" panose="02010600030101010101" pitchFamily="2" charset="-122"/>
                <a:cs typeface="Times New Roman" panose="02020603050405020304" pitchFamily="18" charset="0"/>
              </a:rPr>
              <a:t>服务于蔚来</a:t>
            </a:r>
            <a:r>
              <a:rPr lang="zh-CN" altLang="zh-CN" sz="900" kern="100" dirty="0">
                <a:latin typeface="等线" panose="02010600030101010101" pitchFamily="2" charset="-122"/>
                <a:cs typeface="Times New Roman" panose="02020603050405020304" pitchFamily="18" charset="0"/>
              </a:rPr>
              <a:t>活动</a:t>
            </a:r>
            <a:endParaRPr lang="en-US" altLang="zh-CN" sz="900" kern="100" dirty="0">
              <a:latin typeface="等线" panose="02010600030101010101" pitchFamily="2" charset="-122"/>
              <a:cs typeface="Times New Roman" panose="02020603050405020304" pitchFamily="18" charset="0"/>
            </a:endParaRPr>
          </a:p>
          <a:p>
            <a:pPr marL="171450" indent="-171450">
              <a:lnSpc>
                <a:spcPct val="200000"/>
              </a:lnSpc>
              <a:buFont typeface="Wingdings" panose="05000000000000000000" pitchFamily="2" charset="2"/>
              <a:buChar char="Ø"/>
            </a:pPr>
            <a:r>
              <a:rPr lang="en-US" altLang="zh-CN" sz="900" b="1" kern="100" dirty="0">
                <a:latin typeface="微软雅黑" panose="020B0503020204020204" pitchFamily="34" charset="-122"/>
                <a:ea typeface="等线" panose="02010600030101010101" pitchFamily="2" charset="-122"/>
                <a:cs typeface="Times New Roman" panose="02020603050405020304" pitchFamily="18" charset="0"/>
              </a:rPr>
              <a:t>2.</a:t>
            </a:r>
            <a:r>
              <a:rPr lang="zh-CN" altLang="zh-CN" sz="900" b="1" kern="100" dirty="0">
                <a:latin typeface="等线" panose="02010600030101010101" pitchFamily="2" charset="-122"/>
                <a:cs typeface="Times New Roman" panose="02020603050405020304" pitchFamily="18" charset="0"/>
              </a:rPr>
              <a:t>用户体验官：</a:t>
            </a:r>
            <a:r>
              <a:rPr lang="zh-CN" altLang="zh-CN" sz="900" kern="100" dirty="0">
                <a:latin typeface="等线" panose="02010600030101010101" pitchFamily="2" charset="-122"/>
                <a:cs typeface="Times New Roman" panose="02020603050405020304" pitchFamily="18" charset="0"/>
              </a:rPr>
              <a:t>洞察丰富用户关怀场景，寻找用户体验提升的机会点</a:t>
            </a:r>
            <a:endParaRPr lang="zh-CN" altLang="zh-CN" sz="900" kern="100" dirty="0">
              <a:latin typeface="等线" panose="02010600030101010101" pitchFamily="2" charset="-122"/>
              <a:ea typeface="等线" panose="02010600030101010101" pitchFamily="2" charset="-122"/>
              <a:cs typeface="Times New Roman" panose="02020603050405020304" pitchFamily="18" charset="0"/>
            </a:endParaRPr>
          </a:p>
          <a:p>
            <a:pPr marL="171450" indent="-171450">
              <a:lnSpc>
                <a:spcPct val="200000"/>
              </a:lnSpc>
              <a:buFont typeface="Wingdings" panose="05000000000000000000" pitchFamily="2" charset="2"/>
              <a:buChar char="Ø"/>
            </a:pPr>
            <a:r>
              <a:rPr lang="en-US" altLang="zh-CN" sz="900" b="1" kern="100" dirty="0">
                <a:latin typeface="微软雅黑" panose="020B0503020204020204" pitchFamily="34" charset="-122"/>
                <a:ea typeface="等线" panose="02010600030101010101" pitchFamily="2" charset="-122"/>
                <a:cs typeface="Times New Roman" panose="02020603050405020304" pitchFamily="18" charset="0"/>
              </a:rPr>
              <a:t>3.</a:t>
            </a:r>
            <a:r>
              <a:rPr lang="zh-CN" altLang="zh-CN" sz="900" b="1" kern="100" dirty="0">
                <a:latin typeface="等线" panose="02010600030101010101" pitchFamily="2" charset="-122"/>
                <a:cs typeface="Times New Roman" panose="02020603050405020304" pitchFamily="18" charset="0"/>
              </a:rPr>
              <a:t>首席创意官：</a:t>
            </a:r>
            <a:r>
              <a:rPr lang="zh-CN" altLang="zh-CN" sz="900" kern="100" dirty="0">
                <a:latin typeface="等线" panose="02010600030101010101" pitchFamily="2" charset="-122"/>
                <a:cs typeface="Times New Roman" panose="02020603050405020304" pitchFamily="18" charset="0"/>
              </a:rPr>
              <a:t>用镜头记录蔚来最动人瞬间的摄影达人</a:t>
            </a:r>
            <a:endParaRPr lang="zh-CN" altLang="zh-CN" sz="900" kern="100" dirty="0">
              <a:latin typeface="等线" panose="02010600030101010101" pitchFamily="2" charset="-122"/>
              <a:ea typeface="等线" panose="02010600030101010101" pitchFamily="2" charset="-122"/>
              <a:cs typeface="Times New Roman" panose="02020603050405020304" pitchFamily="18" charset="0"/>
            </a:endParaRPr>
          </a:p>
          <a:p>
            <a:pPr marL="171450" indent="-171450">
              <a:lnSpc>
                <a:spcPct val="200000"/>
              </a:lnSpc>
              <a:buFont typeface="Wingdings" panose="05000000000000000000" pitchFamily="2" charset="2"/>
              <a:buChar char="Ø"/>
            </a:pPr>
            <a:r>
              <a:rPr lang="en-US" altLang="zh-CN" sz="900" b="1" kern="100" dirty="0">
                <a:latin typeface="微软雅黑" panose="020B0503020204020204" pitchFamily="34" charset="-122"/>
                <a:ea typeface="等线" panose="02010600030101010101" pitchFamily="2" charset="-122"/>
                <a:cs typeface="Times New Roman" panose="02020603050405020304" pitchFamily="18" charset="0"/>
              </a:rPr>
              <a:t>4.</a:t>
            </a:r>
            <a:r>
              <a:rPr lang="zh-CN" altLang="zh-CN" sz="900" b="1" kern="100" dirty="0">
                <a:latin typeface="等线" panose="02010600030101010101" pitchFamily="2" charset="-122"/>
                <a:cs typeface="Times New Roman" panose="02020603050405020304" pitchFamily="18" charset="0"/>
              </a:rPr>
              <a:t>星河发现官：</a:t>
            </a:r>
            <a:r>
              <a:rPr lang="zh-CN" altLang="zh-CN" sz="900" kern="100" dirty="0">
                <a:latin typeface="等线" panose="02010600030101010101" pitchFamily="2" charset="-122"/>
                <a:cs typeface="Times New Roman" panose="02020603050405020304" pitchFamily="18" charset="0"/>
              </a:rPr>
              <a:t>车主故事挖掘</a:t>
            </a:r>
            <a:endParaRPr lang="zh-CN" altLang="zh-CN" sz="900" kern="100" dirty="0">
              <a:latin typeface="等线" panose="02010600030101010101" pitchFamily="2" charset="-122"/>
              <a:ea typeface="等线" panose="02010600030101010101" pitchFamily="2" charset="-122"/>
              <a:cs typeface="Times New Roman" panose="02020603050405020304" pitchFamily="18" charset="0"/>
            </a:endParaRPr>
          </a:p>
          <a:p>
            <a:pPr marL="171450" indent="-171450">
              <a:lnSpc>
                <a:spcPct val="200000"/>
              </a:lnSpc>
              <a:buFont typeface="Wingdings" panose="05000000000000000000" pitchFamily="2" charset="2"/>
              <a:buChar char="Ø"/>
            </a:pPr>
            <a:r>
              <a:rPr lang="en-US" altLang="zh-CN" sz="900" b="1" kern="100" dirty="0">
                <a:latin typeface="微软雅黑" panose="020B0503020204020204" pitchFamily="34" charset="-122"/>
                <a:ea typeface="等线" panose="02010600030101010101" pitchFamily="2" charset="-122"/>
                <a:cs typeface="Times New Roman" panose="02020603050405020304" pitchFamily="18" charset="0"/>
              </a:rPr>
              <a:t>5.NIO Life </a:t>
            </a:r>
            <a:r>
              <a:rPr lang="zh-CN" altLang="zh-CN" sz="900" b="1" kern="100" dirty="0">
                <a:latin typeface="等线" panose="02010600030101010101" pitchFamily="2" charset="-122"/>
                <a:cs typeface="Times New Roman" panose="02020603050405020304" pitchFamily="18" charset="0"/>
              </a:rPr>
              <a:t>质量官：</a:t>
            </a:r>
            <a:r>
              <a:rPr lang="zh-CN" altLang="zh-CN" sz="900" kern="100" dirty="0">
                <a:latin typeface="等线" panose="02010600030101010101" pitchFamily="2" charset="-122"/>
                <a:cs typeface="Times New Roman" panose="02020603050405020304" pitchFamily="18" charset="0"/>
              </a:rPr>
              <a:t>产品质量体验</a:t>
            </a:r>
            <a:endParaRPr lang="zh-CN" altLang="zh-CN" sz="900" kern="100" dirty="0">
              <a:latin typeface="等线" panose="02010600030101010101" pitchFamily="2" charset="-122"/>
              <a:ea typeface="等线" panose="02010600030101010101" pitchFamily="2" charset="-122"/>
              <a:cs typeface="Times New Roman" panose="02020603050405020304" pitchFamily="18" charset="0"/>
            </a:endParaRPr>
          </a:p>
          <a:p>
            <a:pPr marL="171450" indent="-171450">
              <a:lnSpc>
                <a:spcPct val="200000"/>
              </a:lnSpc>
              <a:buFont typeface="Wingdings" panose="05000000000000000000" pitchFamily="2" charset="2"/>
              <a:buChar char="Ø"/>
            </a:pPr>
            <a:r>
              <a:rPr lang="en-US" altLang="zh-CN" sz="900" b="1" kern="100" dirty="0">
                <a:latin typeface="微软雅黑" panose="020B0503020204020204" pitchFamily="34" charset="-122"/>
                <a:ea typeface="等线" panose="02010600030101010101" pitchFamily="2" charset="-122"/>
                <a:cs typeface="Times New Roman" panose="02020603050405020304" pitchFamily="18" charset="0"/>
              </a:rPr>
              <a:t>6.</a:t>
            </a:r>
            <a:r>
              <a:rPr lang="zh-CN" altLang="zh-CN" sz="900" b="1" kern="100" dirty="0">
                <a:latin typeface="等线" panose="02010600030101010101" pitchFamily="2" charset="-122"/>
                <a:cs typeface="Times New Roman" panose="02020603050405020304" pitchFamily="18" charset="0"/>
              </a:rPr>
              <a:t>车主福利合伙人：</a:t>
            </a:r>
            <a:r>
              <a:rPr lang="zh-CN" altLang="zh-CN" sz="900" kern="100" dirty="0">
                <a:latin typeface="等线" panose="02010600030101010101" pitchFamily="2" charset="-122"/>
                <a:cs typeface="Times New Roman" panose="02020603050405020304" pitchFamily="18" charset="0"/>
              </a:rPr>
              <a:t>拥有独家资源和接待能力，并以福利价格分享</a:t>
            </a:r>
            <a:r>
              <a:rPr lang="zh-CN" altLang="en-US" sz="900" kern="100" dirty="0">
                <a:latin typeface="等线" panose="02010600030101010101" pitchFamily="2" charset="-122"/>
                <a:cs typeface="Times New Roman" panose="02020603050405020304" pitchFamily="18" charset="0"/>
              </a:rPr>
              <a:t>的</a:t>
            </a:r>
            <a:r>
              <a:rPr lang="zh-CN" altLang="zh-CN" sz="900" kern="100" dirty="0">
                <a:latin typeface="等线" panose="02010600030101010101" pitchFamily="2" charset="-122"/>
                <a:cs typeface="Times New Roman" panose="02020603050405020304" pitchFamily="18" charset="0"/>
              </a:rPr>
              <a:t>用户</a:t>
            </a:r>
            <a:endParaRPr lang="zh-CN" altLang="zh-CN" sz="9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p:cNvSpPr/>
          <p:nvPr/>
        </p:nvSpPr>
        <p:spPr>
          <a:xfrm>
            <a:off x="4473285" y="3503751"/>
            <a:ext cx="2556740" cy="2546146"/>
          </a:xfrm>
          <a:prstGeom prst="rect">
            <a:avLst/>
          </a:prstGeom>
        </p:spPr>
        <p:txBody>
          <a:bodyPr wrap="square">
            <a:spAutoFit/>
          </a:bodyPr>
          <a:lstStyle/>
          <a:p>
            <a:pPr marL="171450" indent="-171450">
              <a:lnSpc>
                <a:spcPct val="200000"/>
              </a:lnSpc>
              <a:buFont typeface="Wingdings" panose="05000000000000000000" pitchFamily="2" charset="2"/>
              <a:buChar char="Ø"/>
            </a:pPr>
            <a:r>
              <a:rPr lang="en-US" altLang="zh-CN" sz="900" b="1" kern="100" dirty="0">
                <a:latin typeface="等线" panose="02010600030101010101" pitchFamily="2" charset="-122"/>
                <a:cs typeface="Times New Roman" panose="02020603050405020304" pitchFamily="18" charset="0"/>
              </a:rPr>
              <a:t>1.NIO Life</a:t>
            </a:r>
            <a:r>
              <a:rPr lang="zh-CN" altLang="zh-CN" sz="900" b="1" kern="100" dirty="0">
                <a:latin typeface="等线" panose="02010600030101010101" pitchFamily="2" charset="-122"/>
                <a:cs typeface="Times New Roman" panose="02020603050405020304" pitchFamily="18" charset="0"/>
              </a:rPr>
              <a:t>产品顾问团：</a:t>
            </a:r>
            <a:r>
              <a:rPr lang="zh-CN" altLang="zh-CN" sz="900" kern="100" dirty="0">
                <a:latin typeface="等线" panose="02010600030101010101" pitchFamily="2" charset="-122"/>
                <a:cs typeface="Times New Roman" panose="02020603050405020304" pitchFamily="18" charset="0"/>
              </a:rPr>
              <a:t>参与初期定义、样品试用、差评评测，反馈被采纳即可获得专属奖励</a:t>
            </a:r>
          </a:p>
          <a:p>
            <a:pPr marL="171450" indent="-171450">
              <a:lnSpc>
                <a:spcPct val="200000"/>
              </a:lnSpc>
              <a:buFont typeface="Wingdings" panose="05000000000000000000" pitchFamily="2" charset="2"/>
              <a:buChar char="Ø"/>
            </a:pPr>
            <a:r>
              <a:rPr lang="en-US" altLang="zh-CN" sz="900" b="1" kern="100" dirty="0">
                <a:latin typeface="等线" panose="02010600030101010101" pitchFamily="2" charset="-122"/>
                <a:cs typeface="Times New Roman" panose="02020603050405020304" pitchFamily="18" charset="0"/>
              </a:rPr>
              <a:t>2.</a:t>
            </a:r>
            <a:r>
              <a:rPr lang="zh-CN" altLang="zh-CN" sz="900" b="1" kern="100" dirty="0">
                <a:latin typeface="等线" panose="02010600030101010101" pitchFamily="2" charset="-122"/>
                <a:cs typeface="Times New Roman" panose="02020603050405020304" pitchFamily="18" charset="0"/>
              </a:rPr>
              <a:t>认证行业社群：</a:t>
            </a:r>
            <a:r>
              <a:rPr lang="zh-CN" altLang="zh-CN" sz="900" kern="100" dirty="0">
                <a:latin typeface="等线" panose="02010600030101010101" pitchFamily="2" charset="-122"/>
                <a:cs typeface="Times New Roman" panose="02020603050405020304" pitchFamily="18" charset="0"/>
              </a:rPr>
              <a:t>官方认证的教育、航运、人力资源等行业的车友专属社群，涉及九大行业，</a:t>
            </a:r>
            <a:r>
              <a:rPr lang="en-US" altLang="zh-CN" sz="900" kern="100" dirty="0">
                <a:latin typeface="等线" panose="02010600030101010101" pitchFamily="2" charset="-122"/>
                <a:cs typeface="Times New Roman" panose="02020603050405020304" pitchFamily="18" charset="0"/>
              </a:rPr>
              <a:t>12</a:t>
            </a:r>
            <a:r>
              <a:rPr lang="zh-CN" altLang="zh-CN" sz="900" kern="100" dirty="0">
                <a:latin typeface="等线" panose="02010600030101010101" pitchFamily="2" charset="-122"/>
                <a:cs typeface="Times New Roman" panose="02020603050405020304" pitchFamily="18" charset="0"/>
              </a:rPr>
              <a:t>个社群</a:t>
            </a:r>
          </a:p>
          <a:p>
            <a:pPr marL="171450" indent="-171450">
              <a:lnSpc>
                <a:spcPct val="200000"/>
              </a:lnSpc>
              <a:buFont typeface="Wingdings" panose="05000000000000000000" pitchFamily="2" charset="2"/>
              <a:buChar char="Ø"/>
            </a:pPr>
            <a:r>
              <a:rPr lang="en-US" altLang="zh-CN" sz="900" b="1" kern="100" dirty="0">
                <a:latin typeface="等线" panose="02010600030101010101" pitchFamily="2" charset="-122"/>
                <a:cs typeface="Times New Roman" panose="02020603050405020304" pitchFamily="18" charset="0"/>
              </a:rPr>
              <a:t>3.</a:t>
            </a:r>
            <a:r>
              <a:rPr lang="zh-CN" altLang="zh-CN" sz="900" b="1" kern="100" dirty="0">
                <a:latin typeface="等线" panose="02010600030101010101" pitchFamily="2" charset="-122"/>
                <a:cs typeface="Times New Roman" panose="02020603050405020304" pitchFamily="18" charset="0"/>
              </a:rPr>
              <a:t>车主自建非认证社群：</a:t>
            </a:r>
            <a:r>
              <a:rPr lang="zh-CN" altLang="zh-CN" sz="900" kern="100" dirty="0">
                <a:latin typeface="等线" panose="02010600030101010101" pitchFamily="2" charset="-122"/>
                <a:cs typeface="Times New Roman" panose="02020603050405020304" pitchFamily="18" charset="0"/>
              </a:rPr>
              <a:t>车主自发建立的社群，无官方认证兴趣群、职业群、地域群等等</a:t>
            </a:r>
          </a:p>
        </p:txBody>
      </p:sp>
      <p:sp>
        <p:nvSpPr>
          <p:cNvPr id="11" name="矩形 10"/>
          <p:cNvSpPr/>
          <p:nvPr/>
        </p:nvSpPr>
        <p:spPr>
          <a:xfrm>
            <a:off x="1450110" y="2493818"/>
            <a:ext cx="1496291" cy="374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450109" y="2498559"/>
            <a:ext cx="1496291" cy="369332"/>
          </a:xfrm>
          <a:prstGeom prst="rect">
            <a:avLst/>
          </a:prstGeom>
        </p:spPr>
        <p:txBody>
          <a:bodyPr wrap="square">
            <a:spAutoFit/>
          </a:bodyPr>
          <a:lstStyle/>
          <a:p>
            <a:pPr algn="ctr"/>
            <a:r>
              <a:rPr lang="en-US" altLang="zh-CN" b="1" kern="100" dirty="0">
                <a:latin typeface="+mn-ea"/>
                <a:cs typeface="Times New Roman" panose="02020603050405020304" pitchFamily="18" charset="0"/>
              </a:rPr>
              <a:t>EP CLUB</a:t>
            </a:r>
            <a:endParaRPr lang="zh-CN" altLang="en-US" b="1" dirty="0">
              <a:latin typeface="+mn-ea"/>
            </a:endParaRPr>
          </a:p>
        </p:txBody>
      </p:sp>
      <p:sp>
        <p:nvSpPr>
          <p:cNvPr id="15" name="圆角矩形 14"/>
          <p:cNvSpPr/>
          <p:nvPr/>
        </p:nvSpPr>
        <p:spPr>
          <a:xfrm>
            <a:off x="924791" y="3503750"/>
            <a:ext cx="2556740" cy="2595713"/>
          </a:xfrm>
          <a:prstGeom prst="roundRect">
            <a:avLst>
              <a:gd name="adj" fmla="val 0"/>
            </a:avLst>
          </a:prstGeom>
          <a:noFill/>
          <a:ln w="3175">
            <a:solidFill>
              <a:srgbClr val="0A45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4" name="矩形 23"/>
          <p:cNvSpPr/>
          <p:nvPr/>
        </p:nvSpPr>
        <p:spPr>
          <a:xfrm>
            <a:off x="4988213" y="2493818"/>
            <a:ext cx="1496291" cy="374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4998603" y="2498559"/>
            <a:ext cx="1496291" cy="369332"/>
          </a:xfrm>
          <a:prstGeom prst="rect">
            <a:avLst/>
          </a:prstGeom>
        </p:spPr>
        <p:txBody>
          <a:bodyPr wrap="square">
            <a:spAutoFit/>
          </a:bodyPr>
          <a:lstStyle/>
          <a:p>
            <a:pPr algn="ctr"/>
            <a:r>
              <a:rPr lang="zh-CN" altLang="en-US" b="1" kern="100" dirty="0">
                <a:latin typeface="+mn-ea"/>
                <a:cs typeface="Times New Roman" panose="02020603050405020304" pitchFamily="18" charset="0"/>
              </a:rPr>
              <a:t>用户社群</a:t>
            </a:r>
          </a:p>
        </p:txBody>
      </p:sp>
      <p:sp>
        <p:nvSpPr>
          <p:cNvPr id="31" name="矩形 30"/>
          <p:cNvSpPr/>
          <p:nvPr/>
        </p:nvSpPr>
        <p:spPr>
          <a:xfrm>
            <a:off x="8521702" y="2493818"/>
            <a:ext cx="1496291" cy="3740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8532092" y="2498559"/>
            <a:ext cx="1496291" cy="369332"/>
          </a:xfrm>
          <a:prstGeom prst="rect">
            <a:avLst/>
          </a:prstGeom>
        </p:spPr>
        <p:txBody>
          <a:bodyPr wrap="square">
            <a:spAutoFit/>
          </a:bodyPr>
          <a:lstStyle/>
          <a:p>
            <a:pPr algn="ctr"/>
            <a:r>
              <a:rPr lang="en-US" altLang="zh-CN" b="1" kern="100" dirty="0">
                <a:latin typeface="+mn-ea"/>
                <a:cs typeface="Times New Roman" panose="02020603050405020304" pitchFamily="18" charset="0"/>
              </a:rPr>
              <a:t>KOC</a:t>
            </a:r>
          </a:p>
        </p:txBody>
      </p:sp>
      <p:sp>
        <p:nvSpPr>
          <p:cNvPr id="22" name="矩形 21"/>
          <p:cNvSpPr/>
          <p:nvPr/>
        </p:nvSpPr>
        <p:spPr>
          <a:xfrm>
            <a:off x="786505" y="1404389"/>
            <a:ext cx="9833004" cy="369332"/>
          </a:xfrm>
          <a:prstGeom prst="rect">
            <a:avLst/>
          </a:prstGeom>
        </p:spPr>
        <p:txBody>
          <a:bodyPr wrap="square">
            <a:spAutoFit/>
          </a:bodyPr>
          <a:lstStyle/>
          <a:p>
            <a:pPr algn="dist"/>
            <a:r>
              <a:rPr lang="zh-CN" altLang="en-US" b="1" dirty="0">
                <a:latin typeface="微软雅黑" panose="020B0503020204020204" pitchFamily="34" charset="-122"/>
                <a:cs typeface="Times New Roman" panose="02020603050405020304" pitchFamily="18" charset="0"/>
              </a:rPr>
              <a:t>从个人、群体到高级别群体，通过不同层级的用户角色及群体设定扩张用户活跃兴趣点</a:t>
            </a:r>
            <a:endParaRPr lang="zh-CN" altLang="en-US" dirty="0"/>
          </a:p>
        </p:txBody>
      </p:sp>
      <p:sp>
        <p:nvSpPr>
          <p:cNvPr id="27" name="平行四边形 26"/>
          <p:cNvSpPr/>
          <p:nvPr/>
        </p:nvSpPr>
        <p:spPr>
          <a:xfrm>
            <a:off x="412432" y="1285347"/>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581861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3512127"/>
            <a:ext cx="11491913" cy="28367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074264" y="614780"/>
            <a:ext cx="2508127" cy="369332"/>
          </a:xfrm>
          <a:prstGeom prst="rect">
            <a:avLst/>
          </a:prstGeom>
        </p:spPr>
        <p:txBody>
          <a:bodyPr wrap="square">
            <a:spAutoFit/>
          </a:bodyPr>
          <a:lstStyle/>
          <a:p>
            <a:pPr algn="dist"/>
            <a:r>
              <a:rPr lang="zh-CN" altLang="en-US" b="1" dirty="0">
                <a:latin typeface="+mn-ea"/>
                <a:cs typeface="Times New Roman" panose="02020603050405020304" pitchFamily="18" charset="0"/>
              </a:rPr>
              <a:t>人</a:t>
            </a:r>
            <a:r>
              <a:rPr lang="en-US" altLang="zh-CN" b="1" dirty="0">
                <a:latin typeface="+mn-ea"/>
                <a:cs typeface="Times New Roman" panose="02020603050405020304" pitchFamily="18" charset="0"/>
              </a:rPr>
              <a:t>——3.</a:t>
            </a:r>
            <a:r>
              <a:rPr lang="zh-CN" altLang="en-US" b="1" dirty="0">
                <a:latin typeface="+mn-ea"/>
                <a:cs typeface="Times New Roman" panose="02020603050405020304" pitchFamily="18" charset="0"/>
              </a:rPr>
              <a:t>社交体系</a:t>
            </a:r>
            <a:endParaRPr lang="zh-CN" altLang="en-US" dirty="0">
              <a:latin typeface="+mn-ea"/>
            </a:endParaRPr>
          </a:p>
        </p:txBody>
      </p:sp>
      <p:pic>
        <p:nvPicPr>
          <p:cNvPr id="4" name="图片 3"/>
          <p:cNvPicPr>
            <a:picLocks noChangeAspect="1"/>
          </p:cNvPicPr>
          <p:nvPr/>
        </p:nvPicPr>
        <p:blipFill>
          <a:blip r:embed="rId2"/>
          <a:stretch>
            <a:fillRect/>
          </a:stretch>
        </p:blipFill>
        <p:spPr>
          <a:xfrm>
            <a:off x="766980" y="2483426"/>
            <a:ext cx="1272192" cy="2479242"/>
          </a:xfrm>
          <a:prstGeom prst="rect">
            <a:avLst/>
          </a:prstGeom>
        </p:spPr>
      </p:pic>
      <p:pic>
        <p:nvPicPr>
          <p:cNvPr id="5" name="图片 4"/>
          <p:cNvPicPr>
            <a:picLocks noChangeAspect="1"/>
          </p:cNvPicPr>
          <p:nvPr/>
        </p:nvPicPr>
        <p:blipFill>
          <a:blip r:embed="rId3"/>
          <a:stretch>
            <a:fillRect/>
          </a:stretch>
        </p:blipFill>
        <p:spPr>
          <a:xfrm>
            <a:off x="2039172" y="2483427"/>
            <a:ext cx="1267757" cy="2479242"/>
          </a:xfrm>
          <a:prstGeom prst="rect">
            <a:avLst/>
          </a:prstGeom>
        </p:spPr>
      </p:pic>
      <p:pic>
        <p:nvPicPr>
          <p:cNvPr id="6" name="图片 5"/>
          <p:cNvPicPr>
            <a:picLocks noChangeAspect="1"/>
          </p:cNvPicPr>
          <p:nvPr/>
        </p:nvPicPr>
        <p:blipFill>
          <a:blip r:embed="rId4"/>
          <a:stretch>
            <a:fillRect/>
          </a:stretch>
        </p:blipFill>
        <p:spPr>
          <a:xfrm>
            <a:off x="3306929" y="2483425"/>
            <a:ext cx="1264988" cy="2479243"/>
          </a:xfrm>
          <a:prstGeom prst="rect">
            <a:avLst/>
          </a:prstGeom>
        </p:spPr>
      </p:pic>
      <p:pic>
        <p:nvPicPr>
          <p:cNvPr id="7" name="图片 6"/>
          <p:cNvPicPr>
            <a:picLocks noChangeAspect="1"/>
          </p:cNvPicPr>
          <p:nvPr/>
        </p:nvPicPr>
        <p:blipFill>
          <a:blip r:embed="rId5"/>
          <a:stretch>
            <a:fillRect/>
          </a:stretch>
        </p:blipFill>
        <p:spPr>
          <a:xfrm>
            <a:off x="6440616" y="2480147"/>
            <a:ext cx="1254057" cy="2482521"/>
          </a:xfrm>
          <a:prstGeom prst="rect">
            <a:avLst/>
          </a:prstGeom>
        </p:spPr>
      </p:pic>
      <p:pic>
        <p:nvPicPr>
          <p:cNvPr id="8" name="图片 7"/>
          <p:cNvPicPr>
            <a:picLocks noChangeAspect="1"/>
          </p:cNvPicPr>
          <p:nvPr/>
        </p:nvPicPr>
        <p:blipFill>
          <a:blip r:embed="rId6"/>
          <a:stretch>
            <a:fillRect/>
          </a:stretch>
        </p:blipFill>
        <p:spPr>
          <a:xfrm>
            <a:off x="5172859" y="2480147"/>
            <a:ext cx="1259029" cy="2482522"/>
          </a:xfrm>
          <a:prstGeom prst="rect">
            <a:avLst/>
          </a:prstGeom>
        </p:spPr>
      </p:pic>
      <p:pic>
        <p:nvPicPr>
          <p:cNvPr id="9" name="图片 8">
            <a:extLst>
              <a:ext uri="{FF2B5EF4-FFF2-40B4-BE49-F238E27FC236}">
                <a16:creationId xmlns:a16="http://schemas.microsoft.com/office/drawing/2014/main" id="{E9A8AFA6-FC21-7E4C-8C6C-0903F3D84007}"/>
              </a:ext>
            </a:extLst>
          </p:cNvPr>
          <p:cNvPicPr>
            <a:picLocks noChangeAspect="1"/>
          </p:cNvPicPr>
          <p:nvPr/>
        </p:nvPicPr>
        <p:blipFill rotWithShape="1">
          <a:blip r:embed="rId7"/>
          <a:srcRect b="1087"/>
          <a:stretch/>
        </p:blipFill>
        <p:spPr>
          <a:xfrm>
            <a:off x="8295616" y="2480146"/>
            <a:ext cx="1329164" cy="2482521"/>
          </a:xfrm>
          <a:prstGeom prst="rect">
            <a:avLst/>
          </a:prstGeom>
        </p:spPr>
      </p:pic>
      <p:pic>
        <p:nvPicPr>
          <p:cNvPr id="10" name="图片 9">
            <a:extLst>
              <a:ext uri="{FF2B5EF4-FFF2-40B4-BE49-F238E27FC236}">
                <a16:creationId xmlns:a16="http://schemas.microsoft.com/office/drawing/2014/main" id="{069FD229-B674-D44D-980F-5BB6599FAA1A}"/>
              </a:ext>
            </a:extLst>
          </p:cNvPr>
          <p:cNvPicPr>
            <a:picLocks noChangeAspect="1"/>
          </p:cNvPicPr>
          <p:nvPr/>
        </p:nvPicPr>
        <p:blipFill rotWithShape="1">
          <a:blip r:embed="rId8"/>
          <a:srcRect t="2040"/>
          <a:stretch/>
        </p:blipFill>
        <p:spPr>
          <a:xfrm>
            <a:off x="9616867" y="2480146"/>
            <a:ext cx="1234154" cy="2482521"/>
          </a:xfrm>
          <a:prstGeom prst="rect">
            <a:avLst/>
          </a:prstGeom>
        </p:spPr>
      </p:pic>
      <p:sp>
        <p:nvSpPr>
          <p:cNvPr id="11" name="矩形 10"/>
          <p:cNvSpPr/>
          <p:nvPr/>
        </p:nvSpPr>
        <p:spPr>
          <a:xfrm>
            <a:off x="6431887" y="5078258"/>
            <a:ext cx="1631457" cy="1200329"/>
          </a:xfrm>
          <a:prstGeom prst="rect">
            <a:avLst/>
          </a:prstGeom>
        </p:spPr>
        <p:txBody>
          <a:bodyPr wrap="square">
            <a:spAutoFit/>
          </a:bodyPr>
          <a:lstStyle/>
          <a:p>
            <a:pPr>
              <a:lnSpc>
                <a:spcPct val="200000"/>
              </a:lnSpc>
            </a:pPr>
            <a:r>
              <a:rPr lang="zh-CN" altLang="zh-CN" sz="900" b="1" kern="100" dirty="0">
                <a:latin typeface="等线" panose="02010600030101010101" pitchFamily="2" charset="-122"/>
                <a:cs typeface="Times New Roman" panose="02020603050405020304" pitchFamily="18" charset="0"/>
              </a:rPr>
              <a:t>虚拟员工：</a:t>
            </a:r>
            <a:r>
              <a:rPr lang="zh-CN" altLang="zh-CN" sz="900" kern="100" dirty="0">
                <a:latin typeface="等线" panose="02010600030101010101" pitchFamily="2" charset="-122"/>
                <a:cs typeface="Times New Roman" panose="02020603050405020304" pitchFamily="18" charset="0"/>
              </a:rPr>
              <a:t>不同人设账号，如小能是负责加电、小飞侠是负责维修、百晓生是负责所有购车政策跟买车相关</a:t>
            </a:r>
            <a:endParaRPr lang="zh-CN" altLang="zh-CN" sz="9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矩形 11"/>
          <p:cNvSpPr/>
          <p:nvPr/>
        </p:nvSpPr>
        <p:spPr>
          <a:xfrm>
            <a:off x="5877890" y="2128520"/>
            <a:ext cx="1107996" cy="369332"/>
          </a:xfrm>
          <a:prstGeom prst="rect">
            <a:avLst/>
          </a:prstGeom>
        </p:spPr>
        <p:txBody>
          <a:bodyPr wrap="none">
            <a:spAutoFit/>
          </a:bodyPr>
          <a:lstStyle/>
          <a:p>
            <a:r>
              <a:rPr lang="zh-CN" altLang="zh-CN" b="1" kern="100" dirty="0">
                <a:latin typeface="等线" panose="02010600030101010101" pitchFamily="2" charset="-122"/>
                <a:cs typeface="Times New Roman" panose="02020603050405020304" pitchFamily="18" charset="0"/>
              </a:rPr>
              <a:t>员工身份</a:t>
            </a:r>
          </a:p>
        </p:txBody>
      </p:sp>
      <p:sp>
        <p:nvSpPr>
          <p:cNvPr id="13" name="矩形 12"/>
          <p:cNvSpPr/>
          <p:nvPr/>
        </p:nvSpPr>
        <p:spPr>
          <a:xfrm>
            <a:off x="8813348" y="5281395"/>
            <a:ext cx="2013851" cy="369332"/>
          </a:xfrm>
          <a:prstGeom prst="rect">
            <a:avLst/>
          </a:prstGeom>
        </p:spPr>
        <p:txBody>
          <a:bodyPr wrap="square">
            <a:spAutoFit/>
          </a:bodyPr>
          <a:lstStyle/>
          <a:p>
            <a:pPr>
              <a:lnSpc>
                <a:spcPct val="200000"/>
              </a:lnSpc>
            </a:pPr>
            <a:r>
              <a:rPr lang="zh-CN" altLang="zh-CN" sz="900" kern="100" dirty="0">
                <a:latin typeface="等线" panose="02010600030101010101" pitchFamily="2" charset="-122"/>
                <a:cs typeface="Times New Roman" panose="02020603050405020304" pitchFamily="18" charset="0"/>
              </a:rPr>
              <a:t>可进行一对一单聊或多人群聊</a:t>
            </a:r>
          </a:p>
        </p:txBody>
      </p:sp>
      <p:sp>
        <p:nvSpPr>
          <p:cNvPr id="14" name="矩形 13"/>
          <p:cNvSpPr/>
          <p:nvPr/>
        </p:nvSpPr>
        <p:spPr>
          <a:xfrm>
            <a:off x="9062869" y="2128520"/>
            <a:ext cx="1107996" cy="369332"/>
          </a:xfrm>
          <a:prstGeom prst="rect">
            <a:avLst/>
          </a:prstGeom>
        </p:spPr>
        <p:txBody>
          <a:bodyPr wrap="none">
            <a:spAutoFit/>
          </a:bodyPr>
          <a:lstStyle/>
          <a:p>
            <a:r>
              <a:rPr lang="zh-CN" altLang="zh-CN" b="1" kern="100" dirty="0">
                <a:latin typeface="等线" panose="02010600030101010101" pitchFamily="2" charset="-122"/>
                <a:cs typeface="Times New Roman" panose="02020603050405020304" pitchFamily="18" charset="0"/>
              </a:rPr>
              <a:t>对话功能</a:t>
            </a:r>
            <a:endParaRPr lang="zh-CN" altLang="en-US" dirty="0"/>
          </a:p>
        </p:txBody>
      </p:sp>
      <p:sp>
        <p:nvSpPr>
          <p:cNvPr id="15" name="矩形 14"/>
          <p:cNvSpPr/>
          <p:nvPr/>
        </p:nvSpPr>
        <p:spPr>
          <a:xfrm>
            <a:off x="2095830" y="2128520"/>
            <a:ext cx="1107996" cy="369332"/>
          </a:xfrm>
          <a:prstGeom prst="rect">
            <a:avLst/>
          </a:prstGeom>
        </p:spPr>
        <p:txBody>
          <a:bodyPr wrap="none">
            <a:spAutoFit/>
          </a:bodyPr>
          <a:lstStyle/>
          <a:p>
            <a:r>
              <a:rPr lang="zh-CN" altLang="en-US" b="1" kern="100" dirty="0">
                <a:latin typeface="等线" panose="02010600030101010101" pitchFamily="2" charset="-122"/>
                <a:cs typeface="Times New Roman" panose="02020603050405020304" pitchFamily="18" charset="0"/>
              </a:rPr>
              <a:t>用户</a:t>
            </a:r>
            <a:r>
              <a:rPr lang="zh-CN" altLang="zh-CN" b="1" kern="100" dirty="0">
                <a:latin typeface="等线" panose="02010600030101010101" pitchFamily="2" charset="-122"/>
                <a:cs typeface="Times New Roman" panose="02020603050405020304" pitchFamily="18" charset="0"/>
              </a:rPr>
              <a:t>身份</a:t>
            </a:r>
          </a:p>
        </p:txBody>
      </p:sp>
      <p:sp>
        <p:nvSpPr>
          <p:cNvPr id="16" name="矩形 15"/>
          <p:cNvSpPr/>
          <p:nvPr/>
        </p:nvSpPr>
        <p:spPr>
          <a:xfrm>
            <a:off x="766980" y="5078258"/>
            <a:ext cx="1186511" cy="607154"/>
          </a:xfrm>
          <a:prstGeom prst="rect">
            <a:avLst/>
          </a:prstGeom>
        </p:spPr>
        <p:txBody>
          <a:bodyPr wrap="square">
            <a:spAutoFit/>
          </a:bodyPr>
          <a:lstStyle/>
          <a:p>
            <a:pPr>
              <a:lnSpc>
                <a:spcPct val="200000"/>
              </a:lnSpc>
            </a:pPr>
            <a:r>
              <a:rPr lang="zh-CN" altLang="zh-CN" sz="900" b="1" kern="100" dirty="0">
                <a:latin typeface="等线" panose="02010600030101010101" pitchFamily="2" charset="-122"/>
                <a:cs typeface="Times New Roman" panose="02020603050405020304" pitchFamily="18" charset="0"/>
              </a:rPr>
              <a:t>粉丝：</a:t>
            </a:r>
            <a:r>
              <a:rPr lang="zh-CN" altLang="zh-CN" sz="900" kern="100" dirty="0">
                <a:latin typeface="等线" panose="02010600030101010101" pitchFamily="2" charset="-122"/>
                <a:cs typeface="Times New Roman" panose="02020603050405020304" pitchFamily="18" charset="0"/>
              </a:rPr>
              <a:t>非车主的普通用户</a:t>
            </a:r>
          </a:p>
        </p:txBody>
      </p:sp>
      <p:sp>
        <p:nvSpPr>
          <p:cNvPr id="17" name="矩形 16"/>
          <p:cNvSpPr/>
          <p:nvPr/>
        </p:nvSpPr>
        <p:spPr>
          <a:xfrm>
            <a:off x="2056573" y="5078258"/>
            <a:ext cx="1186511" cy="607154"/>
          </a:xfrm>
          <a:prstGeom prst="rect">
            <a:avLst/>
          </a:prstGeom>
        </p:spPr>
        <p:txBody>
          <a:bodyPr wrap="square">
            <a:spAutoFit/>
          </a:bodyPr>
          <a:lstStyle/>
          <a:p>
            <a:pPr>
              <a:lnSpc>
                <a:spcPct val="200000"/>
              </a:lnSpc>
            </a:pPr>
            <a:r>
              <a:rPr lang="zh-CN" altLang="zh-CN" sz="900" b="1" kern="100" dirty="0">
                <a:latin typeface="等线" panose="02010600030101010101" pitchFamily="2" charset="-122"/>
                <a:cs typeface="Times New Roman" panose="02020603050405020304" pitchFamily="18" charset="0"/>
              </a:rPr>
              <a:t>意向金</a:t>
            </a:r>
            <a:r>
              <a:rPr lang="en-US" altLang="zh-CN" sz="900" b="1" kern="100" dirty="0">
                <a:latin typeface="等线" panose="02010600030101010101" pitchFamily="2" charset="-122"/>
                <a:cs typeface="Times New Roman" panose="02020603050405020304" pitchFamily="18" charset="0"/>
              </a:rPr>
              <a:t>/</a:t>
            </a:r>
            <a:r>
              <a:rPr lang="zh-CN" altLang="zh-CN" sz="900" b="1" kern="100" dirty="0">
                <a:latin typeface="等线" panose="02010600030101010101" pitchFamily="2" charset="-122"/>
                <a:cs typeface="Times New Roman" panose="02020603050405020304" pitchFamily="18" charset="0"/>
              </a:rPr>
              <a:t>定金车主：</a:t>
            </a:r>
            <a:r>
              <a:rPr lang="zh-CN" altLang="zh-CN" sz="900" kern="100" dirty="0">
                <a:latin typeface="等线" panose="02010600030101010101" pitchFamily="2" charset="-122"/>
                <a:cs typeface="Times New Roman" panose="02020603050405020304" pitchFamily="18" charset="0"/>
              </a:rPr>
              <a:t>高潜用户</a:t>
            </a:r>
          </a:p>
        </p:txBody>
      </p:sp>
      <p:sp>
        <p:nvSpPr>
          <p:cNvPr id="18" name="矩形 17"/>
          <p:cNvSpPr/>
          <p:nvPr/>
        </p:nvSpPr>
        <p:spPr>
          <a:xfrm>
            <a:off x="3346167" y="5078258"/>
            <a:ext cx="1186511" cy="330155"/>
          </a:xfrm>
          <a:prstGeom prst="rect">
            <a:avLst/>
          </a:prstGeom>
        </p:spPr>
        <p:txBody>
          <a:bodyPr wrap="square">
            <a:spAutoFit/>
          </a:bodyPr>
          <a:lstStyle/>
          <a:p>
            <a:pPr>
              <a:lnSpc>
                <a:spcPct val="200000"/>
              </a:lnSpc>
            </a:pPr>
            <a:r>
              <a:rPr lang="zh-CN" altLang="zh-CN" sz="900" b="1" kern="100" dirty="0">
                <a:latin typeface="等线" panose="02010600030101010101" pitchFamily="2" charset="-122"/>
                <a:cs typeface="Times New Roman" panose="02020603050405020304" pitchFamily="18" charset="0"/>
              </a:rPr>
              <a:t>车主：</a:t>
            </a:r>
            <a:r>
              <a:rPr lang="zh-CN" altLang="zh-CN" sz="900" kern="100" dirty="0">
                <a:latin typeface="等线" panose="02010600030101010101" pitchFamily="2" charset="-122"/>
                <a:cs typeface="Times New Roman" panose="02020603050405020304" pitchFamily="18" charset="0"/>
              </a:rPr>
              <a:t>已购车用户</a:t>
            </a:r>
          </a:p>
        </p:txBody>
      </p:sp>
      <p:sp>
        <p:nvSpPr>
          <p:cNvPr id="19" name="矩形 18"/>
          <p:cNvSpPr/>
          <p:nvPr/>
        </p:nvSpPr>
        <p:spPr>
          <a:xfrm>
            <a:off x="8334856" y="5078258"/>
            <a:ext cx="1186511" cy="230832"/>
          </a:xfrm>
          <a:prstGeom prst="rect">
            <a:avLst/>
          </a:prstGeom>
        </p:spPr>
        <p:txBody>
          <a:bodyPr wrap="square">
            <a:spAutoFit/>
          </a:bodyPr>
          <a:lstStyle/>
          <a:p>
            <a:pPr algn="ctr"/>
            <a:r>
              <a:rPr lang="zh-CN" altLang="en-US" sz="900" b="1" kern="100" dirty="0">
                <a:latin typeface="等线" panose="02010600030101010101" pitchFamily="2" charset="-122"/>
                <a:cs typeface="Times New Roman" panose="02020603050405020304" pitchFamily="18" charset="0"/>
              </a:rPr>
              <a:t>朋友对话</a:t>
            </a:r>
            <a:endParaRPr lang="zh-CN" altLang="zh-CN" sz="900" kern="100" dirty="0">
              <a:latin typeface="等线" panose="02010600030101010101" pitchFamily="2" charset="-122"/>
              <a:cs typeface="Times New Roman" panose="02020603050405020304" pitchFamily="18" charset="0"/>
            </a:endParaRPr>
          </a:p>
        </p:txBody>
      </p:sp>
      <p:sp>
        <p:nvSpPr>
          <p:cNvPr id="20" name="矩形 19"/>
          <p:cNvSpPr/>
          <p:nvPr/>
        </p:nvSpPr>
        <p:spPr>
          <a:xfrm>
            <a:off x="9640688" y="5078258"/>
            <a:ext cx="1186511" cy="230832"/>
          </a:xfrm>
          <a:prstGeom prst="rect">
            <a:avLst/>
          </a:prstGeom>
        </p:spPr>
        <p:txBody>
          <a:bodyPr wrap="square">
            <a:spAutoFit/>
          </a:bodyPr>
          <a:lstStyle/>
          <a:p>
            <a:pPr algn="ctr"/>
            <a:r>
              <a:rPr lang="zh-CN" altLang="en-US" sz="900" b="1" kern="100" dirty="0">
                <a:latin typeface="等线" panose="02010600030101010101" pitchFamily="2" charset="-122"/>
                <a:cs typeface="Times New Roman" panose="02020603050405020304" pitchFamily="18" charset="0"/>
              </a:rPr>
              <a:t>社群对话</a:t>
            </a:r>
            <a:endParaRPr lang="zh-CN" altLang="zh-CN" sz="900" kern="100" dirty="0">
              <a:latin typeface="等线" panose="02010600030101010101" pitchFamily="2" charset="-122"/>
              <a:cs typeface="Times New Roman" panose="02020603050405020304" pitchFamily="18" charset="0"/>
            </a:endParaRPr>
          </a:p>
        </p:txBody>
      </p:sp>
      <p:sp>
        <p:nvSpPr>
          <p:cNvPr id="21" name="矩形 20"/>
          <p:cNvSpPr/>
          <p:nvPr/>
        </p:nvSpPr>
        <p:spPr>
          <a:xfrm>
            <a:off x="5198997" y="5078258"/>
            <a:ext cx="1232891" cy="1161152"/>
          </a:xfrm>
          <a:prstGeom prst="rect">
            <a:avLst/>
          </a:prstGeom>
        </p:spPr>
        <p:txBody>
          <a:bodyPr wrap="square">
            <a:spAutoFit/>
          </a:bodyPr>
          <a:lstStyle/>
          <a:p>
            <a:pPr>
              <a:lnSpc>
                <a:spcPct val="200000"/>
              </a:lnSpc>
            </a:pPr>
            <a:r>
              <a:rPr lang="zh-CN" altLang="zh-CN" sz="900" b="1" kern="100" dirty="0">
                <a:latin typeface="等线" panose="02010600030101010101" pitchFamily="2" charset="-122"/>
                <a:cs typeface="Times New Roman" panose="02020603050405020304" pitchFamily="18" charset="0"/>
              </a:rPr>
              <a:t>真实员工：</a:t>
            </a:r>
            <a:r>
              <a:rPr lang="zh-CN" altLang="zh-CN" sz="900" kern="100" dirty="0">
                <a:latin typeface="等线" panose="02010600030101010101" pitchFamily="2" charset="-122"/>
                <a:cs typeface="Times New Roman" panose="02020603050405020304" pitchFamily="18" charset="0"/>
              </a:rPr>
              <a:t>不同部门的真实员工入驻，分享自身工作领域相关内容</a:t>
            </a:r>
            <a:endParaRPr lang="zh-CN" altLang="zh-CN" sz="9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24" name="矩形 23"/>
          <p:cNvSpPr/>
          <p:nvPr/>
        </p:nvSpPr>
        <p:spPr>
          <a:xfrm>
            <a:off x="786505" y="1404389"/>
            <a:ext cx="9833004" cy="369332"/>
          </a:xfrm>
          <a:prstGeom prst="rect">
            <a:avLst/>
          </a:prstGeom>
        </p:spPr>
        <p:txBody>
          <a:bodyPr wrap="square">
            <a:spAutoFit/>
          </a:bodyPr>
          <a:lstStyle/>
          <a:p>
            <a:pPr algn="dist"/>
            <a:r>
              <a:rPr lang="zh-CN" altLang="en-US" b="1" dirty="0">
                <a:latin typeface="微软雅黑" panose="020B0503020204020204" pitchFamily="34" charset="-122"/>
                <a:cs typeface="Times New Roman" panose="02020603050405020304" pitchFamily="18" charset="0"/>
              </a:rPr>
              <a:t>赋予不同用户身份属性，官方功能账号人格化增强互动性，对话功能进一步凸显社交属性</a:t>
            </a:r>
            <a:endParaRPr lang="zh-CN" altLang="en-US" dirty="0"/>
          </a:p>
        </p:txBody>
      </p:sp>
      <p:sp>
        <p:nvSpPr>
          <p:cNvPr id="25" name="平行四边形 24"/>
          <p:cNvSpPr/>
          <p:nvPr/>
        </p:nvSpPr>
        <p:spPr>
          <a:xfrm>
            <a:off x="412432" y="1285347"/>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38671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74264" y="614780"/>
            <a:ext cx="3443309" cy="369332"/>
          </a:xfrm>
          <a:prstGeom prst="rect">
            <a:avLst/>
          </a:prstGeom>
        </p:spPr>
        <p:txBody>
          <a:bodyPr wrap="square">
            <a:spAutoFit/>
          </a:bodyPr>
          <a:lstStyle/>
          <a:p>
            <a:pPr algn="dist"/>
            <a:r>
              <a:rPr lang="zh-CN" altLang="en-US" b="1" dirty="0">
                <a:solidFill>
                  <a:prstClr val="black"/>
                </a:solidFill>
                <a:latin typeface="微软雅黑" panose="020B0503020204020204" pitchFamily="34" charset="-122"/>
                <a:cs typeface="Times New Roman" panose="02020603050405020304" pitchFamily="18" charset="0"/>
              </a:rPr>
              <a:t>货</a:t>
            </a:r>
            <a:r>
              <a:rPr lang="en-US" altLang="zh-CN" b="1" dirty="0">
                <a:solidFill>
                  <a:prstClr val="black"/>
                </a:solidFill>
                <a:latin typeface="微软雅黑" panose="020B0503020204020204" pitchFamily="34" charset="-122"/>
                <a:cs typeface="Times New Roman" panose="02020603050405020304" pitchFamily="18" charset="0"/>
              </a:rPr>
              <a:t>——4.</a:t>
            </a:r>
            <a:r>
              <a:rPr lang="zh-CN" altLang="en-US" b="1" dirty="0">
                <a:solidFill>
                  <a:prstClr val="black"/>
                </a:solidFill>
                <a:latin typeface="微软雅黑" panose="020B0503020204020204" pitchFamily="34" charset="-122"/>
                <a:cs typeface="Times New Roman" panose="02020603050405020304" pitchFamily="18" charset="0"/>
              </a:rPr>
              <a:t>内容运营体系</a:t>
            </a:r>
            <a:endParaRPr lang="zh-CN" altLang="en-US" dirty="0">
              <a:solidFill>
                <a:prstClr val="black"/>
              </a:solidFill>
              <a:latin typeface="微软雅黑" panose="020B0503020204020204" pitchFamily="34" charset="-122"/>
            </a:endParaRPr>
          </a:p>
        </p:txBody>
      </p:sp>
      <p:grpSp>
        <p:nvGrpSpPr>
          <p:cNvPr id="17" name="组合 16"/>
          <p:cNvGrpSpPr/>
          <p:nvPr/>
        </p:nvGrpSpPr>
        <p:grpSpPr>
          <a:xfrm>
            <a:off x="467592" y="2150918"/>
            <a:ext cx="3335481" cy="3886200"/>
            <a:chOff x="467592" y="1849582"/>
            <a:chExt cx="3740727" cy="3886200"/>
          </a:xfrm>
        </p:grpSpPr>
        <p:sp>
          <p:nvSpPr>
            <p:cNvPr id="3" name="矩形 2"/>
            <p:cNvSpPr/>
            <p:nvPr/>
          </p:nvSpPr>
          <p:spPr>
            <a:xfrm>
              <a:off x="485229" y="2383220"/>
              <a:ext cx="2029371" cy="3170099"/>
            </a:xfrm>
            <a:prstGeom prst="rect">
              <a:avLst/>
            </a:prstGeom>
          </p:spPr>
          <p:txBody>
            <a:bodyPr wrap="square">
              <a:spAutoFit/>
            </a:bodyPr>
            <a:lstStyle/>
            <a:p>
              <a:pPr marL="171450" indent="-171450">
                <a:lnSpc>
                  <a:spcPct val="200000"/>
                </a:lnSpc>
                <a:buFont typeface="Wingdings" panose="05000000000000000000" pitchFamily="2" charset="2"/>
                <a:buChar char="Ø"/>
              </a:pPr>
              <a:r>
                <a:rPr lang="zh-CN" altLang="zh-CN" sz="1000" b="1" kern="100" dirty="0">
                  <a:solidFill>
                    <a:prstClr val="black"/>
                  </a:solidFill>
                  <a:latin typeface="等线" panose="02010600030101010101" pitchFamily="2" charset="-122"/>
                  <a:cs typeface="Times New Roman" panose="02020603050405020304" pitchFamily="18" charset="0"/>
                </a:rPr>
                <a:t>“推荐”：</a:t>
              </a:r>
              <a:r>
                <a:rPr lang="zh-CN" altLang="zh-CN" sz="1000" kern="100" dirty="0">
                  <a:solidFill>
                    <a:prstClr val="black"/>
                  </a:solidFill>
                  <a:latin typeface="等线" panose="02010600030101010101" pitchFamily="2" charset="-122"/>
                  <a:cs typeface="Times New Roman" panose="02020603050405020304" pitchFamily="18" charset="0"/>
                </a:rPr>
                <a:t>热门推荐内容，厂端信息展示</a:t>
              </a:r>
              <a:r>
                <a:rPr lang="zh-CN" altLang="en-US" sz="1000" kern="100" dirty="0">
                  <a:solidFill>
                    <a:prstClr val="black"/>
                  </a:solidFill>
                  <a:latin typeface="等线" panose="02010600030101010101" pitchFamily="2" charset="-122"/>
                  <a:cs typeface="Times New Roman" panose="02020603050405020304" pitchFamily="18" charset="0"/>
                </a:rPr>
                <a:t>，资讯功能</a:t>
              </a:r>
              <a:endParaRPr lang="zh-CN" altLang="zh-CN" sz="10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171450" indent="-171450">
                <a:lnSpc>
                  <a:spcPct val="200000"/>
                </a:lnSpc>
                <a:buFont typeface="Wingdings" panose="05000000000000000000" pitchFamily="2" charset="2"/>
                <a:buChar char="Ø"/>
              </a:pPr>
              <a:r>
                <a:rPr lang="en-US" altLang="zh-CN" sz="1000" b="1" kern="100" dirty="0">
                  <a:solidFill>
                    <a:prstClr val="black"/>
                  </a:solidFill>
                  <a:latin typeface="微软雅黑" panose="020B0503020204020204" pitchFamily="34" charset="-122"/>
                  <a:ea typeface="等线" panose="02010600030101010101" pitchFamily="2" charset="-122"/>
                  <a:cs typeface="Times New Roman" panose="02020603050405020304" pitchFamily="18" charset="0"/>
                </a:rPr>
                <a:t> “</a:t>
              </a:r>
              <a:r>
                <a:rPr lang="zh-CN" altLang="zh-CN" sz="1000" b="1" kern="100" dirty="0">
                  <a:solidFill>
                    <a:prstClr val="black"/>
                  </a:solidFill>
                  <a:latin typeface="等线" panose="02010600030101010101" pitchFamily="2" charset="-122"/>
                  <a:cs typeface="Times New Roman" panose="02020603050405020304" pitchFamily="18" charset="0"/>
                </a:rPr>
                <a:t>此刻</a:t>
              </a:r>
              <a:r>
                <a:rPr lang="en-US" altLang="zh-CN" sz="1000" b="1" kern="100" dirty="0">
                  <a:solidFill>
                    <a:prstClr val="black"/>
                  </a:solidFill>
                  <a:latin typeface="等线" panose="02010600030101010101" pitchFamily="2" charset="-122"/>
                  <a:cs typeface="Times New Roman" panose="02020603050405020304" pitchFamily="18" charset="0"/>
                </a:rPr>
                <a:t>”</a:t>
              </a:r>
              <a:r>
                <a:rPr lang="zh-CN" altLang="zh-CN" sz="1000" b="1" kern="100" dirty="0">
                  <a:solidFill>
                    <a:prstClr val="black"/>
                  </a:solidFill>
                  <a:latin typeface="等线" panose="02010600030101010101" pitchFamily="2" charset="-122"/>
                  <a:cs typeface="Times New Roman" panose="02020603050405020304" pitchFamily="18" charset="0"/>
                </a:rPr>
                <a:t>：</a:t>
              </a:r>
              <a:r>
                <a:rPr lang="zh-CN" altLang="zh-CN" sz="1000" kern="100" dirty="0">
                  <a:solidFill>
                    <a:prstClr val="black"/>
                  </a:solidFill>
                  <a:latin typeface="等线" panose="02010600030101010101" pitchFamily="2" charset="-122"/>
                  <a:cs typeface="Times New Roman" panose="02020603050405020304" pitchFamily="18" charset="0"/>
                </a:rPr>
                <a:t>用户内容及时分享</a:t>
              </a:r>
              <a:r>
                <a:rPr lang="zh-CN" altLang="en-US" sz="1000" kern="100" dirty="0">
                  <a:solidFill>
                    <a:prstClr val="black"/>
                  </a:solidFill>
                  <a:latin typeface="等线" panose="02010600030101010101" pitchFamily="2" charset="-122"/>
                  <a:cs typeface="Times New Roman" panose="02020603050405020304" pitchFamily="18" charset="0"/>
                </a:rPr>
                <a:t>，社交功能</a:t>
              </a:r>
              <a:endParaRPr lang="zh-CN" altLang="zh-CN" sz="10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171450" indent="-171450">
                <a:lnSpc>
                  <a:spcPct val="200000"/>
                </a:lnSpc>
                <a:buFont typeface="Wingdings" panose="05000000000000000000" pitchFamily="2" charset="2"/>
                <a:buChar char="Ø"/>
              </a:pPr>
              <a:r>
                <a:rPr lang="zh-CN" altLang="zh-CN" sz="1000" b="1" kern="100" dirty="0">
                  <a:solidFill>
                    <a:prstClr val="black"/>
                  </a:solidFill>
                  <a:latin typeface="等线" panose="02010600030101010101" pitchFamily="2" charset="-122"/>
                  <a:cs typeface="Times New Roman" panose="02020603050405020304" pitchFamily="18" charset="0"/>
                </a:rPr>
                <a:t>“此地”：</a:t>
              </a:r>
              <a:r>
                <a:rPr lang="zh-CN" altLang="zh-CN" sz="1000" kern="100" dirty="0">
                  <a:solidFill>
                    <a:prstClr val="black"/>
                  </a:solidFill>
                  <a:latin typeface="等线" panose="02010600030101010101" pitchFamily="2" charset="-122"/>
                  <a:cs typeface="Times New Roman" panose="02020603050405020304" pitchFamily="18" charset="0"/>
                </a:rPr>
                <a:t>本地内容，本地热门活动等</a:t>
              </a:r>
              <a:r>
                <a:rPr lang="zh-CN" altLang="en-US" sz="1000" kern="100" dirty="0">
                  <a:solidFill>
                    <a:prstClr val="black"/>
                  </a:solidFill>
                  <a:latin typeface="等线" panose="02010600030101010101" pitchFamily="2" charset="-122"/>
                  <a:cs typeface="Times New Roman" panose="02020603050405020304" pitchFamily="18" charset="0"/>
                </a:rPr>
                <a:t>，社交功能</a:t>
              </a:r>
              <a:endParaRPr lang="zh-CN" altLang="zh-CN" sz="10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171450" indent="-171450">
                <a:lnSpc>
                  <a:spcPct val="200000"/>
                </a:lnSpc>
                <a:buFont typeface="Wingdings" panose="05000000000000000000" pitchFamily="2" charset="2"/>
                <a:buChar char="Ø"/>
              </a:pPr>
              <a:r>
                <a:rPr lang="zh-CN" altLang="zh-CN" sz="1000" b="1" kern="100" dirty="0">
                  <a:solidFill>
                    <a:prstClr val="black"/>
                  </a:solidFill>
                  <a:latin typeface="等线" panose="02010600030101010101" pitchFamily="2" charset="-122"/>
                  <a:cs typeface="Times New Roman" panose="02020603050405020304" pitchFamily="18" charset="0"/>
                </a:rPr>
                <a:t>“资讯”：</a:t>
              </a:r>
              <a:r>
                <a:rPr lang="zh-CN" altLang="zh-CN" sz="1000" kern="100" dirty="0">
                  <a:solidFill>
                    <a:prstClr val="black"/>
                  </a:solidFill>
                  <a:latin typeface="等线" panose="02010600030101010101" pitchFamily="2" charset="-122"/>
                  <a:cs typeface="Times New Roman" panose="02020603050405020304" pitchFamily="18" charset="0"/>
                </a:rPr>
                <a:t>产品、服务、车生活、用户等内容</a:t>
              </a:r>
              <a:r>
                <a:rPr lang="zh-CN" altLang="en-US" sz="1000" kern="100" dirty="0">
                  <a:solidFill>
                    <a:prstClr val="black"/>
                  </a:solidFill>
                  <a:latin typeface="等线" panose="02010600030101010101" pitchFamily="2" charset="-122"/>
                  <a:cs typeface="Times New Roman" panose="02020603050405020304" pitchFamily="18" charset="0"/>
                </a:rPr>
                <a:t>，资讯功能</a:t>
              </a:r>
              <a:endParaRPr lang="zh-CN" altLang="zh-CN" sz="10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marL="171450" indent="-171450">
                <a:lnSpc>
                  <a:spcPct val="200000"/>
                </a:lnSpc>
                <a:buFont typeface="Wingdings" panose="05000000000000000000" pitchFamily="2" charset="2"/>
                <a:buChar char="Ø"/>
              </a:pPr>
              <a:r>
                <a:rPr lang="en-US" altLang="zh-CN" sz="1000" b="1" kern="100" dirty="0">
                  <a:solidFill>
                    <a:prstClr val="black"/>
                  </a:solidFill>
                  <a:latin typeface="微软雅黑" panose="020B0503020204020204" pitchFamily="34" charset="-122"/>
                  <a:ea typeface="等线" panose="02010600030101010101" pitchFamily="2" charset="-122"/>
                  <a:cs typeface="Times New Roman" panose="02020603050405020304" pitchFamily="18" charset="0"/>
                </a:rPr>
                <a:t> “BaaS”</a:t>
              </a:r>
              <a:r>
                <a:rPr lang="zh-CN" altLang="zh-CN" sz="1000" b="1" kern="100" dirty="0">
                  <a:solidFill>
                    <a:prstClr val="black"/>
                  </a:solidFill>
                  <a:latin typeface="等线" panose="02010600030101010101" pitchFamily="2" charset="-122"/>
                  <a:cs typeface="Times New Roman" panose="02020603050405020304" pitchFamily="18" charset="0"/>
                </a:rPr>
                <a:t>：</a:t>
              </a:r>
              <a:r>
                <a:rPr lang="zh-CN" altLang="zh-CN" sz="1000" kern="100" dirty="0">
                  <a:solidFill>
                    <a:prstClr val="black"/>
                  </a:solidFill>
                  <a:latin typeface="等线" panose="02010600030101010101" pitchFamily="2" charset="-122"/>
                  <a:cs typeface="Times New Roman" panose="02020603050405020304" pitchFamily="18" charset="0"/>
                </a:rPr>
                <a:t>主推服务，电池租用服务</a:t>
              </a:r>
              <a:r>
                <a:rPr lang="zh-CN" altLang="en-US" sz="1000" kern="100" dirty="0">
                  <a:solidFill>
                    <a:prstClr val="black"/>
                  </a:solidFill>
                  <a:latin typeface="等线" panose="02010600030101010101" pitchFamily="2" charset="-122"/>
                  <a:cs typeface="Times New Roman" panose="02020603050405020304" pitchFamily="18" charset="0"/>
                </a:rPr>
                <a:t>，资讯功能</a:t>
              </a:r>
            </a:p>
          </p:txBody>
        </p:sp>
        <p:cxnSp>
          <p:nvCxnSpPr>
            <p:cNvPr id="7" name="直接连接符 6"/>
            <p:cNvCxnSpPr/>
            <p:nvPr/>
          </p:nvCxnSpPr>
          <p:spPr>
            <a:xfrm>
              <a:off x="4208319" y="1849582"/>
              <a:ext cx="0" cy="3886200"/>
            </a:xfrm>
            <a:prstGeom prst="line">
              <a:avLst/>
            </a:prstGeom>
            <a:ln>
              <a:solidFill>
                <a:srgbClr val="0B457F"/>
              </a:solidFil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67592" y="1849582"/>
              <a:ext cx="3730336" cy="374072"/>
            </a:xfrm>
            <a:prstGeom prst="rect">
              <a:avLst/>
            </a:prstGeom>
            <a:solidFill>
              <a:srgbClr val="0B457F"/>
            </a:solidFill>
            <a:ln>
              <a:solidFill>
                <a:srgbClr val="0B457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617610" y="1898118"/>
              <a:ext cx="3108543" cy="276999"/>
            </a:xfrm>
            <a:prstGeom prst="rect">
              <a:avLst/>
            </a:prstGeom>
          </p:spPr>
          <p:txBody>
            <a:bodyPr wrap="none">
              <a:spAutoFit/>
            </a:bodyPr>
            <a:lstStyle/>
            <a:p>
              <a:r>
                <a:rPr lang="zh-CN" altLang="en-US" sz="1200" b="1" kern="100" dirty="0">
                  <a:solidFill>
                    <a:prstClr val="white"/>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内容</a:t>
              </a:r>
              <a:r>
                <a:rPr lang="zh-CN" altLang="zh-CN" sz="1200" b="1" kern="100" dirty="0">
                  <a:solidFill>
                    <a:prstClr val="white"/>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板块：</a:t>
              </a:r>
              <a:r>
                <a:rPr lang="zh-CN" altLang="en-US" sz="1200" b="1" kern="100" dirty="0">
                  <a:solidFill>
                    <a:prstClr val="white"/>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不同内容板块侧重不同功能属性</a:t>
              </a:r>
              <a:endParaRPr lang="zh-CN" altLang="zh-CN" sz="1200" kern="100" dirty="0">
                <a:solidFill>
                  <a:prstClr val="white"/>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16" name="图片 15"/>
            <p:cNvPicPr>
              <a:picLocks noChangeAspect="1"/>
            </p:cNvPicPr>
            <p:nvPr/>
          </p:nvPicPr>
          <p:blipFill>
            <a:blip r:embed="rId2"/>
            <a:stretch>
              <a:fillRect/>
            </a:stretch>
          </p:blipFill>
          <p:spPr>
            <a:xfrm>
              <a:off x="2447871" y="2383220"/>
              <a:ext cx="1756265" cy="3318045"/>
            </a:xfrm>
            <a:prstGeom prst="rect">
              <a:avLst/>
            </a:prstGeom>
          </p:spPr>
        </p:pic>
      </p:grpSp>
      <p:grpSp>
        <p:nvGrpSpPr>
          <p:cNvPr id="18" name="组合 17"/>
          <p:cNvGrpSpPr/>
          <p:nvPr/>
        </p:nvGrpSpPr>
        <p:grpSpPr>
          <a:xfrm>
            <a:off x="4015868" y="2150918"/>
            <a:ext cx="3396198" cy="3886200"/>
            <a:chOff x="467592" y="1849582"/>
            <a:chExt cx="3808821" cy="3886200"/>
          </a:xfrm>
        </p:grpSpPr>
        <p:sp>
          <p:nvSpPr>
            <p:cNvPr id="19" name="矩形 18"/>
            <p:cNvSpPr/>
            <p:nvPr/>
          </p:nvSpPr>
          <p:spPr>
            <a:xfrm>
              <a:off x="485229" y="2383220"/>
              <a:ext cx="1658770" cy="2862322"/>
            </a:xfrm>
            <a:prstGeom prst="rect">
              <a:avLst/>
            </a:prstGeom>
          </p:spPr>
          <p:txBody>
            <a:bodyPr wrap="square">
              <a:spAutoFit/>
            </a:bodyPr>
            <a:lstStyle/>
            <a:p>
              <a:pPr marL="171450" indent="-171450">
                <a:lnSpc>
                  <a:spcPct val="200000"/>
                </a:lnSpc>
                <a:buFont typeface="Wingdings" panose="05000000000000000000" pitchFamily="2" charset="2"/>
                <a:buChar char="Ø"/>
              </a:pPr>
              <a:r>
                <a:rPr lang="zh-CN" altLang="en-US" sz="1000" b="1" kern="100" dirty="0">
                  <a:solidFill>
                    <a:prstClr val="black"/>
                  </a:solidFill>
                  <a:latin typeface="等线" panose="02010600030101010101" pitchFamily="2" charset="-122"/>
                  <a:cs typeface="Times New Roman" panose="02020603050405020304" pitchFamily="18" charset="0"/>
                </a:rPr>
                <a:t>视觉内容：</a:t>
              </a:r>
              <a:r>
                <a:rPr lang="zh-CN" altLang="en-US" sz="1000" kern="100" dirty="0">
                  <a:solidFill>
                    <a:prstClr val="black"/>
                  </a:solidFill>
                  <a:latin typeface="等线" panose="02010600030101010101" pitchFamily="2" charset="-122"/>
                  <a:cs typeface="Times New Roman" panose="02020603050405020304" pitchFamily="18" charset="0"/>
                </a:rPr>
                <a:t>简洁、大气、科技感、低饱和，视觉类内容丰富</a:t>
              </a:r>
            </a:p>
            <a:p>
              <a:pPr marL="171450" indent="-171450">
                <a:lnSpc>
                  <a:spcPct val="200000"/>
                </a:lnSpc>
                <a:buFont typeface="Wingdings" panose="05000000000000000000" pitchFamily="2" charset="2"/>
                <a:buChar char="Ø"/>
              </a:pPr>
              <a:r>
                <a:rPr lang="zh-CN" altLang="en-US" sz="1000" b="1" kern="100" dirty="0">
                  <a:solidFill>
                    <a:prstClr val="black"/>
                  </a:solidFill>
                  <a:latin typeface="等线" panose="02010600030101010101" pitchFamily="2" charset="-122"/>
                  <a:cs typeface="Times New Roman" panose="02020603050405020304" pitchFamily="18" charset="0"/>
                </a:rPr>
                <a:t>文字内容：</a:t>
              </a:r>
              <a:r>
                <a:rPr lang="zh-CN" altLang="en-US" sz="1000" kern="100" dirty="0">
                  <a:solidFill>
                    <a:prstClr val="black"/>
                  </a:solidFill>
                  <a:latin typeface="等线" panose="02010600030101010101" pitchFamily="2" charset="-122"/>
                  <a:cs typeface="Times New Roman" panose="02020603050405020304" pitchFamily="18" charset="0"/>
                </a:rPr>
                <a:t>“朋友式”的对话，“咱们”“回来”等拉近距离的词语高频出现</a:t>
              </a:r>
            </a:p>
          </p:txBody>
        </p:sp>
        <p:cxnSp>
          <p:nvCxnSpPr>
            <p:cNvPr id="20" name="直接连接符 19"/>
            <p:cNvCxnSpPr/>
            <p:nvPr/>
          </p:nvCxnSpPr>
          <p:spPr>
            <a:xfrm>
              <a:off x="4208319" y="1849582"/>
              <a:ext cx="0" cy="3886200"/>
            </a:xfrm>
            <a:prstGeom prst="line">
              <a:avLst/>
            </a:prstGeom>
            <a:ln>
              <a:solidFill>
                <a:srgbClr val="0B457F"/>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467592" y="1849582"/>
              <a:ext cx="3730336" cy="374072"/>
            </a:xfrm>
            <a:prstGeom prst="rect">
              <a:avLst/>
            </a:prstGeom>
            <a:solidFill>
              <a:srgbClr val="0B457F"/>
            </a:solidFill>
            <a:ln>
              <a:solidFill>
                <a:srgbClr val="0B457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617610" y="1898118"/>
              <a:ext cx="3658803" cy="276999"/>
            </a:xfrm>
            <a:prstGeom prst="rect">
              <a:avLst/>
            </a:prstGeom>
          </p:spPr>
          <p:txBody>
            <a:bodyPr wrap="none">
              <a:spAutoFit/>
            </a:bodyPr>
            <a:lstStyle/>
            <a:p>
              <a:r>
                <a:rPr lang="zh-CN" altLang="en-US" sz="1200" b="1" kern="100" dirty="0">
                  <a:solidFill>
                    <a:prstClr val="white"/>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输出物风格：以视觉内容为主，文字内容为辅</a:t>
              </a:r>
            </a:p>
          </p:txBody>
        </p:sp>
      </p:grpSp>
      <p:grpSp>
        <p:nvGrpSpPr>
          <p:cNvPr id="24" name="组合 23"/>
          <p:cNvGrpSpPr/>
          <p:nvPr/>
        </p:nvGrpSpPr>
        <p:grpSpPr>
          <a:xfrm>
            <a:off x="7482034" y="2150918"/>
            <a:ext cx="3570208" cy="3886200"/>
            <a:chOff x="375506" y="1849582"/>
            <a:chExt cx="4003972" cy="3886200"/>
          </a:xfrm>
        </p:grpSpPr>
        <p:sp>
          <p:nvSpPr>
            <p:cNvPr id="25" name="矩形 24"/>
            <p:cNvSpPr/>
            <p:nvPr/>
          </p:nvSpPr>
          <p:spPr>
            <a:xfrm>
              <a:off x="485228" y="2383220"/>
              <a:ext cx="1757490" cy="3170099"/>
            </a:xfrm>
            <a:prstGeom prst="rect">
              <a:avLst/>
            </a:prstGeom>
          </p:spPr>
          <p:txBody>
            <a:bodyPr wrap="square">
              <a:spAutoFit/>
            </a:bodyPr>
            <a:lstStyle/>
            <a:p>
              <a:pPr marL="171450" indent="-171450">
                <a:lnSpc>
                  <a:spcPct val="200000"/>
                </a:lnSpc>
                <a:buFont typeface="Wingdings" panose="05000000000000000000" pitchFamily="2" charset="2"/>
                <a:buChar char="Ø"/>
              </a:pPr>
              <a:r>
                <a:rPr lang="zh-CN" altLang="en-US" sz="1000" b="1" kern="100" dirty="0">
                  <a:solidFill>
                    <a:prstClr val="black"/>
                  </a:solidFill>
                  <a:latin typeface="等线" panose="02010600030101010101" pitchFamily="2" charset="-122"/>
                  <a:cs typeface="Times New Roman" panose="02020603050405020304" pitchFamily="18" charset="0"/>
                </a:rPr>
                <a:t>从发布主体看：</a:t>
              </a:r>
              <a:r>
                <a:rPr lang="zh-CN" altLang="en-US" sz="1000" kern="100" dirty="0">
                  <a:solidFill>
                    <a:prstClr val="black"/>
                  </a:solidFill>
                  <a:latin typeface="等线" panose="02010600030101010101" pitchFamily="2" charset="-122"/>
                  <a:cs typeface="Times New Roman" panose="02020603050405020304" pitchFamily="18" charset="0"/>
                </a:rPr>
                <a:t>主机厂发布内容占主体；用户共创内容亮点多；媒体观点解读做辅助</a:t>
              </a:r>
            </a:p>
            <a:p>
              <a:pPr marL="171450" indent="-171450">
                <a:lnSpc>
                  <a:spcPct val="200000"/>
                </a:lnSpc>
                <a:buFont typeface="Wingdings" panose="05000000000000000000" pitchFamily="2" charset="2"/>
                <a:buChar char="Ø"/>
              </a:pPr>
              <a:r>
                <a:rPr lang="zh-CN" altLang="en-US" sz="1000" b="1" kern="100" dirty="0">
                  <a:solidFill>
                    <a:prstClr val="black"/>
                  </a:solidFill>
                  <a:latin typeface="等线" panose="02010600030101010101" pitchFamily="2" charset="-122"/>
                  <a:cs typeface="Times New Roman" panose="02020603050405020304" pitchFamily="18" charset="0"/>
                </a:rPr>
                <a:t>从用户关注看：</a:t>
              </a:r>
              <a:r>
                <a:rPr lang="zh-CN" altLang="en-US" sz="1000" kern="100" dirty="0">
                  <a:solidFill>
                    <a:prstClr val="black"/>
                  </a:solidFill>
                  <a:latin typeface="等线" panose="02010600030101010101" pitchFamily="2" charset="-122"/>
                  <a:cs typeface="Times New Roman" panose="02020603050405020304" pitchFamily="18" charset="0"/>
                </a:rPr>
                <a:t>选车、买车、用车、技术创新等内容更受用户偏爱；赛事内容、终端电站布局、二手车等内容浏览量低</a:t>
              </a:r>
            </a:p>
          </p:txBody>
        </p:sp>
        <p:cxnSp>
          <p:nvCxnSpPr>
            <p:cNvPr id="26" name="直接连接符 25"/>
            <p:cNvCxnSpPr/>
            <p:nvPr/>
          </p:nvCxnSpPr>
          <p:spPr>
            <a:xfrm>
              <a:off x="4208319" y="1849582"/>
              <a:ext cx="0" cy="3886200"/>
            </a:xfrm>
            <a:prstGeom prst="line">
              <a:avLst/>
            </a:prstGeom>
            <a:ln>
              <a:solidFill>
                <a:srgbClr val="0B457F"/>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67592" y="1849582"/>
              <a:ext cx="3730336" cy="374072"/>
            </a:xfrm>
            <a:prstGeom prst="rect">
              <a:avLst/>
            </a:prstGeom>
            <a:solidFill>
              <a:srgbClr val="0B457F"/>
            </a:solidFill>
            <a:ln>
              <a:solidFill>
                <a:srgbClr val="0B457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8" name="矩形 27"/>
            <p:cNvSpPr/>
            <p:nvPr/>
          </p:nvSpPr>
          <p:spPr>
            <a:xfrm>
              <a:off x="375506" y="1898118"/>
              <a:ext cx="4003972" cy="276999"/>
            </a:xfrm>
            <a:prstGeom prst="rect">
              <a:avLst/>
            </a:prstGeom>
          </p:spPr>
          <p:txBody>
            <a:bodyPr wrap="none">
              <a:spAutoFit/>
            </a:bodyPr>
            <a:lstStyle/>
            <a:p>
              <a:r>
                <a:rPr lang="zh-CN" altLang="en-US" sz="1200" b="1" kern="100" dirty="0">
                  <a:solidFill>
                    <a:prstClr val="white"/>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内容关注度：共创内容亮点多，产品、技术受关注</a:t>
              </a:r>
            </a:p>
          </p:txBody>
        </p:sp>
      </p:grpSp>
      <p:pic>
        <p:nvPicPr>
          <p:cNvPr id="30" name="图片 29"/>
          <p:cNvPicPr>
            <a:picLocks noChangeAspect="1"/>
          </p:cNvPicPr>
          <p:nvPr/>
        </p:nvPicPr>
        <p:blipFill rotWithShape="1">
          <a:blip r:embed="rId3" cstate="print">
            <a:extLst>
              <a:ext uri="{28A0092B-C50C-407E-A947-70E740481C1C}">
                <a14:useLocalDpi xmlns:a14="http://schemas.microsoft.com/office/drawing/2010/main" val="0"/>
              </a:ext>
            </a:extLst>
          </a:blip>
          <a:srcRect b="7423"/>
          <a:stretch/>
        </p:blipFill>
        <p:spPr>
          <a:xfrm>
            <a:off x="5604379" y="2804608"/>
            <a:ext cx="1594354" cy="3197993"/>
          </a:xfrm>
          <a:prstGeom prst="rect">
            <a:avLst/>
          </a:prstGeom>
        </p:spPr>
      </p:pic>
      <p:sp>
        <p:nvSpPr>
          <p:cNvPr id="35" name="圆角矩形 34"/>
          <p:cNvSpPr/>
          <p:nvPr/>
        </p:nvSpPr>
        <p:spPr>
          <a:xfrm>
            <a:off x="9292379" y="2804609"/>
            <a:ext cx="1454629" cy="3197992"/>
          </a:xfrm>
          <a:prstGeom prst="roundRect">
            <a:avLst/>
          </a:prstGeom>
          <a:blipFill>
            <a:blip r:embed="rId4"/>
            <a:stretch>
              <a:fillRect/>
            </a:stretch>
          </a:blipFill>
          <a:ln w="317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8" name="矩形 37"/>
          <p:cNvSpPr/>
          <p:nvPr/>
        </p:nvSpPr>
        <p:spPr>
          <a:xfrm>
            <a:off x="9211557" y="5153891"/>
            <a:ext cx="1600043" cy="731519"/>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矩形 36"/>
          <p:cNvSpPr/>
          <p:nvPr/>
        </p:nvSpPr>
        <p:spPr>
          <a:xfrm>
            <a:off x="9217580" y="5188598"/>
            <a:ext cx="1672780" cy="646331"/>
          </a:xfrm>
          <a:prstGeom prst="rect">
            <a:avLst/>
          </a:prstGeom>
        </p:spPr>
        <p:txBody>
          <a:bodyPr wrap="square">
            <a:spAutoFit/>
          </a:bodyPr>
          <a:lstStyle/>
          <a:p>
            <a:pPr marL="171450" indent="-171450">
              <a:lnSpc>
                <a:spcPct val="150000"/>
              </a:lnSpc>
              <a:buFont typeface="Arial" panose="020B0604020202020204" pitchFamily="34" charset="0"/>
              <a:buChar char="•"/>
            </a:pPr>
            <a:r>
              <a:rPr lang="en-US" altLang="zh-CN" sz="800" b="1" kern="100" dirty="0">
                <a:solidFill>
                  <a:prstClr val="black"/>
                </a:solidFill>
                <a:latin typeface="Calibri" panose="020F0502020204030204" pitchFamily="34" charset="0"/>
                <a:cs typeface="Times New Roman" panose="02020603050405020304" pitchFamily="18" charset="0"/>
              </a:rPr>
              <a:t>NIO BOOK</a:t>
            </a:r>
            <a:r>
              <a:rPr lang="zh-CN" altLang="zh-CN" sz="800" b="1" kern="100" dirty="0">
                <a:solidFill>
                  <a:prstClr val="black"/>
                </a:solidFill>
                <a:latin typeface="Calibri" panose="020F0502020204030204" pitchFamily="34" charset="0"/>
                <a:cs typeface="Times New Roman" panose="02020603050405020304" pitchFamily="18" charset="0"/>
              </a:rPr>
              <a:t>板块</a:t>
            </a:r>
            <a:r>
              <a:rPr lang="zh-CN" altLang="en-US" sz="800" b="1" kern="100" dirty="0">
                <a:solidFill>
                  <a:prstClr val="black"/>
                </a:solidFill>
                <a:latin typeface="Calibri" panose="020F0502020204030204" pitchFamily="34" charset="0"/>
                <a:cs typeface="Times New Roman" panose="02020603050405020304" pitchFamily="18" charset="0"/>
              </a:rPr>
              <a:t>收录</a:t>
            </a:r>
            <a:r>
              <a:rPr lang="en-US" altLang="zh-CN" sz="800" b="1" kern="100" dirty="0">
                <a:solidFill>
                  <a:prstClr val="black"/>
                </a:solidFill>
                <a:latin typeface="Calibri" panose="020F0502020204030204" pitchFamily="34" charset="0"/>
                <a:cs typeface="Times New Roman" panose="02020603050405020304" pitchFamily="18" charset="0"/>
              </a:rPr>
              <a:t>188</a:t>
            </a:r>
            <a:r>
              <a:rPr lang="zh-CN" altLang="en-US" sz="800" b="1" kern="100" dirty="0">
                <a:solidFill>
                  <a:prstClr val="black"/>
                </a:solidFill>
                <a:latin typeface="Calibri" panose="020F0502020204030204" pitchFamily="34" charset="0"/>
                <a:cs typeface="Times New Roman" panose="02020603050405020304" pitchFamily="18" charset="0"/>
              </a:rPr>
              <a:t>篇</a:t>
            </a:r>
            <a:r>
              <a:rPr lang="zh-CN" altLang="zh-CN" sz="800" b="1" kern="100" dirty="0">
                <a:solidFill>
                  <a:prstClr val="black"/>
                </a:solidFill>
                <a:latin typeface="Calibri" panose="020F0502020204030204" pitchFamily="34" charset="0"/>
                <a:cs typeface="Times New Roman" panose="02020603050405020304" pitchFamily="18" charset="0"/>
              </a:rPr>
              <a:t>车主共创</a:t>
            </a:r>
            <a:r>
              <a:rPr lang="zh-CN" altLang="en-US" sz="800" b="1" kern="100" dirty="0">
                <a:solidFill>
                  <a:prstClr val="black"/>
                </a:solidFill>
                <a:latin typeface="Calibri" panose="020F0502020204030204" pitchFamily="34" charset="0"/>
                <a:cs typeface="Times New Roman" panose="02020603050405020304" pitchFamily="18" charset="0"/>
              </a:rPr>
              <a:t>内容</a:t>
            </a:r>
            <a:endParaRPr lang="en-US" altLang="zh-CN" sz="800" b="1" kern="100" dirty="0">
              <a:solidFill>
                <a:prstClr val="black"/>
              </a:solidFill>
              <a:latin typeface="Calibri" panose="020F0502020204030204" pitchFamily="34" charset="0"/>
              <a:cs typeface="Times New Roman" panose="02020603050405020304" pitchFamily="18" charset="0"/>
            </a:endParaRPr>
          </a:p>
          <a:p>
            <a:pPr marL="171450" indent="-171450">
              <a:lnSpc>
                <a:spcPct val="150000"/>
              </a:lnSpc>
              <a:buFont typeface="Arial" panose="020B0604020202020204" pitchFamily="34" charset="0"/>
              <a:buChar char="•"/>
            </a:pPr>
            <a:r>
              <a:rPr lang="en-US" altLang="zh-CN" sz="800" b="1" kern="100" dirty="0">
                <a:solidFill>
                  <a:prstClr val="black"/>
                </a:solidFill>
                <a:latin typeface="Calibri" panose="020F0502020204030204" pitchFamily="34" charset="0"/>
                <a:cs typeface="Times New Roman" panose="02020603050405020304" pitchFamily="18" charset="0"/>
              </a:rPr>
              <a:t>BaaS</a:t>
            </a:r>
            <a:r>
              <a:rPr lang="zh-CN" altLang="en-US" sz="800" b="1" kern="100" dirty="0">
                <a:solidFill>
                  <a:prstClr val="black"/>
                </a:solidFill>
                <a:latin typeface="Calibri" panose="020F0502020204030204" pitchFamily="34" charset="0"/>
                <a:cs typeface="Times New Roman" panose="02020603050405020304" pitchFamily="18" charset="0"/>
              </a:rPr>
              <a:t>板块用户内容多达</a:t>
            </a:r>
            <a:r>
              <a:rPr lang="en-US" altLang="zh-CN" sz="800" b="1" kern="100" dirty="0">
                <a:solidFill>
                  <a:prstClr val="black"/>
                </a:solidFill>
                <a:latin typeface="Calibri" panose="020F0502020204030204" pitchFamily="34" charset="0"/>
                <a:cs typeface="Times New Roman" panose="02020603050405020304" pitchFamily="18" charset="0"/>
              </a:rPr>
              <a:t>24</a:t>
            </a:r>
            <a:r>
              <a:rPr lang="zh-CN" altLang="en-US" sz="800" b="1" kern="100" dirty="0">
                <a:solidFill>
                  <a:prstClr val="black"/>
                </a:solidFill>
                <a:latin typeface="Calibri" panose="020F0502020204030204" pitchFamily="34" charset="0"/>
                <a:cs typeface="Times New Roman" panose="02020603050405020304" pitchFamily="18" charset="0"/>
              </a:rPr>
              <a:t>篇</a:t>
            </a:r>
            <a:endParaRPr lang="zh-CN" altLang="en-US" sz="800" b="1" dirty="0">
              <a:solidFill>
                <a:prstClr val="black"/>
              </a:solidFill>
            </a:endParaRPr>
          </a:p>
        </p:txBody>
      </p:sp>
      <p:sp>
        <p:nvSpPr>
          <p:cNvPr id="23" name="矩形 22"/>
          <p:cNvSpPr/>
          <p:nvPr/>
        </p:nvSpPr>
        <p:spPr>
          <a:xfrm>
            <a:off x="786505" y="1404389"/>
            <a:ext cx="10113120" cy="369332"/>
          </a:xfrm>
          <a:prstGeom prst="rect">
            <a:avLst/>
          </a:prstGeom>
        </p:spPr>
        <p:txBody>
          <a:bodyPr wrap="square">
            <a:spAutoFit/>
          </a:bodyPr>
          <a:lstStyle/>
          <a:p>
            <a:pPr algn="dist"/>
            <a:r>
              <a:rPr lang="zh-CN" altLang="en-US" b="1" dirty="0">
                <a:latin typeface="微软雅黑" panose="020B0503020204020204" pitchFamily="34" charset="-122"/>
                <a:cs typeface="Times New Roman" panose="02020603050405020304" pitchFamily="18" charset="0"/>
              </a:rPr>
              <a:t>内容呈现“格调化”明显；文字表达和视觉风格保持统一调性；注重内容的包装和用户共创</a:t>
            </a:r>
          </a:p>
        </p:txBody>
      </p:sp>
      <p:sp>
        <p:nvSpPr>
          <p:cNvPr id="29" name="平行四边形 28"/>
          <p:cNvSpPr/>
          <p:nvPr/>
        </p:nvSpPr>
        <p:spPr>
          <a:xfrm>
            <a:off x="412432" y="1285347"/>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21429" y="5153891"/>
            <a:ext cx="1599634" cy="266606"/>
          </a:xfrm>
          <a:prstGeom prst="rect">
            <a:avLst/>
          </a:prstGeom>
        </p:spPr>
      </p:pic>
    </p:spTree>
    <p:extLst>
      <p:ext uri="{BB962C8B-B14F-4D97-AF65-F5344CB8AC3E}">
        <p14:creationId xmlns:p14="http://schemas.microsoft.com/office/powerpoint/2010/main" val="3460359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6006FD5-DB73-4886-95C7-43BF65EE37AC}"/>
              </a:ext>
            </a:extLst>
          </p:cNvPr>
          <p:cNvSpPr txBox="1"/>
          <p:nvPr/>
        </p:nvSpPr>
        <p:spPr>
          <a:xfrm>
            <a:off x="4310751" y="469369"/>
            <a:ext cx="2221950" cy="255776"/>
          </a:xfrm>
          <a:prstGeom prst="rect">
            <a:avLst/>
          </a:prstGeom>
        </p:spPr>
        <p:txBody>
          <a:bodyPr vert="horz" wrap="square" lIns="0" tIns="0" rIns="0" bIns="0" rtlCol="0">
            <a:spAutoFit/>
          </a:bodyPr>
          <a:lstStyle>
            <a:lvl1pPr marL="12700">
              <a:lnSpc>
                <a:spcPct val="100000"/>
              </a:lnSpc>
              <a:defRPr sz="1400" b="1" i="0">
                <a:latin typeface="微软雅黑" panose="020B0503020204020204" pitchFamily="34" charset="-122"/>
                <a:ea typeface="微软雅黑" panose="020B0503020204020204" pitchFamily="34" charset="-122"/>
                <a:cs typeface="微软雅黑"/>
              </a:defRPr>
            </a:lvl1pPr>
          </a:lstStyle>
          <a:p>
            <a:pPr algn="ctr"/>
            <a:r>
              <a:rPr lang="zh-CN" altLang="en-US" sz="1662" dirty="0"/>
              <a:t>行业报告资源群</a:t>
            </a:r>
          </a:p>
        </p:txBody>
      </p:sp>
      <p:pic>
        <p:nvPicPr>
          <p:cNvPr id="6" name="图片 5">
            <a:extLst>
              <a:ext uri="{FF2B5EF4-FFF2-40B4-BE49-F238E27FC236}">
                <a16:creationId xmlns:a16="http://schemas.microsoft.com/office/drawing/2014/main" id="{6793E173-5825-4841-B00B-A6601E085B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9831" y="855610"/>
            <a:ext cx="1664113" cy="1664113"/>
          </a:xfrm>
          <a:prstGeom prst="rect">
            <a:avLst/>
          </a:prstGeom>
        </p:spPr>
      </p:pic>
      <p:sp>
        <p:nvSpPr>
          <p:cNvPr id="7" name="object 8">
            <a:extLst>
              <a:ext uri="{FF2B5EF4-FFF2-40B4-BE49-F238E27FC236}">
                <a16:creationId xmlns:a16="http://schemas.microsoft.com/office/drawing/2014/main" id="{C2393EC2-B16E-41B7-B10A-7534D9782E4B}"/>
              </a:ext>
            </a:extLst>
          </p:cNvPr>
          <p:cNvSpPr txBox="1"/>
          <p:nvPr/>
        </p:nvSpPr>
        <p:spPr>
          <a:xfrm>
            <a:off x="6900577" y="799411"/>
            <a:ext cx="3890762" cy="1519647"/>
          </a:xfrm>
          <a:prstGeom prst="rect">
            <a:avLst/>
          </a:prstGeom>
        </p:spPr>
        <p:txBody>
          <a:bodyPr vert="horz" wrap="square" lIns="0" tIns="0" rIns="0" bIns="0" rtlCol="0">
            <a:spAutoFit/>
          </a:bodyPr>
          <a:lstStyle/>
          <a:p>
            <a:pPr marL="332542" lvl="1" indent="-332542">
              <a:spcBef>
                <a:spcPts val="1470"/>
              </a:spcBef>
              <a:buFont typeface="+mj-lt"/>
              <a:buAutoNum type="arabicPeriod"/>
            </a:pPr>
            <a:r>
              <a:rPr lang="zh-CN" altLang="en-US" sz="1225" spc="-6" dirty="0">
                <a:latin typeface="+mn-ea"/>
              </a:rPr>
              <a:t>进群福利：进群即领万份行业研究、管理方案及其他学习资源，直接打包下载</a:t>
            </a:r>
          </a:p>
          <a:p>
            <a:pPr marL="332542" lvl="1" indent="-332542">
              <a:spcBef>
                <a:spcPts val="1470"/>
              </a:spcBef>
              <a:buFont typeface="+mj-lt"/>
              <a:buAutoNum type="arabicPeriod"/>
            </a:pPr>
            <a:r>
              <a:rPr lang="zh-CN" altLang="en-US" sz="1225" spc="-6" dirty="0">
                <a:latin typeface="+mn-ea"/>
              </a:rPr>
              <a:t>每日分享：</a:t>
            </a:r>
            <a:r>
              <a:rPr lang="en-US" altLang="zh-CN" sz="1225" spc="-6" dirty="0">
                <a:latin typeface="+mn-ea"/>
              </a:rPr>
              <a:t>6+</a:t>
            </a:r>
            <a:r>
              <a:rPr lang="zh-CN" altLang="en-US" sz="1225" spc="-6" dirty="0">
                <a:latin typeface="+mn-ea"/>
              </a:rPr>
              <a:t>份行业精选、</a:t>
            </a:r>
            <a:r>
              <a:rPr lang="en-US" altLang="zh-CN" sz="1225" spc="-6" dirty="0">
                <a:latin typeface="+mn-ea"/>
              </a:rPr>
              <a:t>3</a:t>
            </a:r>
            <a:r>
              <a:rPr lang="zh-CN" altLang="en-US" sz="1225" spc="-6" dirty="0">
                <a:latin typeface="+mn-ea"/>
              </a:rPr>
              <a:t>个行业主题</a:t>
            </a:r>
          </a:p>
          <a:p>
            <a:pPr marL="332542" lvl="1" indent="-332542">
              <a:spcBef>
                <a:spcPts val="1470"/>
              </a:spcBef>
              <a:buFont typeface="+mj-lt"/>
              <a:buAutoNum type="arabicPeriod"/>
            </a:pPr>
            <a:r>
              <a:rPr lang="zh-CN" altLang="en-US" sz="1225" spc="-6" dirty="0">
                <a:latin typeface="+mn-ea"/>
              </a:rPr>
              <a:t>报告查询：群里直接咨询，免费协助查找</a:t>
            </a:r>
          </a:p>
          <a:p>
            <a:pPr marL="332542" lvl="1" indent="-332542">
              <a:spcBef>
                <a:spcPts val="1470"/>
              </a:spcBef>
              <a:buFont typeface="+mj-lt"/>
              <a:buAutoNum type="arabicPeriod"/>
            </a:pPr>
            <a:r>
              <a:rPr lang="zh-CN" altLang="en-US" sz="1225" spc="-6" dirty="0">
                <a:latin typeface="+mn-ea"/>
              </a:rPr>
              <a:t>严禁广告：仅限行业报告交流，禁止一切无关信息</a:t>
            </a:r>
            <a:endParaRPr lang="en-US" altLang="zh-CN" sz="1225" spc="-6" dirty="0">
              <a:latin typeface="+mn-ea"/>
            </a:endParaRPr>
          </a:p>
        </p:txBody>
      </p:sp>
      <p:sp>
        <p:nvSpPr>
          <p:cNvPr id="8" name="object 4">
            <a:extLst>
              <a:ext uri="{FF2B5EF4-FFF2-40B4-BE49-F238E27FC236}">
                <a16:creationId xmlns:a16="http://schemas.microsoft.com/office/drawing/2014/main" id="{028E0713-FCEE-44A0-9264-4AA27B665F59}"/>
              </a:ext>
            </a:extLst>
          </p:cNvPr>
          <p:cNvSpPr txBox="1"/>
          <p:nvPr/>
        </p:nvSpPr>
        <p:spPr>
          <a:xfrm>
            <a:off x="4388714" y="2519723"/>
            <a:ext cx="2066025" cy="164532"/>
          </a:xfrm>
          <a:prstGeom prst="rect">
            <a:avLst/>
          </a:prstGeom>
        </p:spPr>
        <p:txBody>
          <a:bodyPr vert="horz" wrap="square" lIns="0" tIns="0" rIns="0" bIns="0" rtlCol="0">
            <a:spAutoFit/>
          </a:bodyPr>
          <a:lstStyle/>
          <a:p>
            <a:pPr marL="15079" algn="ctr"/>
            <a:r>
              <a:rPr sz="1069" b="1" dirty="0" err="1">
                <a:solidFill>
                  <a:srgbClr val="FF4B41"/>
                </a:solidFill>
                <a:latin typeface="微软雅黑"/>
              </a:rPr>
              <a:t>微信扫码</a:t>
            </a:r>
            <a:r>
              <a:rPr lang="en-US" sz="1069" b="1" dirty="0">
                <a:solidFill>
                  <a:srgbClr val="FF4B41"/>
                </a:solidFill>
                <a:latin typeface="微软雅黑"/>
              </a:rPr>
              <a:t> </a:t>
            </a:r>
            <a:r>
              <a:rPr lang="zh-CN" altLang="en-US" sz="1069" b="1" dirty="0">
                <a:solidFill>
                  <a:srgbClr val="FF4B41"/>
                </a:solidFill>
                <a:latin typeface="微软雅黑"/>
              </a:rPr>
              <a:t>长期有效</a:t>
            </a:r>
            <a:endParaRPr sz="1069" b="1" dirty="0">
              <a:solidFill>
                <a:srgbClr val="FF4B41"/>
              </a:solidFill>
              <a:latin typeface="微软雅黑"/>
            </a:endParaRPr>
          </a:p>
        </p:txBody>
      </p:sp>
      <p:pic>
        <p:nvPicPr>
          <p:cNvPr id="10" name="图片 9">
            <a:extLst>
              <a:ext uri="{FF2B5EF4-FFF2-40B4-BE49-F238E27FC236}">
                <a16:creationId xmlns:a16="http://schemas.microsoft.com/office/drawing/2014/main" id="{0BFD848F-C4BE-49F7-AD26-1EE75D6B56A0}"/>
              </a:ext>
            </a:extLst>
          </p:cNvPr>
          <p:cNvPicPr>
            <a:picLocks noChangeAspect="1"/>
          </p:cNvPicPr>
          <p:nvPr/>
        </p:nvPicPr>
        <p:blipFill>
          <a:blip r:embed="rId4"/>
          <a:stretch>
            <a:fillRect/>
          </a:stretch>
        </p:blipFill>
        <p:spPr>
          <a:xfrm>
            <a:off x="4656407" y="3638675"/>
            <a:ext cx="1659138" cy="1610458"/>
          </a:xfrm>
          <a:prstGeom prst="rect">
            <a:avLst/>
          </a:prstGeom>
        </p:spPr>
      </p:pic>
      <p:sp>
        <p:nvSpPr>
          <p:cNvPr id="12" name="object 3">
            <a:extLst>
              <a:ext uri="{FF2B5EF4-FFF2-40B4-BE49-F238E27FC236}">
                <a16:creationId xmlns:a16="http://schemas.microsoft.com/office/drawing/2014/main" id="{B3A0B248-818C-4FDF-BEF2-26E329404C8A}"/>
              </a:ext>
            </a:extLst>
          </p:cNvPr>
          <p:cNvSpPr txBox="1"/>
          <p:nvPr/>
        </p:nvSpPr>
        <p:spPr>
          <a:xfrm>
            <a:off x="6930593" y="3898309"/>
            <a:ext cx="4055866" cy="970587"/>
          </a:xfrm>
          <a:prstGeom prst="rect">
            <a:avLst/>
          </a:prstGeom>
        </p:spPr>
        <p:txBody>
          <a:bodyPr vert="horz" wrap="square" lIns="0" tIns="0" rIns="0" bIns="0" rtlCol="0">
            <a:spAutoFit/>
          </a:bodyPr>
          <a:lstStyle/>
          <a:p>
            <a:pPr marR="6032">
              <a:lnSpc>
                <a:spcPct val="132000"/>
              </a:lnSpc>
              <a:spcBef>
                <a:spcPts val="1425"/>
              </a:spcBef>
            </a:pPr>
            <a:r>
              <a:rPr lang="zh-CN" altLang="en-US" sz="1225" spc="-6" dirty="0">
                <a:latin typeface="+mn-ea"/>
              </a:rPr>
              <a:t>专业知识社群：每月分享</a:t>
            </a:r>
            <a:r>
              <a:rPr lang="en-US" altLang="zh-CN" sz="1225" spc="-6" dirty="0">
                <a:latin typeface="+mn-ea"/>
              </a:rPr>
              <a:t>8000+</a:t>
            </a:r>
            <a:r>
              <a:rPr lang="zh-CN" altLang="en-US" sz="1225" spc="-6" dirty="0">
                <a:latin typeface="+mn-ea"/>
              </a:rPr>
              <a:t>份行业研究报告、商业计划、市场研究、企业运营及咨询管理方案等，涵盖科技、金融、教育、互联网、房地产、生物制药、医疗健康等；已成为投资、产业研究、企业运营、价值传播等工作助手。</a:t>
            </a:r>
          </a:p>
        </p:txBody>
      </p:sp>
      <p:sp>
        <p:nvSpPr>
          <p:cNvPr id="11" name="object 2">
            <a:extLst>
              <a:ext uri="{FF2B5EF4-FFF2-40B4-BE49-F238E27FC236}">
                <a16:creationId xmlns:a16="http://schemas.microsoft.com/office/drawing/2014/main" id="{6263412E-8CBD-48B1-AE33-4655BBC4612F}"/>
              </a:ext>
            </a:extLst>
          </p:cNvPr>
          <p:cNvSpPr txBox="1">
            <a:spLocks noGrp="1"/>
          </p:cNvSpPr>
          <p:nvPr>
            <p:ph type="title"/>
          </p:nvPr>
        </p:nvSpPr>
        <p:spPr>
          <a:xfrm>
            <a:off x="4399467" y="3248661"/>
            <a:ext cx="2533520" cy="230191"/>
          </a:xfrm>
          <a:prstGeom prst="rect">
            <a:avLst/>
          </a:prstGeom>
          <a:solidFill>
            <a:schemeClr val="bg1"/>
          </a:solidFill>
        </p:spPr>
        <p:txBody>
          <a:bodyPr vert="horz" wrap="square" lIns="0" tIns="0" rIns="0" bIns="0" rtlCol="0" anchor="ctr" anchorCtr="0">
            <a:spAutoFit/>
          </a:bodyPr>
          <a:lstStyle/>
          <a:p>
            <a:pPr marL="15079" algn="ctr"/>
            <a:r>
              <a:rPr sz="1662" dirty="0" err="1">
                <a:latin typeface="微软雅黑" panose="020B0503020204020204" pitchFamily="34" charset="-122"/>
                <a:ea typeface="微软雅黑" panose="020B0503020204020204" pitchFamily="34" charset="-122"/>
              </a:rPr>
              <a:t>知识星球</a:t>
            </a:r>
            <a:r>
              <a:rPr sz="1662" dirty="0">
                <a:latin typeface="微软雅黑" panose="020B0503020204020204" pitchFamily="34" charset="-122"/>
                <a:ea typeface="微软雅黑" panose="020B0503020204020204" pitchFamily="34" charset="-122"/>
              </a:rPr>
              <a:t> </a:t>
            </a:r>
            <a:r>
              <a:rPr sz="1662" dirty="0" err="1">
                <a:latin typeface="微软雅黑" panose="020B0503020204020204" pitchFamily="34" charset="-122"/>
                <a:ea typeface="微软雅黑" panose="020B0503020204020204" pitchFamily="34" charset="-122"/>
              </a:rPr>
              <a:t>行业与管理资源</a:t>
            </a:r>
            <a:endParaRPr sz="1662" dirty="0">
              <a:latin typeface="微软雅黑" panose="020B0503020204020204" pitchFamily="34" charset="-122"/>
              <a:ea typeface="微软雅黑" panose="020B0503020204020204" pitchFamily="34" charset="-122"/>
            </a:endParaRPr>
          </a:p>
        </p:txBody>
      </p:sp>
      <p:sp>
        <p:nvSpPr>
          <p:cNvPr id="16" name="object 4">
            <a:extLst>
              <a:ext uri="{FF2B5EF4-FFF2-40B4-BE49-F238E27FC236}">
                <a16:creationId xmlns:a16="http://schemas.microsoft.com/office/drawing/2014/main" id="{4ED4F79C-3066-4F74-A367-64947463B5BC}"/>
              </a:ext>
            </a:extLst>
          </p:cNvPr>
          <p:cNvSpPr txBox="1"/>
          <p:nvPr/>
        </p:nvSpPr>
        <p:spPr>
          <a:xfrm>
            <a:off x="4399467" y="5334589"/>
            <a:ext cx="2066025" cy="164532"/>
          </a:xfrm>
          <a:prstGeom prst="rect">
            <a:avLst/>
          </a:prstGeom>
        </p:spPr>
        <p:txBody>
          <a:bodyPr vert="horz" wrap="square" lIns="0" tIns="0" rIns="0" bIns="0" rtlCol="0">
            <a:spAutoFit/>
          </a:bodyPr>
          <a:lstStyle/>
          <a:p>
            <a:pPr marL="15079" algn="ctr"/>
            <a:r>
              <a:rPr sz="1069" b="1" dirty="0" err="1">
                <a:solidFill>
                  <a:srgbClr val="FF4B41"/>
                </a:solidFill>
                <a:latin typeface="微软雅黑"/>
              </a:rPr>
              <a:t>微信扫码</a:t>
            </a:r>
            <a:r>
              <a:rPr lang="en-US" sz="1069" b="1" dirty="0">
                <a:solidFill>
                  <a:srgbClr val="FF4B41"/>
                </a:solidFill>
                <a:latin typeface="微软雅黑"/>
              </a:rPr>
              <a:t> </a:t>
            </a:r>
            <a:r>
              <a:rPr lang="zh-CN" altLang="en-US" sz="1069" b="1" dirty="0">
                <a:solidFill>
                  <a:srgbClr val="FF4B41"/>
                </a:solidFill>
                <a:latin typeface="微软雅黑"/>
              </a:rPr>
              <a:t>行研无忧</a:t>
            </a:r>
            <a:endParaRPr sz="1069" b="1" dirty="0">
              <a:solidFill>
                <a:srgbClr val="FF4B41"/>
              </a:solidFill>
              <a:latin typeface="微软雅黑"/>
            </a:endParaRPr>
          </a:p>
        </p:txBody>
      </p:sp>
      <p:sp>
        <p:nvSpPr>
          <p:cNvPr id="2" name="矩形 1">
            <a:extLst>
              <a:ext uri="{FF2B5EF4-FFF2-40B4-BE49-F238E27FC236}">
                <a16:creationId xmlns:a16="http://schemas.microsoft.com/office/drawing/2014/main" id="{A08E496C-AF3C-619B-EFF9-37AABCAED8EF}"/>
              </a:ext>
            </a:extLst>
          </p:cNvPr>
          <p:cNvSpPr/>
          <p:nvPr/>
        </p:nvSpPr>
        <p:spPr>
          <a:xfrm>
            <a:off x="172961" y="0"/>
            <a:ext cx="3589873" cy="6464300"/>
          </a:xfrm>
          <a:prstGeom prst="rect">
            <a:avLst/>
          </a:prstGeom>
          <a:solidFill>
            <a:schemeClr val="bg1">
              <a:lumMod val="9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2136" dirty="0">
              <a:solidFill>
                <a:schemeClr val="bg1">
                  <a:lumMod val="95000"/>
                </a:schemeClr>
              </a:solidFill>
              <a:highlight>
                <a:srgbClr val="C0C0C0"/>
              </a:highlight>
              <a:latin typeface="+mn-ea"/>
            </a:endParaRPr>
          </a:p>
        </p:txBody>
      </p:sp>
      <p:pic>
        <p:nvPicPr>
          <p:cNvPr id="3" name="图片 2">
            <a:extLst>
              <a:ext uri="{FF2B5EF4-FFF2-40B4-BE49-F238E27FC236}">
                <a16:creationId xmlns:a16="http://schemas.microsoft.com/office/drawing/2014/main" id="{0CC7E813-08B1-4EFA-7C04-022BE87B8C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317" y="2387154"/>
            <a:ext cx="1031548" cy="1031548"/>
          </a:xfrm>
          <a:prstGeom prst="rect">
            <a:avLst/>
          </a:prstGeom>
        </p:spPr>
      </p:pic>
      <p:sp>
        <p:nvSpPr>
          <p:cNvPr id="9" name="文本框 8">
            <a:extLst>
              <a:ext uri="{FF2B5EF4-FFF2-40B4-BE49-F238E27FC236}">
                <a16:creationId xmlns:a16="http://schemas.microsoft.com/office/drawing/2014/main" id="{0DF7D004-7A73-B818-AF99-AC31C197581A}"/>
              </a:ext>
            </a:extLst>
          </p:cNvPr>
          <p:cNvSpPr txBox="1"/>
          <p:nvPr/>
        </p:nvSpPr>
        <p:spPr>
          <a:xfrm>
            <a:off x="550943" y="312601"/>
            <a:ext cx="2390045" cy="1712585"/>
          </a:xfrm>
          <a:prstGeom prst="rect">
            <a:avLst/>
          </a:prstGeom>
          <a:noFill/>
          <a:ln>
            <a:solidFill>
              <a:schemeClr val="accent1"/>
            </a:solidFill>
            <a:prstDash val="sysDot"/>
          </a:ln>
        </p:spPr>
        <p:txBody>
          <a:bodyPr wrap="square" rtlCol="0">
            <a:spAutoFit/>
          </a:bodyPr>
          <a:lstStyle/>
          <a:p>
            <a:r>
              <a:rPr lang="zh-CN" altLang="en-US" sz="951" dirty="0">
                <a:latin typeface="+mn-ea"/>
              </a:rPr>
              <a:t>免责申明：</a:t>
            </a:r>
            <a:br>
              <a:rPr lang="en-US" altLang="zh-CN" sz="951" dirty="0">
                <a:latin typeface="+mn-ea"/>
              </a:rPr>
            </a:br>
            <a:endParaRPr lang="en-US" altLang="zh-CN" sz="1188" dirty="0">
              <a:latin typeface="+mn-ea"/>
            </a:endParaRPr>
          </a:p>
          <a:p>
            <a:pPr marL="271422" indent="-271422">
              <a:lnSpc>
                <a:spcPct val="150000"/>
              </a:lnSpc>
              <a:buFont typeface="+mj-lt"/>
              <a:buAutoNum type="arabicPeriod"/>
            </a:pPr>
            <a:r>
              <a:rPr lang="zh-CN" altLang="en-US" sz="951" dirty="0">
                <a:latin typeface="+mn-ea"/>
              </a:rPr>
              <a:t>本内容非原报告内容</a:t>
            </a:r>
            <a:r>
              <a:rPr lang="en-US" altLang="zh-CN" sz="951" dirty="0">
                <a:latin typeface="+mn-ea"/>
              </a:rPr>
              <a:t>;</a:t>
            </a:r>
          </a:p>
          <a:p>
            <a:pPr marL="271422" indent="-271422">
              <a:lnSpc>
                <a:spcPct val="150000"/>
              </a:lnSpc>
              <a:buFont typeface="+mj-lt"/>
              <a:buAutoNum type="arabicPeriod"/>
            </a:pPr>
            <a:r>
              <a:rPr lang="zh-CN" altLang="en-US" sz="951" dirty="0">
                <a:latin typeface="+mn-ea"/>
              </a:rPr>
              <a:t>原报告来源互联网公开数据；如侵权请联系客服微信，第一时间清理；</a:t>
            </a:r>
          </a:p>
          <a:p>
            <a:pPr marL="271422" indent="-271422">
              <a:lnSpc>
                <a:spcPct val="150000"/>
              </a:lnSpc>
              <a:buFont typeface="+mj-lt"/>
              <a:buAutoNum type="arabicPeriod"/>
            </a:pPr>
            <a:r>
              <a:rPr lang="zh-CN" altLang="en-US" sz="951" dirty="0">
                <a:latin typeface="+mn-ea"/>
              </a:rPr>
              <a:t>原报告仅限社群个人学习，如需它用请联系版权方；</a:t>
            </a:r>
          </a:p>
          <a:p>
            <a:pPr marL="271422" indent="-271422">
              <a:lnSpc>
                <a:spcPct val="150000"/>
              </a:lnSpc>
              <a:buFont typeface="+mj-lt"/>
              <a:buAutoNum type="arabicPeriod"/>
            </a:pPr>
            <a:r>
              <a:rPr lang="zh-CN" altLang="en-US" sz="951" dirty="0">
                <a:latin typeface="+mn-ea"/>
              </a:rPr>
              <a:t>如有其他疑问请联系微信。</a:t>
            </a:r>
          </a:p>
        </p:txBody>
      </p:sp>
    </p:spTree>
    <p:extLst>
      <p:ext uri="{BB962C8B-B14F-4D97-AF65-F5344CB8AC3E}">
        <p14:creationId xmlns:p14="http://schemas.microsoft.com/office/powerpoint/2010/main" val="3908501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509155" y="2058846"/>
            <a:ext cx="6130636" cy="4165309"/>
          </a:xfrm>
          <a:prstGeom prst="roundRect">
            <a:avLst>
              <a:gd name="adj" fmla="val 12426"/>
            </a:avLst>
          </a:prstGeom>
          <a:noFill/>
          <a:ln w="3175">
            <a:solidFill>
              <a:srgbClr val="0A45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074264" y="614780"/>
            <a:ext cx="3443309" cy="369332"/>
          </a:xfrm>
          <a:prstGeom prst="rect">
            <a:avLst/>
          </a:prstGeom>
        </p:spPr>
        <p:txBody>
          <a:bodyPr wrap="square">
            <a:spAutoFit/>
          </a:bodyPr>
          <a:lstStyle/>
          <a:p>
            <a:pPr algn="dist"/>
            <a:r>
              <a:rPr lang="zh-CN" altLang="en-US" b="1" dirty="0">
                <a:solidFill>
                  <a:prstClr val="black"/>
                </a:solidFill>
                <a:latin typeface="微软雅黑" panose="020B0503020204020204" pitchFamily="34" charset="-122"/>
                <a:cs typeface="Times New Roman" panose="02020603050405020304" pitchFamily="18" charset="0"/>
              </a:rPr>
              <a:t>货</a:t>
            </a:r>
            <a:r>
              <a:rPr lang="en-US" altLang="zh-CN" b="1" dirty="0">
                <a:solidFill>
                  <a:prstClr val="black"/>
                </a:solidFill>
                <a:latin typeface="微软雅黑" panose="020B0503020204020204" pitchFamily="34" charset="-122"/>
                <a:cs typeface="Times New Roman" panose="02020603050405020304" pitchFamily="18" charset="0"/>
              </a:rPr>
              <a:t>——5.</a:t>
            </a:r>
            <a:r>
              <a:rPr lang="zh-CN" altLang="en-US" b="1" dirty="0">
                <a:solidFill>
                  <a:prstClr val="black"/>
                </a:solidFill>
                <a:latin typeface="微软雅黑" panose="020B0503020204020204" pitchFamily="34" charset="-122"/>
                <a:cs typeface="Times New Roman" panose="02020603050405020304" pitchFamily="18" charset="0"/>
              </a:rPr>
              <a:t>活动运营体系</a:t>
            </a:r>
            <a:endParaRPr lang="zh-CN" altLang="en-US" dirty="0">
              <a:solidFill>
                <a:prstClr val="black"/>
              </a:solidFill>
              <a:latin typeface="微软雅黑" panose="020B0503020204020204" pitchFamily="34" charset="-122"/>
            </a:endParaRPr>
          </a:p>
        </p:txBody>
      </p:sp>
      <p:sp>
        <p:nvSpPr>
          <p:cNvPr id="3" name="矩形 2"/>
          <p:cNvSpPr/>
          <p:nvPr/>
        </p:nvSpPr>
        <p:spPr>
          <a:xfrm>
            <a:off x="717961" y="2190966"/>
            <a:ext cx="5291577" cy="3901068"/>
          </a:xfrm>
          <a:prstGeom prst="rect">
            <a:avLst/>
          </a:prstGeom>
        </p:spPr>
        <p:txBody>
          <a:bodyPr wrap="square">
            <a:spAutoFit/>
          </a:bodyPr>
          <a:lstStyle/>
          <a:p>
            <a:pPr>
              <a:lnSpc>
                <a:spcPct val="250000"/>
              </a:lnSpc>
            </a:pPr>
            <a:r>
              <a:rPr lang="en-US" altLang="zh-CN" sz="1100" b="1" kern="100" dirty="0">
                <a:solidFill>
                  <a:prstClr val="black"/>
                </a:solidFill>
                <a:latin typeface="微软雅黑" panose="020B0503020204020204" pitchFamily="34" charset="-122"/>
                <a:ea typeface="等线" panose="02010600030101010101" pitchFamily="2" charset="-122"/>
                <a:cs typeface="Times New Roman" panose="02020603050405020304" pitchFamily="18" charset="0"/>
              </a:rPr>
              <a:t>1.</a:t>
            </a:r>
            <a:r>
              <a:rPr lang="zh-CN" altLang="zh-CN" sz="1100" b="1" kern="100" dirty="0">
                <a:solidFill>
                  <a:prstClr val="black"/>
                </a:solidFill>
                <a:latin typeface="等线" panose="02010600030101010101" pitchFamily="2" charset="-122"/>
                <a:cs typeface="Times New Roman" panose="02020603050405020304" pitchFamily="18" charset="0"/>
              </a:rPr>
              <a:t>蔚来探索营</a:t>
            </a:r>
            <a:r>
              <a:rPr lang="en-US" altLang="zh-CN" sz="1100" b="1" kern="100" dirty="0">
                <a:solidFill>
                  <a:prstClr val="black"/>
                </a:solidFill>
                <a:latin typeface="等线" panose="02010600030101010101" pitchFamily="2" charset="-122"/>
                <a:cs typeface="Times New Roman" panose="02020603050405020304" pitchFamily="18" charset="0"/>
              </a:rPr>
              <a:t>seeds</a:t>
            </a:r>
            <a:r>
              <a:rPr lang="zh-CN" altLang="zh-CN" sz="1100" b="1" kern="100" dirty="0">
                <a:solidFill>
                  <a:prstClr val="black"/>
                </a:solidFill>
                <a:latin typeface="等线" panose="02010600030101010101" pitchFamily="2" charset="-122"/>
                <a:cs typeface="Times New Roman" panose="02020603050405020304" pitchFamily="18" charset="0"/>
              </a:rPr>
              <a:t>分享：</a:t>
            </a:r>
            <a:r>
              <a:rPr lang="zh-CN" altLang="zh-CN" sz="1100" kern="100" dirty="0">
                <a:solidFill>
                  <a:prstClr val="black"/>
                </a:solidFill>
                <a:latin typeface="等线" panose="02010600030101010101" pitchFamily="2" charset="-122"/>
                <a:cs typeface="Times New Roman" panose="02020603050405020304" pitchFamily="18" charset="0"/>
              </a:rPr>
              <a:t>用户感兴趣的领域或话题的演讲</a:t>
            </a:r>
            <a:endParaRPr lang="zh-CN" altLang="zh-CN" sz="11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a:lnSpc>
                <a:spcPct val="250000"/>
              </a:lnSpc>
            </a:pPr>
            <a:r>
              <a:rPr lang="en-US" altLang="zh-CN" sz="1100" b="1" kern="100" dirty="0">
                <a:solidFill>
                  <a:prstClr val="black"/>
                </a:solidFill>
                <a:latin typeface="微软雅黑" panose="020B0503020204020204" pitchFamily="34" charset="-122"/>
                <a:ea typeface="等线" panose="02010600030101010101" pitchFamily="2" charset="-122"/>
                <a:cs typeface="Times New Roman" panose="02020603050405020304" pitchFamily="18" charset="0"/>
              </a:rPr>
              <a:t>2.</a:t>
            </a:r>
            <a:r>
              <a:rPr lang="zh-CN" altLang="zh-CN" sz="1100" b="1" kern="100" dirty="0">
                <a:solidFill>
                  <a:prstClr val="black"/>
                </a:solidFill>
                <a:latin typeface="等线" panose="02010600030101010101" pitchFamily="2" charset="-122"/>
                <a:cs typeface="Times New Roman" panose="02020603050405020304" pitchFamily="18" charset="0"/>
              </a:rPr>
              <a:t>用户面对面：</a:t>
            </a:r>
            <a:r>
              <a:rPr lang="zh-CN" altLang="zh-CN" sz="1100" kern="100" dirty="0">
                <a:solidFill>
                  <a:prstClr val="black"/>
                </a:solidFill>
                <a:latin typeface="等线" panose="02010600030101010101" pitchFamily="2" charset="-122"/>
                <a:cs typeface="Times New Roman" panose="02020603050405020304" pitchFamily="18" charset="0"/>
              </a:rPr>
              <a:t>直播用户与李斌面对面聊天</a:t>
            </a:r>
            <a:endParaRPr lang="zh-CN" altLang="zh-CN" sz="11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a:lnSpc>
                <a:spcPct val="250000"/>
              </a:lnSpc>
            </a:pPr>
            <a:r>
              <a:rPr lang="en-US" altLang="zh-CN" sz="1100" b="1" kern="100" dirty="0">
                <a:solidFill>
                  <a:prstClr val="black"/>
                </a:solidFill>
                <a:latin typeface="微软雅黑" panose="020B0503020204020204" pitchFamily="34" charset="-122"/>
                <a:ea typeface="等线" panose="02010600030101010101" pitchFamily="2" charset="-122"/>
                <a:cs typeface="Times New Roman" panose="02020603050405020304" pitchFamily="18" charset="0"/>
              </a:rPr>
              <a:t>3.</a:t>
            </a:r>
            <a:r>
              <a:rPr lang="zh-CN" altLang="zh-CN" sz="1100" b="1" kern="100" dirty="0">
                <a:solidFill>
                  <a:prstClr val="black"/>
                </a:solidFill>
                <a:latin typeface="等线" panose="02010600030101010101" pitchFamily="2" charset="-122"/>
                <a:cs typeface="Times New Roman" panose="02020603050405020304" pitchFamily="18" charset="0"/>
              </a:rPr>
              <a:t>蔚来之夏：</a:t>
            </a:r>
            <a:r>
              <a:rPr lang="zh-CN" altLang="zh-CN" sz="1100" kern="100" dirty="0">
                <a:solidFill>
                  <a:prstClr val="black"/>
                </a:solidFill>
                <a:latin typeface="等线" panose="02010600030101010101" pitchFamily="2" charset="-122"/>
                <a:cs typeface="Times New Roman" panose="02020603050405020304" pitchFamily="18" charset="0"/>
              </a:rPr>
              <a:t>夏日用户城市活动，</a:t>
            </a:r>
            <a:r>
              <a:rPr lang="en-US" altLang="zh-CN" sz="1100" kern="100" dirty="0">
                <a:solidFill>
                  <a:prstClr val="black"/>
                </a:solidFill>
                <a:latin typeface="等线" panose="02010600030101010101" pitchFamily="2" charset="-122"/>
                <a:cs typeface="Times New Roman" panose="02020603050405020304" pitchFamily="18" charset="0"/>
              </a:rPr>
              <a:t>2019</a:t>
            </a:r>
            <a:r>
              <a:rPr lang="zh-CN" altLang="zh-CN" sz="1100" kern="100" dirty="0">
                <a:solidFill>
                  <a:prstClr val="black"/>
                </a:solidFill>
                <a:latin typeface="等线" panose="02010600030101010101" pitchFamily="2" charset="-122"/>
                <a:cs typeface="Times New Roman" panose="02020603050405020304" pitchFamily="18" charset="0"/>
              </a:rPr>
              <a:t>年</a:t>
            </a:r>
            <a:r>
              <a:rPr lang="en-US" altLang="zh-CN" sz="1100" kern="100" dirty="0">
                <a:solidFill>
                  <a:prstClr val="black"/>
                </a:solidFill>
                <a:latin typeface="等线" panose="02010600030101010101" pitchFamily="2" charset="-122"/>
                <a:cs typeface="Times New Roman" panose="02020603050405020304" pitchFamily="18" charset="0"/>
              </a:rPr>
              <a:t>7</a:t>
            </a:r>
            <a:r>
              <a:rPr lang="zh-CN" altLang="zh-CN" sz="1100" kern="100" dirty="0">
                <a:solidFill>
                  <a:prstClr val="black"/>
                </a:solidFill>
                <a:latin typeface="等线" panose="02010600030101010101" pitchFamily="2" charset="-122"/>
                <a:cs typeface="Times New Roman" panose="02020603050405020304" pitchFamily="18" charset="0"/>
              </a:rPr>
              <a:t>月全国各地共开展</a:t>
            </a:r>
            <a:r>
              <a:rPr lang="en-US" altLang="zh-CN" sz="1100" kern="100" dirty="0">
                <a:solidFill>
                  <a:prstClr val="black"/>
                </a:solidFill>
                <a:latin typeface="等线" panose="02010600030101010101" pitchFamily="2" charset="-122"/>
                <a:cs typeface="Times New Roman" panose="02020603050405020304" pitchFamily="18" charset="0"/>
              </a:rPr>
              <a:t>65</a:t>
            </a:r>
            <a:r>
              <a:rPr lang="zh-CN" altLang="zh-CN" sz="1100" kern="100" dirty="0">
                <a:solidFill>
                  <a:prstClr val="black"/>
                </a:solidFill>
                <a:latin typeface="等线" panose="02010600030101010101" pitchFamily="2" charset="-122"/>
                <a:cs typeface="Times New Roman" panose="02020603050405020304" pitchFamily="18" charset="0"/>
              </a:rPr>
              <a:t>场活动</a:t>
            </a:r>
            <a:endParaRPr lang="zh-CN" altLang="zh-CN" sz="11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a:lnSpc>
                <a:spcPct val="250000"/>
              </a:lnSpc>
            </a:pPr>
            <a:r>
              <a:rPr lang="en-US" altLang="zh-CN" sz="1100" b="1" kern="100" dirty="0">
                <a:solidFill>
                  <a:prstClr val="black"/>
                </a:solidFill>
                <a:latin typeface="微软雅黑" panose="020B0503020204020204" pitchFamily="34" charset="-122"/>
                <a:ea typeface="等线" panose="02010600030101010101" pitchFamily="2" charset="-122"/>
                <a:cs typeface="Times New Roman" panose="02020603050405020304" pitchFamily="18" charset="0"/>
              </a:rPr>
              <a:t>4.</a:t>
            </a:r>
            <a:r>
              <a:rPr lang="zh-CN" altLang="zh-CN" sz="1100" b="1" kern="100" dirty="0">
                <a:solidFill>
                  <a:prstClr val="black"/>
                </a:solidFill>
                <a:latin typeface="等线" panose="02010600030101010101" pitchFamily="2" charset="-122"/>
                <a:cs typeface="Times New Roman" panose="02020603050405020304" pitchFamily="18" charset="0"/>
              </a:rPr>
              <a:t>志愿者活动：</a:t>
            </a:r>
            <a:r>
              <a:rPr lang="zh-CN" altLang="zh-CN" sz="1100" kern="100" dirty="0">
                <a:solidFill>
                  <a:prstClr val="black"/>
                </a:solidFill>
                <a:latin typeface="等线" panose="02010600030101010101" pitchFamily="2" charset="-122"/>
                <a:cs typeface="Times New Roman" panose="02020603050405020304" pitchFamily="18" charset="0"/>
              </a:rPr>
              <a:t>蔚来车展、交车等各项服务类活动</a:t>
            </a:r>
            <a:endParaRPr lang="zh-CN" altLang="zh-CN" sz="11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a:lnSpc>
                <a:spcPct val="250000"/>
              </a:lnSpc>
            </a:pPr>
            <a:r>
              <a:rPr lang="en-US" altLang="zh-CN" sz="1100" b="1" kern="100" dirty="0">
                <a:solidFill>
                  <a:prstClr val="black"/>
                </a:solidFill>
                <a:latin typeface="微软雅黑" panose="020B0503020204020204" pitchFamily="34" charset="-122"/>
                <a:ea typeface="等线" panose="02010600030101010101" pitchFamily="2" charset="-122"/>
                <a:cs typeface="Times New Roman" panose="02020603050405020304" pitchFamily="18" charset="0"/>
              </a:rPr>
              <a:t>5.</a:t>
            </a:r>
            <a:r>
              <a:rPr lang="zh-CN" altLang="zh-CN" sz="1100" b="1" kern="100" dirty="0">
                <a:solidFill>
                  <a:prstClr val="black"/>
                </a:solidFill>
                <a:latin typeface="等线" panose="02010600030101010101" pitchFamily="2" charset="-122"/>
                <a:cs typeface="Times New Roman" panose="02020603050405020304" pitchFamily="18" charset="0"/>
              </a:rPr>
              <a:t>蔚来日：</a:t>
            </a:r>
            <a:r>
              <a:rPr lang="zh-CN" altLang="zh-CN" sz="1100" kern="100" dirty="0">
                <a:solidFill>
                  <a:prstClr val="black"/>
                </a:solidFill>
                <a:latin typeface="等线" panose="02010600030101010101" pitchFamily="2" charset="-122"/>
                <a:cs typeface="Times New Roman" panose="02020603050405020304" pitchFamily="18" charset="0"/>
              </a:rPr>
              <a:t>由蔚来社区所有用户进行申报城市投票决定地点</a:t>
            </a:r>
            <a:endParaRPr lang="zh-CN" altLang="zh-CN" sz="11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a:lnSpc>
                <a:spcPct val="250000"/>
              </a:lnSpc>
            </a:pPr>
            <a:r>
              <a:rPr lang="en-US" altLang="zh-CN" sz="1100" b="1" kern="100" dirty="0">
                <a:solidFill>
                  <a:prstClr val="black"/>
                </a:solidFill>
                <a:latin typeface="微软雅黑" panose="020B0503020204020204" pitchFamily="34" charset="-122"/>
                <a:ea typeface="等线" panose="02010600030101010101" pitchFamily="2" charset="-122"/>
                <a:cs typeface="Times New Roman" panose="02020603050405020304" pitchFamily="18" charset="0"/>
              </a:rPr>
              <a:t>6.NIO Radio</a:t>
            </a:r>
            <a:r>
              <a:rPr lang="zh-CN" altLang="zh-CN" sz="1100" b="1" kern="100" dirty="0">
                <a:solidFill>
                  <a:prstClr val="black"/>
                </a:solidFill>
                <a:latin typeface="等线" panose="02010600030101010101" pitchFamily="2" charset="-122"/>
                <a:cs typeface="Times New Roman" panose="02020603050405020304" pitchFamily="18" charset="0"/>
              </a:rPr>
              <a:t>车主故事分享</a:t>
            </a:r>
            <a:r>
              <a:rPr lang="zh-CN" altLang="zh-CN" sz="1100" kern="100" dirty="0">
                <a:solidFill>
                  <a:prstClr val="black"/>
                </a:solidFill>
                <a:latin typeface="等线" panose="02010600030101010101" pitchFamily="2" charset="-122"/>
                <a:cs typeface="Times New Roman" panose="02020603050405020304" pitchFamily="18" charset="0"/>
              </a:rPr>
              <a:t>：通过电台分享车主故事</a:t>
            </a:r>
            <a:endParaRPr lang="zh-CN" altLang="zh-CN" sz="11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a:lnSpc>
                <a:spcPct val="250000"/>
              </a:lnSpc>
            </a:pPr>
            <a:r>
              <a:rPr lang="en-US" altLang="zh-CN" sz="1100" b="1" kern="100" dirty="0">
                <a:solidFill>
                  <a:prstClr val="black"/>
                </a:solidFill>
                <a:latin typeface="微软雅黑" panose="020B0503020204020204" pitchFamily="34" charset="-122"/>
                <a:ea typeface="等线" panose="02010600030101010101" pitchFamily="2" charset="-122"/>
                <a:cs typeface="Times New Roman" panose="02020603050405020304" pitchFamily="18" charset="0"/>
              </a:rPr>
              <a:t>7.</a:t>
            </a:r>
            <a:r>
              <a:rPr lang="zh-CN" altLang="zh-CN" sz="1100" b="1" kern="100" dirty="0">
                <a:solidFill>
                  <a:prstClr val="black"/>
                </a:solidFill>
                <a:latin typeface="等线" panose="02010600030101010101" pitchFamily="2" charset="-122"/>
                <a:cs typeface="Times New Roman" panose="02020603050405020304" pitchFamily="18" charset="0"/>
              </a:rPr>
              <a:t>车主广告牌：</a:t>
            </a:r>
            <a:r>
              <a:rPr lang="zh-CN" altLang="zh-CN" sz="1100" kern="100" dirty="0">
                <a:solidFill>
                  <a:prstClr val="black"/>
                </a:solidFill>
                <a:latin typeface="等线" panose="02010600030101010101" pitchFamily="2" charset="-122"/>
                <a:cs typeface="Times New Roman" panose="02020603050405020304" pitchFamily="18" charset="0"/>
              </a:rPr>
              <a:t>车主自发为蔚来打广告</a:t>
            </a:r>
            <a:endParaRPr lang="zh-CN" altLang="zh-CN" sz="11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a:p>
            <a:pPr>
              <a:lnSpc>
                <a:spcPct val="250000"/>
              </a:lnSpc>
            </a:pPr>
            <a:r>
              <a:rPr lang="en-US" altLang="zh-CN" sz="1100" b="1" kern="100" dirty="0">
                <a:solidFill>
                  <a:prstClr val="black"/>
                </a:solidFill>
                <a:latin typeface="微软雅黑" panose="020B0503020204020204" pitchFamily="34" charset="-122"/>
                <a:ea typeface="等线" panose="02010600030101010101" pitchFamily="2" charset="-122"/>
                <a:cs typeface="Times New Roman" panose="02020603050405020304" pitchFamily="18" charset="0"/>
              </a:rPr>
              <a:t>8.</a:t>
            </a:r>
            <a:r>
              <a:rPr lang="zh-CN" altLang="zh-CN" sz="1100" b="1" kern="100" dirty="0">
                <a:solidFill>
                  <a:prstClr val="black"/>
                </a:solidFill>
                <a:latin typeface="等线" panose="02010600030101010101" pitchFamily="2" charset="-122"/>
                <a:cs typeface="Times New Roman" panose="02020603050405020304" pitchFamily="18" charset="0"/>
              </a:rPr>
              <a:t>体验沙龙：</a:t>
            </a:r>
            <a:r>
              <a:rPr lang="zh-CN" altLang="zh-CN" sz="1100" kern="100" dirty="0">
                <a:solidFill>
                  <a:prstClr val="black"/>
                </a:solidFill>
                <a:latin typeface="等线" panose="02010600030101010101" pitchFamily="2" charset="-122"/>
                <a:cs typeface="Times New Roman" panose="02020603050405020304" pitchFamily="18" charset="0"/>
              </a:rPr>
              <a:t>用户与蔚来内部员工讨论业务的现状与发展，包含产品、服务，且不仅限于用户，还包含乘客（用户的家人或朋友）</a:t>
            </a:r>
            <a:endParaRPr lang="zh-CN" altLang="zh-CN" sz="11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4" name="矩形 3"/>
          <p:cNvSpPr/>
          <p:nvPr/>
        </p:nvSpPr>
        <p:spPr>
          <a:xfrm>
            <a:off x="786504" y="1404389"/>
            <a:ext cx="10508413" cy="369332"/>
          </a:xfrm>
          <a:prstGeom prst="rect">
            <a:avLst/>
          </a:prstGeom>
        </p:spPr>
        <p:txBody>
          <a:bodyPr wrap="square">
            <a:spAutoFit/>
          </a:bodyPr>
          <a:lstStyle/>
          <a:p>
            <a:pPr algn="dist"/>
            <a:r>
              <a:rPr lang="zh-CN" altLang="en-US" b="1" dirty="0">
                <a:latin typeface="微软雅黑" panose="020B0503020204020204" pitchFamily="34" charset="-122"/>
                <a:cs typeface="Times New Roman" panose="02020603050405020304" pitchFamily="18" charset="0"/>
              </a:rPr>
              <a:t>围绕用户意见收集、生活方式体验、内容分享等维度，开展线上、线下活动，最直观达成用户价值共创</a:t>
            </a:r>
            <a:endParaRPr lang="zh-CN" altLang="en-US" dirty="0"/>
          </a:p>
        </p:txBody>
      </p:sp>
      <p:sp>
        <p:nvSpPr>
          <p:cNvPr id="5" name="平行四边形 4"/>
          <p:cNvSpPr/>
          <p:nvPr/>
        </p:nvSpPr>
        <p:spPr>
          <a:xfrm>
            <a:off x="412432" y="1285347"/>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srcRect l="17111"/>
          <a:stretch/>
        </p:blipFill>
        <p:spPr>
          <a:xfrm>
            <a:off x="6355937" y="4197376"/>
            <a:ext cx="2369127" cy="1607742"/>
          </a:xfrm>
          <a:prstGeom prst="rect">
            <a:avLst/>
          </a:prstGeom>
        </p:spPr>
      </p:pic>
      <p:pic>
        <p:nvPicPr>
          <p:cNvPr id="2052" name="Picture 4" descr="https://gimg2.baidu.com/image_search/src=http%3A%2F%2Fimg4.315che.com%2Fupload_sohu%2F2019-12-29%2F363446562_100165018_0.jpg&amp;refer=http%3A%2F%2Fimg4.315che.com&amp;app=2002&amp;size=f9999,10000&amp;q=a80&amp;n=0&amp;g=0n&amp;fmt=jpeg?sec=1637317007&amp;t=cde78ee7f0adeeab7f74da972d55841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91707" y="2750276"/>
            <a:ext cx="2359152" cy="157276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gimg2.baidu.com/image_search/src=http%3A%2F%2F5b0988e595225.cdn.sohucs.com%2Fimages%2F20180501%2Fa2ad106eb23b4487805a645e4e948738.jpeg&amp;refer=http%3A%2F%2F5b0988e595225.cdn.sohucs.com&amp;app=2002&amp;size=f9999,10000&amp;q=a80&amp;n=0&amp;g=0n&amp;fmt=jpeg?sec=1637316981&amp;t=0e1f1826f2f327ab40709e7caed8fad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76755" y="2326888"/>
            <a:ext cx="2358736" cy="157249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gimg2.baidu.com/image_search/src=http%3A%2F%2F5b0988e595225.cdn.sohucs.com%2Fa_auto%2Cc_cut%2Cx_0%2Cy_280%2Cw_1080%2Ch_720%2Fimages%2F20181206%2F06ada83736cd4959aa74eba84c1814f7.jpeg&amp;refer=http%3A%2F%2F5b0988e595225.cdn.sohucs.com&amp;app=2002&amp;size=f9999,10000&amp;q=a80&amp;n=0&amp;g=0n&amp;fmt=jpeg?sec=1637317107&amp;t=065d3c9b20de2ce3c2919762fcfc498d"/>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01628" y="4509789"/>
            <a:ext cx="2411197" cy="160746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677511" y="6117254"/>
            <a:ext cx="1659429" cy="253916"/>
          </a:xfrm>
          <a:prstGeom prst="rect">
            <a:avLst/>
          </a:prstGeom>
        </p:spPr>
        <p:txBody>
          <a:bodyPr wrap="none">
            <a:spAutoFit/>
          </a:bodyPr>
          <a:lstStyle/>
          <a:p>
            <a:r>
              <a:rPr lang="en-US" altLang="zh-CN" sz="1050" kern="100" dirty="0">
                <a:solidFill>
                  <a:prstClr val="black"/>
                </a:solidFill>
                <a:latin typeface="微软雅黑" panose="020B0503020204020204" pitchFamily="34" charset="-122"/>
                <a:ea typeface="等线" panose="02010600030101010101" pitchFamily="2" charset="-122"/>
                <a:cs typeface="Times New Roman" panose="02020603050405020304" pitchFamily="18" charset="0"/>
              </a:rPr>
              <a:t>NIO Radio</a:t>
            </a:r>
            <a:r>
              <a:rPr lang="zh-CN" altLang="zh-CN" sz="1050" kern="100" dirty="0">
                <a:solidFill>
                  <a:prstClr val="black"/>
                </a:solidFill>
                <a:latin typeface="等线" panose="02010600030101010101" pitchFamily="2" charset="-122"/>
                <a:cs typeface="Times New Roman" panose="02020603050405020304" pitchFamily="18" charset="0"/>
              </a:rPr>
              <a:t>车主故事分享</a:t>
            </a:r>
            <a:endParaRPr lang="zh-CN" altLang="en-US" sz="1050" dirty="0"/>
          </a:p>
        </p:txBody>
      </p:sp>
      <p:sp>
        <p:nvSpPr>
          <p:cNvPr id="9" name="矩形 8"/>
          <p:cNvSpPr/>
          <p:nvPr/>
        </p:nvSpPr>
        <p:spPr>
          <a:xfrm>
            <a:off x="7041746" y="5838118"/>
            <a:ext cx="857927" cy="253916"/>
          </a:xfrm>
          <a:prstGeom prst="rect">
            <a:avLst/>
          </a:prstGeom>
        </p:spPr>
        <p:txBody>
          <a:bodyPr wrap="none">
            <a:spAutoFit/>
          </a:bodyPr>
          <a:lstStyle/>
          <a:p>
            <a:r>
              <a:rPr lang="zh-CN" altLang="zh-CN" sz="1050" kern="100" dirty="0">
                <a:solidFill>
                  <a:prstClr val="black"/>
                </a:solidFill>
                <a:latin typeface="等线" panose="02010600030101010101" pitchFamily="2" charset="-122"/>
                <a:cs typeface="Times New Roman" panose="02020603050405020304" pitchFamily="18" charset="0"/>
              </a:rPr>
              <a:t>车主广告牌</a:t>
            </a:r>
            <a:endParaRPr lang="zh-CN" altLang="en-US" sz="1050" kern="100" dirty="0">
              <a:solidFill>
                <a:prstClr val="black"/>
              </a:solidFill>
              <a:latin typeface="等线" panose="02010600030101010101" pitchFamily="2" charset="-122"/>
              <a:cs typeface="Times New Roman" panose="02020603050405020304" pitchFamily="18" charset="0"/>
            </a:endParaRPr>
          </a:p>
        </p:txBody>
      </p:sp>
      <p:sp>
        <p:nvSpPr>
          <p:cNvPr id="10" name="矩形 9"/>
          <p:cNvSpPr/>
          <p:nvPr/>
        </p:nvSpPr>
        <p:spPr>
          <a:xfrm>
            <a:off x="6355937" y="3904283"/>
            <a:ext cx="1451038" cy="253916"/>
          </a:xfrm>
          <a:prstGeom prst="rect">
            <a:avLst/>
          </a:prstGeom>
        </p:spPr>
        <p:txBody>
          <a:bodyPr wrap="none">
            <a:spAutoFit/>
          </a:bodyPr>
          <a:lstStyle/>
          <a:p>
            <a:r>
              <a:rPr lang="zh-CN" altLang="zh-CN" sz="1050" kern="100" dirty="0">
                <a:solidFill>
                  <a:prstClr val="black"/>
                </a:solidFill>
                <a:latin typeface="等线" panose="02010600030101010101" pitchFamily="2" charset="-122"/>
                <a:cs typeface="Times New Roman" panose="02020603050405020304" pitchFamily="18" charset="0"/>
              </a:rPr>
              <a:t>蔚来探索营</a:t>
            </a:r>
            <a:r>
              <a:rPr lang="en-US" altLang="zh-CN" sz="1050" kern="100" dirty="0">
                <a:solidFill>
                  <a:prstClr val="black"/>
                </a:solidFill>
                <a:latin typeface="等线" panose="02010600030101010101" pitchFamily="2" charset="-122"/>
                <a:cs typeface="Times New Roman" panose="02020603050405020304" pitchFamily="18" charset="0"/>
              </a:rPr>
              <a:t>seeds</a:t>
            </a:r>
            <a:r>
              <a:rPr lang="zh-CN" altLang="zh-CN" sz="1050" kern="100" dirty="0">
                <a:solidFill>
                  <a:prstClr val="black"/>
                </a:solidFill>
                <a:latin typeface="等线" panose="02010600030101010101" pitchFamily="2" charset="-122"/>
                <a:cs typeface="Times New Roman" panose="02020603050405020304" pitchFamily="18" charset="0"/>
              </a:rPr>
              <a:t>分享</a:t>
            </a:r>
            <a:endParaRPr lang="zh-CN" altLang="en-US" sz="1050" kern="100" dirty="0">
              <a:solidFill>
                <a:prstClr val="black"/>
              </a:solidFill>
              <a:latin typeface="等线" panose="02010600030101010101" pitchFamily="2" charset="-122"/>
              <a:cs typeface="Times New Roman" panose="02020603050405020304" pitchFamily="18" charset="0"/>
            </a:endParaRPr>
          </a:p>
        </p:txBody>
      </p:sp>
      <p:sp>
        <p:nvSpPr>
          <p:cNvPr id="11" name="矩形 10"/>
          <p:cNvSpPr/>
          <p:nvPr/>
        </p:nvSpPr>
        <p:spPr>
          <a:xfrm>
            <a:off x="9949110" y="2507177"/>
            <a:ext cx="588623" cy="253916"/>
          </a:xfrm>
          <a:prstGeom prst="rect">
            <a:avLst/>
          </a:prstGeom>
        </p:spPr>
        <p:txBody>
          <a:bodyPr wrap="none">
            <a:spAutoFit/>
          </a:bodyPr>
          <a:lstStyle/>
          <a:p>
            <a:r>
              <a:rPr lang="zh-CN" altLang="zh-CN" sz="1050" kern="100" dirty="0">
                <a:solidFill>
                  <a:prstClr val="black"/>
                </a:solidFill>
                <a:latin typeface="等线" panose="02010600030101010101" pitchFamily="2" charset="-122"/>
                <a:cs typeface="Times New Roman" panose="02020603050405020304" pitchFamily="18" charset="0"/>
              </a:rPr>
              <a:t>蔚来日</a:t>
            </a:r>
            <a:endParaRPr lang="zh-CN" altLang="en-US" sz="1050" kern="100" dirty="0">
              <a:solidFill>
                <a:prstClr val="black"/>
              </a:solidFill>
              <a:latin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1702020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74264" y="614780"/>
            <a:ext cx="3443309" cy="369332"/>
          </a:xfrm>
          <a:prstGeom prst="rect">
            <a:avLst/>
          </a:prstGeom>
        </p:spPr>
        <p:txBody>
          <a:bodyPr wrap="square">
            <a:spAutoFit/>
          </a:bodyPr>
          <a:lstStyle/>
          <a:p>
            <a:pPr algn="dist"/>
            <a:r>
              <a:rPr lang="zh-CN" altLang="en-US" b="1" dirty="0">
                <a:solidFill>
                  <a:prstClr val="black"/>
                </a:solidFill>
                <a:latin typeface="微软雅黑" panose="020B0503020204020204" pitchFamily="34" charset="-122"/>
                <a:cs typeface="Times New Roman" panose="02020603050405020304" pitchFamily="18" charset="0"/>
              </a:rPr>
              <a:t>货</a:t>
            </a:r>
            <a:r>
              <a:rPr lang="en-US" altLang="zh-CN" b="1" dirty="0">
                <a:solidFill>
                  <a:prstClr val="black"/>
                </a:solidFill>
                <a:latin typeface="微软雅黑" panose="020B0503020204020204" pitchFamily="34" charset="-122"/>
                <a:cs typeface="Times New Roman" panose="02020603050405020304" pitchFamily="18" charset="0"/>
              </a:rPr>
              <a:t>——6.</a:t>
            </a:r>
            <a:r>
              <a:rPr lang="zh-CN" altLang="en-US" b="1" dirty="0">
                <a:solidFill>
                  <a:prstClr val="black"/>
                </a:solidFill>
                <a:latin typeface="微软雅黑" panose="020B0503020204020204" pitchFamily="34" charset="-122"/>
                <a:cs typeface="Times New Roman" panose="02020603050405020304" pitchFamily="18" charset="0"/>
              </a:rPr>
              <a:t>服务运营体系</a:t>
            </a:r>
            <a:endParaRPr lang="zh-CN" altLang="en-US" dirty="0">
              <a:solidFill>
                <a:prstClr val="black"/>
              </a:solidFill>
              <a:latin typeface="微软雅黑" panose="020B0503020204020204" pitchFamily="34" charset="-122"/>
            </a:endParaRPr>
          </a:p>
        </p:txBody>
      </p:sp>
      <p:sp>
        <p:nvSpPr>
          <p:cNvPr id="6" name="矩形 5"/>
          <p:cNvSpPr/>
          <p:nvPr/>
        </p:nvSpPr>
        <p:spPr>
          <a:xfrm>
            <a:off x="599468" y="1404389"/>
            <a:ext cx="10976004" cy="369332"/>
          </a:xfrm>
          <a:prstGeom prst="rect">
            <a:avLst/>
          </a:prstGeom>
        </p:spPr>
        <p:txBody>
          <a:bodyPr wrap="square">
            <a:spAutoFit/>
          </a:bodyPr>
          <a:lstStyle/>
          <a:p>
            <a:pPr algn="dist"/>
            <a:r>
              <a:rPr lang="zh-CN" altLang="en-US" b="1" dirty="0">
                <a:latin typeface="微软雅黑" panose="020B0503020204020204" pitchFamily="34" charset="-122"/>
                <a:cs typeface="Times New Roman" panose="02020603050405020304" pitchFamily="18" charset="0"/>
              </a:rPr>
              <a:t>以专属、便捷、智能、共创为核心的服务运营，为用户提供超行业的服务体验，也成为蔚来的核心优势之一</a:t>
            </a:r>
            <a:endParaRPr lang="zh-CN" altLang="en-US" dirty="0"/>
          </a:p>
        </p:txBody>
      </p:sp>
      <p:sp>
        <p:nvSpPr>
          <p:cNvPr id="7" name="平行四边形 6"/>
          <p:cNvSpPr/>
          <p:nvPr/>
        </p:nvSpPr>
        <p:spPr>
          <a:xfrm>
            <a:off x="412432" y="1285347"/>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357996" y="2628761"/>
            <a:ext cx="3740071" cy="2445193"/>
            <a:chOff x="1091046" y="3054710"/>
            <a:chExt cx="3740071" cy="2445193"/>
          </a:xfrm>
        </p:grpSpPr>
        <p:pic>
          <p:nvPicPr>
            <p:cNvPr id="8" name="图片 7"/>
            <p:cNvPicPr>
              <a:picLocks noChangeAspect="1"/>
            </p:cNvPicPr>
            <p:nvPr/>
          </p:nvPicPr>
          <p:blipFill>
            <a:blip r:embed="rId2"/>
            <a:stretch>
              <a:fillRect/>
            </a:stretch>
          </p:blipFill>
          <p:spPr>
            <a:xfrm>
              <a:off x="2329862" y="3054710"/>
              <a:ext cx="1253121" cy="2445193"/>
            </a:xfrm>
            <a:prstGeom prst="rect">
              <a:avLst/>
            </a:prstGeom>
          </p:spPr>
        </p:pic>
        <p:pic>
          <p:nvPicPr>
            <p:cNvPr id="9" name="图片 8"/>
            <p:cNvPicPr>
              <a:picLocks noChangeAspect="1"/>
            </p:cNvPicPr>
            <p:nvPr/>
          </p:nvPicPr>
          <p:blipFill>
            <a:blip r:embed="rId3"/>
            <a:stretch>
              <a:fillRect/>
            </a:stretch>
          </p:blipFill>
          <p:spPr>
            <a:xfrm>
              <a:off x="3582983" y="3054710"/>
              <a:ext cx="1248134" cy="2445193"/>
            </a:xfrm>
            <a:prstGeom prst="rect">
              <a:avLst/>
            </a:prstGeom>
          </p:spPr>
        </p:pic>
        <p:pic>
          <p:nvPicPr>
            <p:cNvPr id="10" name="图片 9"/>
            <p:cNvPicPr>
              <a:picLocks noChangeAspect="1"/>
            </p:cNvPicPr>
            <p:nvPr/>
          </p:nvPicPr>
          <p:blipFill>
            <a:blip r:embed="rId4"/>
            <a:stretch>
              <a:fillRect/>
            </a:stretch>
          </p:blipFill>
          <p:spPr>
            <a:xfrm>
              <a:off x="1091046" y="3057063"/>
              <a:ext cx="1231088" cy="2442840"/>
            </a:xfrm>
            <a:prstGeom prst="rect">
              <a:avLst/>
            </a:prstGeom>
          </p:spPr>
        </p:pic>
      </p:grpSp>
      <p:pic>
        <p:nvPicPr>
          <p:cNvPr id="11" name="图片 10">
            <a:extLst>
              <a:ext uri="{FF2B5EF4-FFF2-40B4-BE49-F238E27FC236}">
                <a16:creationId xmlns:a16="http://schemas.microsoft.com/office/drawing/2014/main" id="{2DD650D1-EFE3-9742-A090-363AABDDE8DB}"/>
              </a:ext>
            </a:extLst>
          </p:cNvPr>
          <p:cNvPicPr>
            <a:picLocks noChangeAspect="1"/>
          </p:cNvPicPr>
          <p:nvPr/>
        </p:nvPicPr>
        <p:blipFill>
          <a:blip r:embed="rId5"/>
          <a:stretch>
            <a:fillRect/>
          </a:stretch>
        </p:blipFill>
        <p:spPr>
          <a:xfrm>
            <a:off x="7692824" y="2628761"/>
            <a:ext cx="1217596" cy="2445194"/>
          </a:xfrm>
          <a:prstGeom prst="rect">
            <a:avLst/>
          </a:prstGeom>
        </p:spPr>
      </p:pic>
      <p:pic>
        <p:nvPicPr>
          <p:cNvPr id="12" name="图片 11">
            <a:extLst>
              <a:ext uri="{FF2B5EF4-FFF2-40B4-BE49-F238E27FC236}">
                <a16:creationId xmlns:a16="http://schemas.microsoft.com/office/drawing/2014/main" id="{7412CD8C-36B1-6447-AB75-8B48AC6A2375}"/>
              </a:ext>
            </a:extLst>
          </p:cNvPr>
          <p:cNvPicPr>
            <a:picLocks/>
          </p:cNvPicPr>
          <p:nvPr/>
        </p:nvPicPr>
        <p:blipFill rotWithShape="1">
          <a:blip r:embed="rId6"/>
          <a:srcRect l="3152" r="3848"/>
          <a:stretch/>
        </p:blipFill>
        <p:spPr>
          <a:xfrm>
            <a:off x="9582976" y="2628761"/>
            <a:ext cx="1186235" cy="2444431"/>
          </a:xfrm>
          <a:prstGeom prst="rect">
            <a:avLst/>
          </a:prstGeom>
        </p:spPr>
      </p:pic>
      <p:sp>
        <p:nvSpPr>
          <p:cNvPr id="15" name="矩形 14"/>
          <p:cNvSpPr/>
          <p:nvPr/>
        </p:nvSpPr>
        <p:spPr>
          <a:xfrm>
            <a:off x="1362982" y="2248830"/>
            <a:ext cx="1838965" cy="276999"/>
          </a:xfrm>
          <a:prstGeom prst="rect">
            <a:avLst/>
          </a:prstGeom>
        </p:spPr>
        <p:txBody>
          <a:bodyPr wrap="none">
            <a:spAutoFit/>
          </a:bodyPr>
          <a:lstStyle/>
          <a:p>
            <a:pPr algn="ctr"/>
            <a:r>
              <a:rPr lang="zh-CN" altLang="zh-CN" sz="1200" b="1" kern="100" dirty="0">
                <a:solidFill>
                  <a:prstClr val="black"/>
                </a:solidFill>
                <a:latin typeface="等线" panose="02010600030101010101" pitchFamily="2" charset="-122"/>
                <a:cs typeface="Times New Roman" panose="02020603050405020304" pitchFamily="18" charset="0"/>
              </a:rPr>
              <a:t>专属服务群、专属</a:t>
            </a:r>
            <a:r>
              <a:rPr lang="en-US" altLang="zh-CN" sz="1200" b="1" kern="100" dirty="0">
                <a:solidFill>
                  <a:prstClr val="black"/>
                </a:solidFill>
                <a:latin typeface="等线" panose="02010600030101010101" pitchFamily="2" charset="-122"/>
                <a:cs typeface="Times New Roman" panose="02020603050405020304" pitchFamily="18" charset="0"/>
              </a:rPr>
              <a:t>fellow</a:t>
            </a:r>
            <a:endParaRPr lang="zh-CN" altLang="en-US" sz="1200" b="1" dirty="0"/>
          </a:p>
        </p:txBody>
      </p:sp>
      <p:sp>
        <p:nvSpPr>
          <p:cNvPr id="16" name="矩形 15"/>
          <p:cNvSpPr/>
          <p:nvPr/>
        </p:nvSpPr>
        <p:spPr>
          <a:xfrm>
            <a:off x="7776729" y="2248830"/>
            <a:ext cx="800219" cy="276999"/>
          </a:xfrm>
          <a:prstGeom prst="rect">
            <a:avLst/>
          </a:prstGeom>
        </p:spPr>
        <p:txBody>
          <a:bodyPr wrap="none">
            <a:spAutoFit/>
          </a:bodyPr>
          <a:lstStyle/>
          <a:p>
            <a:pPr algn="ctr"/>
            <a:r>
              <a:rPr lang="zh-CN" altLang="zh-CN" sz="1200" b="1" kern="100" dirty="0">
                <a:solidFill>
                  <a:prstClr val="black"/>
                </a:solidFill>
                <a:latin typeface="等线" panose="02010600030101010101" pitchFamily="2" charset="-122"/>
                <a:cs typeface="Times New Roman" panose="02020603050405020304" pitchFamily="18" charset="0"/>
              </a:rPr>
              <a:t>一键呼叫</a:t>
            </a:r>
            <a:endParaRPr lang="zh-CN" altLang="en-US" sz="1200" b="1" dirty="0"/>
          </a:p>
        </p:txBody>
      </p:sp>
      <p:sp>
        <p:nvSpPr>
          <p:cNvPr id="17" name="矩形 16"/>
          <p:cNvSpPr/>
          <p:nvPr/>
        </p:nvSpPr>
        <p:spPr>
          <a:xfrm>
            <a:off x="4950729" y="2248830"/>
            <a:ext cx="1877437" cy="276999"/>
          </a:xfrm>
          <a:prstGeom prst="rect">
            <a:avLst/>
          </a:prstGeom>
        </p:spPr>
        <p:txBody>
          <a:bodyPr wrap="none">
            <a:spAutoFit/>
          </a:bodyPr>
          <a:lstStyle/>
          <a:p>
            <a:pPr algn="ctr"/>
            <a:r>
              <a:rPr lang="zh-CN" altLang="zh-CN" sz="1200" b="1" kern="100" dirty="0">
                <a:solidFill>
                  <a:prstClr val="black"/>
                </a:solidFill>
                <a:latin typeface="等线" panose="02010600030101010101" pitchFamily="2" charset="-122"/>
                <a:cs typeface="Times New Roman" panose="02020603050405020304" pitchFamily="18" charset="0"/>
              </a:rPr>
              <a:t>补能（充电、换电地图）</a:t>
            </a:r>
            <a:endParaRPr lang="zh-CN" altLang="en-US" sz="1200" b="1" dirty="0"/>
          </a:p>
        </p:txBody>
      </p:sp>
      <p:pic>
        <p:nvPicPr>
          <p:cNvPr id="28" name="图片 27"/>
          <p:cNvPicPr>
            <a:picLocks noChangeAspect="1"/>
          </p:cNvPicPr>
          <p:nvPr/>
        </p:nvPicPr>
        <p:blipFill>
          <a:blip r:embed="rId7"/>
          <a:stretch>
            <a:fillRect/>
          </a:stretch>
        </p:blipFill>
        <p:spPr>
          <a:xfrm>
            <a:off x="4674196" y="2628484"/>
            <a:ext cx="2438611" cy="2444708"/>
          </a:xfrm>
          <a:prstGeom prst="rect">
            <a:avLst/>
          </a:prstGeom>
        </p:spPr>
      </p:pic>
      <p:sp>
        <p:nvSpPr>
          <p:cNvPr id="29" name="矩形 28"/>
          <p:cNvSpPr/>
          <p:nvPr/>
        </p:nvSpPr>
        <p:spPr>
          <a:xfrm>
            <a:off x="9775983" y="2248830"/>
            <a:ext cx="800219" cy="276999"/>
          </a:xfrm>
          <a:prstGeom prst="rect">
            <a:avLst/>
          </a:prstGeom>
        </p:spPr>
        <p:txBody>
          <a:bodyPr wrap="none">
            <a:spAutoFit/>
          </a:bodyPr>
          <a:lstStyle/>
          <a:p>
            <a:pPr algn="ctr"/>
            <a:r>
              <a:rPr lang="zh-CN" altLang="zh-CN" sz="1200" b="1" kern="100" dirty="0">
                <a:solidFill>
                  <a:prstClr val="black"/>
                </a:solidFill>
                <a:latin typeface="等线" panose="02010600030101010101" pitchFamily="2" charset="-122"/>
                <a:cs typeface="Times New Roman" panose="02020603050405020304" pitchFamily="18" charset="0"/>
              </a:rPr>
              <a:t>一键加电</a:t>
            </a:r>
            <a:endParaRPr lang="zh-CN" altLang="en-US" sz="1200" b="1" dirty="0"/>
          </a:p>
        </p:txBody>
      </p:sp>
      <p:sp>
        <p:nvSpPr>
          <p:cNvPr id="30" name="矩形 29"/>
          <p:cNvSpPr/>
          <p:nvPr/>
        </p:nvSpPr>
        <p:spPr>
          <a:xfrm>
            <a:off x="7692824" y="5134154"/>
            <a:ext cx="1444337" cy="784830"/>
          </a:xfrm>
          <a:prstGeom prst="rect">
            <a:avLst/>
          </a:prstGeom>
        </p:spPr>
        <p:txBody>
          <a:bodyPr wrap="square">
            <a:spAutoFit/>
          </a:bodyPr>
          <a:lstStyle/>
          <a:p>
            <a:pPr>
              <a:lnSpc>
                <a:spcPct val="150000"/>
              </a:lnSpc>
            </a:pPr>
            <a:r>
              <a:rPr lang="zh-CN" altLang="zh-CN" sz="1000" kern="100" dirty="0">
                <a:solidFill>
                  <a:prstClr val="black"/>
                </a:solidFill>
                <a:latin typeface="等线" panose="02010600030101010101" pitchFamily="2" charset="-122"/>
                <a:cs typeface="Times New Roman" panose="02020603050405020304" pitchFamily="18" charset="0"/>
              </a:rPr>
              <a:t>由</a:t>
            </a:r>
            <a:r>
              <a:rPr lang="zh-CN" altLang="en-US" sz="1000" kern="100" dirty="0">
                <a:solidFill>
                  <a:prstClr val="black"/>
                </a:solidFill>
                <a:latin typeface="等线" panose="02010600030101010101" pitchFamily="2" charset="-122"/>
                <a:cs typeface="Times New Roman" panose="02020603050405020304" pitchFamily="18" charset="0"/>
              </a:rPr>
              <a:t>蔚来</a:t>
            </a:r>
            <a:r>
              <a:rPr lang="zh-CN" altLang="zh-CN" sz="1000" kern="100" dirty="0">
                <a:solidFill>
                  <a:prstClr val="black"/>
                </a:solidFill>
                <a:latin typeface="等线" panose="02010600030101010101" pitchFamily="2" charset="-122"/>
                <a:cs typeface="Times New Roman" panose="02020603050405020304" pitchFamily="18" charset="0"/>
              </a:rPr>
              <a:t>道路服务专员上门取送车并代客维修或保养</a:t>
            </a:r>
            <a:endParaRPr lang="zh-CN" altLang="zh-CN" sz="10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p:txBody>
      </p:sp>
      <p:sp>
        <p:nvSpPr>
          <p:cNvPr id="31" name="矩形 30"/>
          <p:cNvSpPr/>
          <p:nvPr/>
        </p:nvSpPr>
        <p:spPr>
          <a:xfrm>
            <a:off x="4499264" y="5134154"/>
            <a:ext cx="2867891" cy="1246495"/>
          </a:xfrm>
          <a:prstGeom prst="rect">
            <a:avLst/>
          </a:prstGeom>
        </p:spPr>
        <p:txBody>
          <a:bodyPr wrap="square">
            <a:spAutoFit/>
          </a:bodyPr>
          <a:lstStyle/>
          <a:p>
            <a:pPr>
              <a:lnSpc>
                <a:spcPct val="150000"/>
              </a:lnSpc>
            </a:pPr>
            <a:r>
              <a:rPr lang="zh-CN" altLang="zh-CN" sz="1000" b="1" kern="100" dirty="0">
                <a:solidFill>
                  <a:prstClr val="black"/>
                </a:solidFill>
                <a:latin typeface="+mn-ea"/>
                <a:cs typeface="Times New Roman" panose="02020603050405020304" pitchFamily="18" charset="0"/>
              </a:rPr>
              <a:t>充电：</a:t>
            </a:r>
            <a:r>
              <a:rPr lang="zh-CN" altLang="zh-CN" sz="1000" kern="100" dirty="0">
                <a:solidFill>
                  <a:prstClr val="black"/>
                </a:solidFill>
                <a:latin typeface="+mn-ea"/>
                <a:cs typeface="Times New Roman" panose="02020603050405020304" pitchFamily="18" charset="0"/>
              </a:rPr>
              <a:t>蔚来充电地图以接入</a:t>
            </a:r>
            <a:r>
              <a:rPr lang="en-US" altLang="zh-CN" sz="1000" kern="100" dirty="0">
                <a:solidFill>
                  <a:prstClr val="black"/>
                </a:solidFill>
                <a:latin typeface="+mn-ea"/>
                <a:cs typeface="Times New Roman" panose="02020603050405020304" pitchFamily="18" charset="0"/>
              </a:rPr>
              <a:t>33W+</a:t>
            </a:r>
            <a:r>
              <a:rPr lang="zh-CN" altLang="zh-CN" sz="1000" kern="100" dirty="0">
                <a:solidFill>
                  <a:prstClr val="black"/>
                </a:solidFill>
                <a:latin typeface="+mn-ea"/>
                <a:cs typeface="Times New Roman" panose="02020603050405020304" pitchFamily="18" charset="0"/>
              </a:rPr>
              <a:t>充电桩，覆盖全国</a:t>
            </a:r>
            <a:r>
              <a:rPr lang="en-US" altLang="zh-CN" sz="1000" kern="100" dirty="0">
                <a:solidFill>
                  <a:prstClr val="black"/>
                </a:solidFill>
                <a:latin typeface="+mn-ea"/>
                <a:cs typeface="Times New Roman" panose="02020603050405020304" pitchFamily="18" charset="0"/>
              </a:rPr>
              <a:t>300+</a:t>
            </a:r>
            <a:r>
              <a:rPr lang="zh-CN" altLang="zh-CN" sz="1000" kern="100" dirty="0">
                <a:solidFill>
                  <a:prstClr val="black"/>
                </a:solidFill>
                <a:latin typeface="+mn-ea"/>
                <a:cs typeface="Times New Roman" panose="02020603050405020304" pitchFamily="18" charset="0"/>
              </a:rPr>
              <a:t>城市，同时</a:t>
            </a:r>
            <a:r>
              <a:rPr lang="zh-CN" altLang="en-US" sz="1000" kern="100" dirty="0">
                <a:solidFill>
                  <a:prstClr val="black"/>
                </a:solidFill>
                <a:latin typeface="+mn-ea"/>
                <a:cs typeface="Times New Roman" panose="02020603050405020304" pitchFamily="18" charset="0"/>
              </a:rPr>
              <a:t>兼具</a:t>
            </a:r>
            <a:r>
              <a:rPr lang="zh-CN" altLang="zh-CN" sz="1000" kern="100" dirty="0">
                <a:solidFill>
                  <a:prstClr val="black"/>
                </a:solidFill>
                <a:latin typeface="+mn-ea"/>
                <a:cs typeface="Times New Roman" panose="02020603050405020304" pitchFamily="18" charset="0"/>
              </a:rPr>
              <a:t>共享私桩</a:t>
            </a:r>
          </a:p>
          <a:p>
            <a:pPr>
              <a:lnSpc>
                <a:spcPct val="150000"/>
              </a:lnSpc>
            </a:pPr>
            <a:r>
              <a:rPr lang="zh-CN" altLang="zh-CN" sz="1000" b="1" kern="100" dirty="0">
                <a:solidFill>
                  <a:prstClr val="black"/>
                </a:solidFill>
                <a:latin typeface="+mn-ea"/>
                <a:cs typeface="Times New Roman" panose="02020603050405020304" pitchFamily="18" charset="0"/>
              </a:rPr>
              <a:t>换电：</a:t>
            </a:r>
            <a:r>
              <a:rPr lang="zh-CN" altLang="zh-CN" sz="1000" kern="100" dirty="0">
                <a:solidFill>
                  <a:prstClr val="black"/>
                </a:solidFill>
                <a:latin typeface="+mn-ea"/>
                <a:cs typeface="Times New Roman" panose="02020603050405020304" pitchFamily="18" charset="0"/>
              </a:rPr>
              <a:t>全国共计</a:t>
            </a:r>
            <a:r>
              <a:rPr lang="en-US" altLang="zh-CN" sz="1000" kern="100" dirty="0">
                <a:solidFill>
                  <a:prstClr val="black"/>
                </a:solidFill>
                <a:latin typeface="+mn-ea"/>
                <a:cs typeface="Times New Roman" panose="02020603050405020304" pitchFamily="18" charset="0"/>
              </a:rPr>
              <a:t>517</a:t>
            </a:r>
            <a:r>
              <a:rPr lang="zh-CN" altLang="zh-CN" sz="1000" kern="100" dirty="0">
                <a:solidFill>
                  <a:prstClr val="black"/>
                </a:solidFill>
                <a:latin typeface="+mn-ea"/>
                <a:cs typeface="Times New Roman" panose="02020603050405020304" pitchFamily="18" charset="0"/>
              </a:rPr>
              <a:t>座换电站，全球首创的换电技术，节省用户等待时间，同时每次换点都会针对电池及整车电气系统进行检测，提升安全性</a:t>
            </a:r>
          </a:p>
        </p:txBody>
      </p:sp>
      <p:sp>
        <p:nvSpPr>
          <p:cNvPr id="32" name="矩形 31"/>
          <p:cNvSpPr/>
          <p:nvPr/>
        </p:nvSpPr>
        <p:spPr>
          <a:xfrm>
            <a:off x="9582976" y="5176124"/>
            <a:ext cx="1358651" cy="553998"/>
          </a:xfrm>
          <a:prstGeom prst="rect">
            <a:avLst/>
          </a:prstGeom>
        </p:spPr>
        <p:txBody>
          <a:bodyPr wrap="square">
            <a:spAutoFit/>
          </a:bodyPr>
          <a:lstStyle/>
          <a:p>
            <a:pPr>
              <a:lnSpc>
                <a:spcPct val="150000"/>
              </a:lnSpc>
            </a:pPr>
            <a:r>
              <a:rPr lang="zh-CN" altLang="zh-CN" sz="1000" kern="100" dirty="0">
                <a:solidFill>
                  <a:prstClr val="black"/>
                </a:solidFill>
                <a:latin typeface="等线" panose="02010600030101010101" pitchFamily="2" charset="-122"/>
                <a:cs typeface="Times New Roman" panose="02020603050405020304" pitchFamily="18" charset="0"/>
              </a:rPr>
              <a:t>移动充电车上门，专员代客充电</a:t>
            </a:r>
          </a:p>
        </p:txBody>
      </p:sp>
      <p:sp>
        <p:nvSpPr>
          <p:cNvPr id="33" name="矩形 32"/>
          <p:cNvSpPr/>
          <p:nvPr/>
        </p:nvSpPr>
        <p:spPr>
          <a:xfrm>
            <a:off x="412432" y="5134154"/>
            <a:ext cx="3641017" cy="784830"/>
          </a:xfrm>
          <a:prstGeom prst="rect">
            <a:avLst/>
          </a:prstGeom>
        </p:spPr>
        <p:txBody>
          <a:bodyPr wrap="square">
            <a:spAutoFit/>
          </a:bodyPr>
          <a:lstStyle/>
          <a:p>
            <a:pPr>
              <a:lnSpc>
                <a:spcPct val="150000"/>
              </a:lnSpc>
            </a:pPr>
            <a:r>
              <a:rPr lang="zh-CN" altLang="en-US" sz="1000" kern="100" dirty="0">
                <a:solidFill>
                  <a:prstClr val="black"/>
                </a:solidFill>
                <a:latin typeface="等线" panose="02010600030101010101" pitchFamily="2" charset="-122"/>
                <a:cs typeface="Times New Roman" panose="02020603050405020304" pitchFamily="18" charset="0"/>
              </a:rPr>
              <a:t>蔚来针对车主用户建立专属服务群，由专属</a:t>
            </a:r>
            <a:r>
              <a:rPr lang="en-US" altLang="zh-CN" sz="1000" kern="100" dirty="0">
                <a:solidFill>
                  <a:prstClr val="black"/>
                </a:solidFill>
                <a:latin typeface="等线" panose="02010600030101010101" pitchFamily="2" charset="-122"/>
                <a:cs typeface="Times New Roman" panose="02020603050405020304" pitchFamily="18" charset="0"/>
              </a:rPr>
              <a:t>fellow</a:t>
            </a:r>
            <a:r>
              <a:rPr lang="zh-CN" altLang="en-US" sz="1000" kern="100" dirty="0">
                <a:solidFill>
                  <a:prstClr val="black"/>
                </a:solidFill>
                <a:latin typeface="等线" panose="02010600030101010101" pitchFamily="2" charset="-122"/>
                <a:cs typeface="Times New Roman" panose="02020603050405020304" pitchFamily="18" charset="0"/>
              </a:rPr>
              <a:t>及终端人员、工程师、技术人员等，组建十余人团队，实时线上解答用户用车疑问</a:t>
            </a:r>
            <a:endParaRPr lang="zh-CN" altLang="zh-CN" sz="1000" kern="100" dirty="0">
              <a:solidFill>
                <a:prstClr val="black"/>
              </a:solidFill>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729903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2"/>
          <a:stretch>
            <a:fillRect/>
          </a:stretch>
        </p:blipFill>
        <p:spPr>
          <a:xfrm>
            <a:off x="9161566" y="2700615"/>
            <a:ext cx="2020784" cy="1349375"/>
          </a:xfrm>
          <a:prstGeom prst="rect">
            <a:avLst/>
          </a:prstGeom>
        </p:spPr>
      </p:pic>
      <p:pic>
        <p:nvPicPr>
          <p:cNvPr id="17" name="图片 16"/>
          <p:cNvPicPr>
            <a:picLocks noChangeAspect="1"/>
          </p:cNvPicPr>
          <p:nvPr/>
        </p:nvPicPr>
        <p:blipFill>
          <a:blip r:embed="rId3"/>
          <a:stretch>
            <a:fillRect/>
          </a:stretch>
        </p:blipFill>
        <p:spPr>
          <a:xfrm>
            <a:off x="7031808" y="2700616"/>
            <a:ext cx="2020784" cy="1349375"/>
          </a:xfrm>
          <a:prstGeom prst="rect">
            <a:avLst/>
          </a:prstGeom>
          <a:ln>
            <a:solidFill>
              <a:schemeClr val="bg1">
                <a:lumMod val="95000"/>
              </a:schemeClr>
            </a:solidFill>
          </a:ln>
        </p:spPr>
      </p:pic>
      <p:pic>
        <p:nvPicPr>
          <p:cNvPr id="9" name="图片 8"/>
          <p:cNvPicPr>
            <a:picLocks noChangeAspect="1"/>
          </p:cNvPicPr>
          <p:nvPr/>
        </p:nvPicPr>
        <p:blipFill>
          <a:blip r:embed="rId4"/>
          <a:stretch>
            <a:fillRect/>
          </a:stretch>
        </p:blipFill>
        <p:spPr>
          <a:xfrm>
            <a:off x="4910425" y="2692007"/>
            <a:ext cx="2012409" cy="1357984"/>
          </a:xfrm>
          <a:prstGeom prst="rect">
            <a:avLst/>
          </a:prstGeom>
        </p:spPr>
      </p:pic>
      <p:sp>
        <p:nvSpPr>
          <p:cNvPr id="6" name="矩形 5">
            <a:extLst>
              <a:ext uri="{FF2B5EF4-FFF2-40B4-BE49-F238E27FC236}">
                <a16:creationId xmlns:a16="http://schemas.microsoft.com/office/drawing/2014/main" id="{CCC6431F-39DF-41F8-B6E4-268C43D0E92D}"/>
              </a:ext>
            </a:extLst>
          </p:cNvPr>
          <p:cNvSpPr/>
          <p:nvPr/>
        </p:nvSpPr>
        <p:spPr>
          <a:xfrm>
            <a:off x="361950" y="1867608"/>
            <a:ext cx="10820400" cy="608892"/>
          </a:xfrm>
          <a:prstGeom prst="rect">
            <a:avLst/>
          </a:prstGeom>
          <a:solidFill>
            <a:schemeClr val="bg1">
              <a:lumMod val="95000"/>
              <a:alpha val="76000"/>
            </a:schemeClr>
          </a:solidFill>
        </p:spPr>
        <p:txBody>
          <a:bodyPr anchor="ctr">
            <a:noAutofit/>
          </a:bodyPr>
          <a:lstStyle/>
          <a:p>
            <a:pPr lvl="0" algn="ctr">
              <a:defRPr/>
            </a:pPr>
            <a:endParaRPr lang="zh-CN" altLang="en-US" sz="1600" b="1" kern="0" spc="300" dirty="0">
              <a:solidFill>
                <a:prstClr val="black"/>
              </a:solidFill>
              <a:latin typeface="微软雅黑" panose="020B0503020204020204" pitchFamily="34" charset="-122"/>
            </a:endParaRPr>
          </a:p>
        </p:txBody>
      </p:sp>
      <p:sp>
        <p:nvSpPr>
          <p:cNvPr id="2" name="矩形 1"/>
          <p:cNvSpPr/>
          <p:nvPr/>
        </p:nvSpPr>
        <p:spPr>
          <a:xfrm>
            <a:off x="2074264" y="614780"/>
            <a:ext cx="3443309" cy="369332"/>
          </a:xfrm>
          <a:prstGeom prst="rect">
            <a:avLst/>
          </a:prstGeom>
        </p:spPr>
        <p:txBody>
          <a:bodyPr wrap="square">
            <a:spAutoFit/>
          </a:bodyPr>
          <a:lstStyle/>
          <a:p>
            <a:pPr algn="dist"/>
            <a:r>
              <a:rPr lang="zh-CN" altLang="en-US" b="1" dirty="0">
                <a:solidFill>
                  <a:prstClr val="black"/>
                </a:solidFill>
                <a:latin typeface="微软雅黑" panose="020B0503020204020204" pitchFamily="34" charset="-122"/>
                <a:cs typeface="Times New Roman" panose="02020603050405020304" pitchFamily="18" charset="0"/>
              </a:rPr>
              <a:t>货</a:t>
            </a:r>
            <a:r>
              <a:rPr lang="en-US" altLang="zh-CN" b="1" dirty="0">
                <a:solidFill>
                  <a:prstClr val="black"/>
                </a:solidFill>
                <a:latin typeface="微软雅黑" panose="020B0503020204020204" pitchFamily="34" charset="-122"/>
                <a:cs typeface="Times New Roman" panose="02020603050405020304" pitchFamily="18" charset="0"/>
              </a:rPr>
              <a:t>——7.</a:t>
            </a:r>
            <a:r>
              <a:rPr lang="zh-CN" altLang="en-US" b="1" dirty="0">
                <a:solidFill>
                  <a:prstClr val="black"/>
                </a:solidFill>
                <a:latin typeface="微软雅黑" panose="020B0503020204020204" pitchFamily="34" charset="-122"/>
                <a:cs typeface="Times New Roman" panose="02020603050405020304" pitchFamily="18" charset="0"/>
              </a:rPr>
              <a:t>商城运营体系</a:t>
            </a:r>
            <a:endParaRPr lang="zh-CN" altLang="en-US" dirty="0">
              <a:solidFill>
                <a:prstClr val="black"/>
              </a:solidFill>
              <a:latin typeface="微软雅黑" panose="020B0503020204020204" pitchFamily="34" charset="-122"/>
            </a:endParaRPr>
          </a:p>
        </p:txBody>
      </p:sp>
      <p:pic>
        <p:nvPicPr>
          <p:cNvPr id="4" name="图片 3"/>
          <p:cNvPicPr>
            <a:picLocks noChangeAspect="1"/>
          </p:cNvPicPr>
          <p:nvPr/>
        </p:nvPicPr>
        <p:blipFill>
          <a:blip r:embed="rId5"/>
          <a:stretch>
            <a:fillRect/>
          </a:stretch>
        </p:blipFill>
        <p:spPr>
          <a:xfrm>
            <a:off x="273844" y="1504950"/>
            <a:ext cx="2247360" cy="4394200"/>
          </a:xfrm>
          <a:prstGeom prst="rect">
            <a:avLst/>
          </a:prstGeom>
        </p:spPr>
      </p:pic>
      <p:sp>
        <p:nvSpPr>
          <p:cNvPr id="7" name="矩形 6"/>
          <p:cNvSpPr/>
          <p:nvPr/>
        </p:nvSpPr>
        <p:spPr>
          <a:xfrm>
            <a:off x="2609310" y="2002777"/>
            <a:ext cx="8475408" cy="338554"/>
          </a:xfrm>
          <a:prstGeom prst="rect">
            <a:avLst/>
          </a:prstGeom>
        </p:spPr>
        <p:txBody>
          <a:bodyPr wrap="square">
            <a:spAutoFit/>
          </a:bodyPr>
          <a:lstStyle/>
          <a:p>
            <a:r>
              <a:rPr lang="en-US" altLang="zh-CN" sz="1600" b="1" dirty="0">
                <a:latin typeface="微软雅黑" panose="020B0503020204020204" pitchFamily="34" charset="-122"/>
              </a:rPr>
              <a:t>NIO LIFE</a:t>
            </a:r>
            <a:r>
              <a:rPr lang="zh-CN" altLang="en-US" sz="1600" b="1" dirty="0">
                <a:latin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转变思路，不做周边精品，做与汽车产品并行的独立部门、独立品牌，自负盈亏</a:t>
            </a:r>
            <a:endParaRPr lang="en-US" altLang="zh-CN" sz="1600" b="1" dirty="0">
              <a:latin typeface="微软雅黑" panose="020B0503020204020204" pitchFamily="34" charset="-122"/>
              <a:ea typeface="微软雅黑" panose="020B0503020204020204" pitchFamily="34" charset="-122"/>
            </a:endParaRPr>
          </a:p>
        </p:txBody>
      </p:sp>
      <p:pic>
        <p:nvPicPr>
          <p:cNvPr id="2050" name="Picture 2" descr="汽车之家"/>
          <p:cNvPicPr>
            <a:picLocks noChangeAspect="1" noChangeArrowheads="1"/>
          </p:cNvPicPr>
          <p:nvPr/>
        </p:nvPicPr>
        <p:blipFill rotWithShape="1">
          <a:blip r:embed="rId6">
            <a:extLst>
              <a:ext uri="{28A0092B-C50C-407E-A947-70E740481C1C}">
                <a14:useLocalDpi xmlns:a14="http://schemas.microsoft.com/office/drawing/2010/main" val="0"/>
              </a:ext>
            </a:extLst>
          </a:blip>
          <a:srcRect l="50920" t="55697" r="2386" b="23799"/>
          <a:stretch/>
        </p:blipFill>
        <p:spPr bwMode="auto">
          <a:xfrm>
            <a:off x="2772292" y="2692007"/>
            <a:ext cx="2020784" cy="136207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835205" y="4269694"/>
            <a:ext cx="1894958" cy="1546577"/>
          </a:xfrm>
          <a:prstGeom prst="rect">
            <a:avLst/>
          </a:prstGeom>
        </p:spPr>
        <p:txBody>
          <a:bodyPr wrap="square">
            <a:spAutoFit/>
          </a:bodyPr>
          <a:lstStyle/>
          <a:p>
            <a:pPr algn="ctr">
              <a:lnSpc>
                <a:spcPct val="150000"/>
              </a:lnSpc>
            </a:pPr>
            <a:r>
              <a:rPr lang="zh-CN" altLang="en-US" sz="1050" b="1" dirty="0">
                <a:latin typeface="微软雅黑" panose="020B0503020204020204" pitchFamily="34" charset="-122"/>
                <a:ea typeface="微软雅黑" panose="020B0503020204020204" pitchFamily="34" charset="-122"/>
              </a:rPr>
              <a:t>团队现状</a:t>
            </a:r>
            <a:endParaRPr lang="en-US" altLang="zh-CN" sz="1050" b="1" dirty="0">
              <a:latin typeface="微软雅黑" panose="020B0503020204020204" pitchFamily="34" charset="-122"/>
              <a:ea typeface="微软雅黑" panose="020B0503020204020204" pitchFamily="34" charset="-122"/>
            </a:endParaRPr>
          </a:p>
          <a:p>
            <a:pPr algn="ctr">
              <a:lnSpc>
                <a:spcPct val="150000"/>
              </a:lnSpc>
            </a:pP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ea typeface="微软雅黑" panose="020B0503020204020204" pitchFamily="34" charset="-122"/>
              </a:rPr>
              <a:t>团队负责人刘婕，高级总监。</a:t>
            </a:r>
            <a:r>
              <a:rPr lang="en-US" altLang="zh-CN" sz="1050" dirty="0">
                <a:latin typeface="微软雅黑" panose="020B0503020204020204" pitchFamily="34" charset="-122"/>
              </a:rPr>
              <a:t>NIO LIFE</a:t>
            </a:r>
            <a:r>
              <a:rPr lang="zh-CN" altLang="en-US" sz="1050" dirty="0">
                <a:latin typeface="微软雅黑" panose="020B0503020204020204" pitchFamily="34" charset="-122"/>
              </a:rPr>
              <a:t>团队</a:t>
            </a:r>
            <a:r>
              <a:rPr lang="zh-CN" altLang="en-US" sz="1050" dirty="0">
                <a:latin typeface="微软雅黑" panose="020B0503020204020204" pitchFamily="34" charset="-122"/>
                <a:ea typeface="微软雅黑" panose="020B0503020204020204" pitchFamily="34" charset="-122"/>
              </a:rPr>
              <a:t>不到</a:t>
            </a:r>
            <a:r>
              <a:rPr lang="en-US" altLang="zh-CN" sz="1050" dirty="0">
                <a:latin typeface="微软雅黑" panose="020B0503020204020204" pitchFamily="34" charset="-122"/>
                <a:ea typeface="微软雅黑" panose="020B0503020204020204" pitchFamily="34" charset="-122"/>
              </a:rPr>
              <a:t>40</a:t>
            </a:r>
            <a:r>
              <a:rPr lang="zh-CN" altLang="en-US" sz="1050" dirty="0">
                <a:latin typeface="微软雅黑" panose="020B0503020204020204" pitchFamily="34" charset="-122"/>
                <a:ea typeface="微软雅黑" panose="020B0503020204020204" pitchFamily="34" charset="-122"/>
              </a:rPr>
              <a:t>人，已寄出超过</a:t>
            </a:r>
            <a:r>
              <a:rPr lang="en-US" altLang="zh-CN" sz="1050" dirty="0">
                <a:latin typeface="微软雅黑" panose="020B0503020204020204" pitchFamily="34" charset="-122"/>
                <a:ea typeface="微软雅黑" panose="020B0503020204020204" pitchFamily="34" charset="-122"/>
              </a:rPr>
              <a:t>300</a:t>
            </a:r>
            <a:r>
              <a:rPr lang="zh-CN" altLang="en-US" sz="1050" dirty="0">
                <a:latin typeface="微软雅黑" panose="020B0503020204020204" pitchFamily="34" charset="-122"/>
                <a:ea typeface="微软雅黑" panose="020B0503020204020204" pitchFamily="34" charset="-122"/>
              </a:rPr>
              <a:t>万件商品，车主</a:t>
            </a:r>
            <a:r>
              <a:rPr lang="en-US" altLang="zh-CN" sz="1050" dirty="0">
                <a:latin typeface="微软雅黑" panose="020B0503020204020204" pitchFamily="34" charset="-122"/>
                <a:ea typeface="微软雅黑" panose="020B0503020204020204" pitchFamily="34" charset="-122"/>
              </a:rPr>
              <a:t>VS</a:t>
            </a:r>
            <a:r>
              <a:rPr lang="zh-CN" altLang="en-US" sz="1050" dirty="0">
                <a:latin typeface="微软雅黑" panose="020B0503020204020204" pitchFamily="34" charset="-122"/>
                <a:ea typeface="微软雅黑" panose="020B0503020204020204" pitchFamily="34" charset="-122"/>
              </a:rPr>
              <a:t>非车主购买：</a:t>
            </a:r>
            <a:r>
              <a:rPr lang="en-US" altLang="zh-CN" sz="1050" dirty="0">
                <a:latin typeface="微软雅黑" panose="020B0503020204020204" pitchFamily="34" charset="-122"/>
                <a:ea typeface="微软雅黑" panose="020B0503020204020204" pitchFamily="34" charset="-122"/>
              </a:rPr>
              <a:t>1:1</a:t>
            </a:r>
          </a:p>
        </p:txBody>
      </p:sp>
      <p:sp>
        <p:nvSpPr>
          <p:cNvPr id="13" name="圆角矩形 12"/>
          <p:cNvSpPr/>
          <p:nvPr/>
        </p:nvSpPr>
        <p:spPr>
          <a:xfrm>
            <a:off x="2772292" y="4186817"/>
            <a:ext cx="2020784" cy="1712333"/>
          </a:xfrm>
          <a:prstGeom prst="roundRect">
            <a:avLst>
              <a:gd name="adj" fmla="val 0"/>
            </a:avLst>
          </a:prstGeom>
          <a:noFill/>
          <a:ln w="3175">
            <a:solidFill>
              <a:srgbClr val="0A45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4973338" y="4269694"/>
            <a:ext cx="1894958" cy="1546577"/>
          </a:xfrm>
          <a:prstGeom prst="rect">
            <a:avLst/>
          </a:prstGeom>
        </p:spPr>
        <p:txBody>
          <a:bodyPr wrap="square">
            <a:spAutoFit/>
          </a:bodyPr>
          <a:lstStyle/>
          <a:p>
            <a:pPr algn="ctr">
              <a:lnSpc>
                <a:spcPct val="150000"/>
              </a:lnSpc>
            </a:pPr>
            <a:r>
              <a:rPr lang="zh-CN" altLang="en-US" sz="1050" b="1" dirty="0">
                <a:latin typeface="微软雅黑" panose="020B0503020204020204" pitchFamily="34" charset="-122"/>
                <a:ea typeface="微软雅黑" panose="020B0503020204020204" pitchFamily="34" charset="-122"/>
              </a:rPr>
              <a:t>选品策略</a:t>
            </a:r>
            <a:endParaRPr lang="en-US" altLang="zh-CN" sz="1050" b="1" dirty="0">
              <a:latin typeface="微软雅黑" panose="020B0503020204020204" pitchFamily="34" charset="-122"/>
              <a:ea typeface="微软雅黑" panose="020B0503020204020204" pitchFamily="34" charset="-122"/>
            </a:endParaRPr>
          </a:p>
          <a:p>
            <a:pPr algn="ctr">
              <a:lnSpc>
                <a:spcPct val="150000"/>
              </a:lnSpc>
            </a:pP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rPr>
              <a:t>拒绝拿来主义，</a:t>
            </a:r>
            <a:r>
              <a:rPr lang="zh-CN" altLang="en-US" sz="1050" dirty="0">
                <a:latin typeface="微软雅黑" panose="020B0503020204020204" pitchFamily="34" charset="-122"/>
              </a:rPr>
              <a:t>保证品牌原创及唯一性。联名设计师共创、品牌联名打造、精品采购贴牌、车主用户众筹共创</a:t>
            </a:r>
          </a:p>
        </p:txBody>
      </p:sp>
      <p:sp>
        <p:nvSpPr>
          <p:cNvPr id="16" name="圆角矩形 15"/>
          <p:cNvSpPr/>
          <p:nvPr/>
        </p:nvSpPr>
        <p:spPr>
          <a:xfrm>
            <a:off x="4910425" y="4186817"/>
            <a:ext cx="2020784" cy="1712333"/>
          </a:xfrm>
          <a:prstGeom prst="roundRect">
            <a:avLst>
              <a:gd name="adj" fmla="val 0"/>
            </a:avLst>
          </a:prstGeom>
          <a:noFill/>
          <a:ln w="3175">
            <a:solidFill>
              <a:srgbClr val="0A45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094721" y="4269694"/>
            <a:ext cx="1894958" cy="1546577"/>
          </a:xfrm>
          <a:prstGeom prst="rect">
            <a:avLst/>
          </a:prstGeom>
        </p:spPr>
        <p:txBody>
          <a:bodyPr wrap="square">
            <a:spAutoFit/>
          </a:bodyPr>
          <a:lstStyle/>
          <a:p>
            <a:pPr algn="ctr">
              <a:lnSpc>
                <a:spcPct val="150000"/>
              </a:lnSpc>
            </a:pPr>
            <a:r>
              <a:rPr lang="zh-CN" altLang="en-US" sz="1050" b="1" dirty="0">
                <a:latin typeface="微软雅黑" panose="020B0503020204020204" pitchFamily="34" charset="-122"/>
                <a:ea typeface="微软雅黑" panose="020B0503020204020204" pitchFamily="34" charset="-122"/>
              </a:rPr>
              <a:t>运营平台</a:t>
            </a:r>
            <a:endParaRPr lang="en-US" altLang="zh-CN" sz="1050" b="1" dirty="0">
              <a:latin typeface="微软雅黑" panose="020B0503020204020204" pitchFamily="34" charset="-122"/>
              <a:ea typeface="微软雅黑" panose="020B0503020204020204" pitchFamily="34" charset="-122"/>
            </a:endParaRPr>
          </a:p>
          <a:p>
            <a:pPr algn="ctr">
              <a:lnSpc>
                <a:spcPct val="150000"/>
              </a:lnSpc>
            </a:pP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zh-CN" altLang="en-US" sz="1050" b="1" dirty="0">
                <a:latin typeface="微软雅黑" panose="020B0503020204020204" pitchFamily="34" charset="-122"/>
              </a:rPr>
              <a:t>以</a:t>
            </a:r>
            <a:r>
              <a:rPr lang="en-US" altLang="zh-CN" sz="1050" b="1" dirty="0">
                <a:latin typeface="微软雅黑" panose="020B0503020204020204" pitchFamily="34" charset="-122"/>
              </a:rPr>
              <a:t>NIO APP</a:t>
            </a:r>
            <a:r>
              <a:rPr lang="zh-CN" altLang="en-US" sz="1050" b="1" dirty="0">
                <a:latin typeface="微软雅黑" panose="020B0503020204020204" pitchFamily="34" charset="-122"/>
              </a:rPr>
              <a:t>为主渠道，</a:t>
            </a:r>
            <a:r>
              <a:rPr lang="zh-CN" altLang="en-US" sz="1050" dirty="0">
                <a:latin typeface="微软雅黑" panose="020B0503020204020204" pitchFamily="34" charset="-122"/>
              </a:rPr>
              <a:t>京东、天猫、得到、微信、小红书、掌上生活、良仓等店铺入驻上架</a:t>
            </a:r>
          </a:p>
        </p:txBody>
      </p:sp>
      <p:sp>
        <p:nvSpPr>
          <p:cNvPr id="20" name="圆角矩形 19"/>
          <p:cNvSpPr/>
          <p:nvPr/>
        </p:nvSpPr>
        <p:spPr>
          <a:xfrm>
            <a:off x="7031808" y="4186817"/>
            <a:ext cx="2020784" cy="1712333"/>
          </a:xfrm>
          <a:prstGeom prst="roundRect">
            <a:avLst>
              <a:gd name="adj" fmla="val 0"/>
            </a:avLst>
          </a:prstGeom>
          <a:noFill/>
          <a:ln w="3175">
            <a:solidFill>
              <a:srgbClr val="0A45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224479" y="4269694"/>
            <a:ext cx="1894958" cy="1546577"/>
          </a:xfrm>
          <a:prstGeom prst="rect">
            <a:avLst/>
          </a:prstGeom>
        </p:spPr>
        <p:txBody>
          <a:bodyPr wrap="square">
            <a:spAutoFit/>
          </a:bodyPr>
          <a:lstStyle/>
          <a:p>
            <a:pPr algn="ctr">
              <a:lnSpc>
                <a:spcPct val="150000"/>
              </a:lnSpc>
            </a:pPr>
            <a:r>
              <a:rPr lang="zh-CN" altLang="en-US" sz="1050" b="1" dirty="0">
                <a:latin typeface="微软雅黑" panose="020B0503020204020204" pitchFamily="34" charset="-122"/>
                <a:ea typeface="微软雅黑" panose="020B0503020204020204" pitchFamily="34" charset="-122"/>
              </a:rPr>
              <a:t>用户超模</a:t>
            </a:r>
            <a:endParaRPr lang="en-US" altLang="zh-CN" sz="1050" b="1" dirty="0">
              <a:latin typeface="微软雅黑" panose="020B0503020204020204" pitchFamily="34" charset="-122"/>
              <a:ea typeface="微软雅黑" panose="020B0503020204020204" pitchFamily="34" charset="-122"/>
            </a:endParaRPr>
          </a:p>
          <a:p>
            <a:pPr algn="ctr">
              <a:lnSpc>
                <a:spcPct val="150000"/>
              </a:lnSpc>
            </a:pPr>
            <a:endParaRPr lang="en-US" altLang="zh-CN" sz="1050" b="1" dirty="0">
              <a:latin typeface="微软雅黑" panose="020B0503020204020204" pitchFamily="34" charset="-122"/>
              <a:ea typeface="微软雅黑" panose="020B0503020204020204" pitchFamily="34" charset="-122"/>
            </a:endParaRPr>
          </a:p>
          <a:p>
            <a:pPr>
              <a:lnSpc>
                <a:spcPct val="150000"/>
              </a:lnSpc>
            </a:pPr>
            <a:r>
              <a:rPr lang="en-US" altLang="zh-CN" sz="1050" b="1" dirty="0">
                <a:latin typeface="微软雅黑" panose="020B0503020204020204" pitchFamily="34" charset="-122"/>
              </a:rPr>
              <a:t>2018</a:t>
            </a:r>
            <a:r>
              <a:rPr lang="zh-CN" altLang="en-US" sz="1050" b="1" dirty="0">
                <a:latin typeface="微软雅黑" panose="020B0503020204020204" pitchFamily="34" charset="-122"/>
              </a:rPr>
              <a:t>年至今，蔚来已经启用了来自全国</a:t>
            </a:r>
            <a:r>
              <a:rPr lang="en-US" altLang="zh-CN" sz="1050" b="1" dirty="0">
                <a:latin typeface="微软雅黑" panose="020B0503020204020204" pitchFamily="34" charset="-122"/>
              </a:rPr>
              <a:t>9</a:t>
            </a:r>
            <a:r>
              <a:rPr lang="zh-CN" altLang="en-US" sz="1050" b="1" dirty="0">
                <a:latin typeface="微软雅黑" panose="020B0503020204020204" pitchFamily="34" charset="-122"/>
              </a:rPr>
              <a:t>个不同的城市的共计</a:t>
            </a:r>
            <a:r>
              <a:rPr lang="en-US" altLang="zh-CN" sz="1050" b="1" dirty="0">
                <a:latin typeface="微软雅黑" panose="020B0503020204020204" pitchFamily="34" charset="-122"/>
              </a:rPr>
              <a:t>63</a:t>
            </a:r>
            <a:r>
              <a:rPr lang="zh-CN" altLang="en-US" sz="1050" b="1" dirty="0">
                <a:latin typeface="微软雅黑" panose="020B0503020204020204" pitchFamily="34" charset="-122"/>
              </a:rPr>
              <a:t>位车主模特，来自不同职业、拥有各种兴趣爱好</a:t>
            </a:r>
          </a:p>
        </p:txBody>
      </p:sp>
      <p:sp>
        <p:nvSpPr>
          <p:cNvPr id="22" name="圆角矩形 21"/>
          <p:cNvSpPr/>
          <p:nvPr/>
        </p:nvSpPr>
        <p:spPr>
          <a:xfrm>
            <a:off x="9161566" y="4186817"/>
            <a:ext cx="2020784" cy="1712333"/>
          </a:xfrm>
          <a:prstGeom prst="roundRect">
            <a:avLst>
              <a:gd name="adj" fmla="val 0"/>
            </a:avLst>
          </a:prstGeom>
          <a:noFill/>
          <a:ln w="3175">
            <a:solidFill>
              <a:srgbClr val="0A45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79573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74264" y="614780"/>
            <a:ext cx="3443309" cy="369332"/>
          </a:xfrm>
          <a:prstGeom prst="rect">
            <a:avLst/>
          </a:prstGeom>
        </p:spPr>
        <p:txBody>
          <a:bodyPr wrap="square">
            <a:spAutoFit/>
          </a:bodyPr>
          <a:lstStyle/>
          <a:p>
            <a:pPr algn="dist"/>
            <a:r>
              <a:rPr lang="zh-CN" altLang="en-US" b="1" dirty="0">
                <a:solidFill>
                  <a:prstClr val="black"/>
                </a:solidFill>
                <a:latin typeface="微软雅黑" panose="020B0503020204020204" pitchFamily="34" charset="-122"/>
                <a:cs typeface="Times New Roman" panose="02020603050405020304" pitchFamily="18" charset="0"/>
              </a:rPr>
              <a:t>货</a:t>
            </a:r>
            <a:r>
              <a:rPr lang="en-US" altLang="zh-CN" b="1" dirty="0">
                <a:solidFill>
                  <a:prstClr val="black"/>
                </a:solidFill>
                <a:latin typeface="微软雅黑" panose="020B0503020204020204" pitchFamily="34" charset="-122"/>
                <a:cs typeface="Times New Roman" panose="02020603050405020304" pitchFamily="18" charset="0"/>
              </a:rPr>
              <a:t>——8.</a:t>
            </a:r>
            <a:r>
              <a:rPr lang="zh-CN" altLang="en-US" b="1" dirty="0">
                <a:solidFill>
                  <a:prstClr val="black"/>
                </a:solidFill>
                <a:latin typeface="微软雅黑" panose="020B0503020204020204" pitchFamily="34" charset="-122"/>
                <a:cs typeface="Times New Roman" panose="02020603050405020304" pitchFamily="18" charset="0"/>
              </a:rPr>
              <a:t>满意度评价体系</a:t>
            </a:r>
            <a:endParaRPr lang="zh-CN" altLang="en-US" dirty="0">
              <a:solidFill>
                <a:prstClr val="black"/>
              </a:solidFill>
              <a:latin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620718" y="2295524"/>
            <a:ext cx="1883761" cy="3676464"/>
          </a:xfrm>
          <a:prstGeom prst="rect">
            <a:avLst/>
          </a:prstGeom>
        </p:spPr>
      </p:pic>
      <p:pic>
        <p:nvPicPr>
          <p:cNvPr id="5" name="图片 4"/>
          <p:cNvPicPr>
            <a:picLocks noChangeAspect="1"/>
          </p:cNvPicPr>
          <p:nvPr/>
        </p:nvPicPr>
        <p:blipFill>
          <a:blip r:embed="rId3"/>
          <a:stretch>
            <a:fillRect/>
          </a:stretch>
        </p:blipFill>
        <p:spPr>
          <a:xfrm>
            <a:off x="2657299" y="2295525"/>
            <a:ext cx="1904546" cy="3661277"/>
          </a:xfrm>
          <a:prstGeom prst="rect">
            <a:avLst/>
          </a:prstGeom>
        </p:spPr>
      </p:pic>
      <p:pic>
        <p:nvPicPr>
          <p:cNvPr id="6" name="图片 5"/>
          <p:cNvPicPr>
            <a:picLocks noChangeAspect="1"/>
          </p:cNvPicPr>
          <p:nvPr/>
        </p:nvPicPr>
        <p:blipFill>
          <a:blip r:embed="rId4"/>
          <a:stretch>
            <a:fillRect/>
          </a:stretch>
        </p:blipFill>
        <p:spPr>
          <a:xfrm>
            <a:off x="4708737" y="2295524"/>
            <a:ext cx="1858976" cy="3661277"/>
          </a:xfrm>
          <a:prstGeom prst="rect">
            <a:avLst/>
          </a:prstGeom>
        </p:spPr>
      </p:pic>
      <p:pic>
        <p:nvPicPr>
          <p:cNvPr id="1026" name="Picture 2" descr="上海兴业太古汇-蔚来中心"/>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97731" y="1302042"/>
            <a:ext cx="4003669" cy="4936457"/>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CCC6431F-39DF-41F8-B6E4-268C43D0E92D}"/>
              </a:ext>
            </a:extLst>
          </p:cNvPr>
          <p:cNvSpPr/>
          <p:nvPr/>
        </p:nvSpPr>
        <p:spPr>
          <a:xfrm>
            <a:off x="361950" y="1496133"/>
            <a:ext cx="10086975" cy="608892"/>
          </a:xfrm>
          <a:prstGeom prst="rect">
            <a:avLst/>
          </a:prstGeom>
          <a:solidFill>
            <a:schemeClr val="bg1">
              <a:lumMod val="95000"/>
              <a:alpha val="76000"/>
            </a:schemeClr>
          </a:solidFill>
        </p:spPr>
        <p:txBody>
          <a:bodyPr anchor="ctr">
            <a:noAutofit/>
          </a:bodyPr>
          <a:lstStyle/>
          <a:p>
            <a:pPr lvl="0" algn="ctr">
              <a:defRPr/>
            </a:pPr>
            <a:r>
              <a:rPr lang="zh-CN" altLang="en-US" sz="1600" b="1" kern="0" spc="300" dirty="0">
                <a:solidFill>
                  <a:prstClr val="black"/>
                </a:solidFill>
                <a:latin typeface="微软雅黑" panose="020B0503020204020204" pitchFamily="34" charset="-122"/>
              </a:rPr>
              <a:t>蔚来</a:t>
            </a:r>
            <a:r>
              <a:rPr lang="en-US" altLang="zh-CN" sz="1600" b="1" kern="0" spc="300" dirty="0">
                <a:solidFill>
                  <a:prstClr val="black"/>
                </a:solidFill>
                <a:latin typeface="微软雅黑" panose="020B0503020204020204" pitchFamily="34" charset="-122"/>
              </a:rPr>
              <a:t>APP</a:t>
            </a:r>
            <a:r>
              <a:rPr lang="zh-CN" altLang="en-US" sz="1600" b="1" kern="0" spc="300" dirty="0">
                <a:solidFill>
                  <a:prstClr val="black"/>
                </a:solidFill>
                <a:latin typeface="微软雅黑" panose="020B0503020204020204" pitchFamily="34" charset="-122"/>
              </a:rPr>
              <a:t>满意度评价体系围绕购车、用车、体验三部分展开，让服务贯穿于车辆生命全周期</a:t>
            </a:r>
          </a:p>
        </p:txBody>
      </p:sp>
      <p:sp>
        <p:nvSpPr>
          <p:cNvPr id="8" name="文本框 7"/>
          <p:cNvSpPr txBox="1"/>
          <p:nvPr/>
        </p:nvSpPr>
        <p:spPr>
          <a:xfrm>
            <a:off x="1085544" y="5992279"/>
            <a:ext cx="954107" cy="246221"/>
          </a:xfrm>
          <a:prstGeom prst="rect">
            <a:avLst/>
          </a:prstGeom>
          <a:noFill/>
        </p:spPr>
        <p:txBody>
          <a:bodyPr wrap="none" rtlCol="0">
            <a:spAutoFit/>
          </a:bodyPr>
          <a:lstStyle/>
          <a:p>
            <a:r>
              <a:rPr lang="zh-CN" altLang="en-US" sz="1000" b="1" dirty="0"/>
              <a:t>购车场景评价</a:t>
            </a:r>
          </a:p>
        </p:txBody>
      </p:sp>
      <p:sp>
        <p:nvSpPr>
          <p:cNvPr id="12" name="文本框 11"/>
          <p:cNvSpPr txBox="1"/>
          <p:nvPr/>
        </p:nvSpPr>
        <p:spPr>
          <a:xfrm>
            <a:off x="3155943" y="5992278"/>
            <a:ext cx="954107" cy="246221"/>
          </a:xfrm>
          <a:prstGeom prst="rect">
            <a:avLst/>
          </a:prstGeom>
          <a:noFill/>
        </p:spPr>
        <p:txBody>
          <a:bodyPr wrap="none" rtlCol="0">
            <a:spAutoFit/>
          </a:bodyPr>
          <a:lstStyle/>
          <a:p>
            <a:r>
              <a:rPr lang="zh-CN" altLang="en-US" sz="1000" b="1" dirty="0"/>
              <a:t>用车场景评价</a:t>
            </a:r>
          </a:p>
        </p:txBody>
      </p:sp>
      <p:sp>
        <p:nvSpPr>
          <p:cNvPr id="13" name="文本框 12"/>
          <p:cNvSpPr txBox="1"/>
          <p:nvPr/>
        </p:nvSpPr>
        <p:spPr>
          <a:xfrm>
            <a:off x="5176837" y="5992278"/>
            <a:ext cx="954107" cy="246221"/>
          </a:xfrm>
          <a:prstGeom prst="rect">
            <a:avLst/>
          </a:prstGeom>
          <a:noFill/>
        </p:spPr>
        <p:txBody>
          <a:bodyPr wrap="none" rtlCol="0">
            <a:spAutoFit/>
          </a:bodyPr>
          <a:lstStyle/>
          <a:p>
            <a:r>
              <a:rPr lang="zh-CN" altLang="en-US" sz="1000" b="1" dirty="0"/>
              <a:t>体验活动评价</a:t>
            </a:r>
          </a:p>
        </p:txBody>
      </p:sp>
      <p:pic>
        <p:nvPicPr>
          <p:cNvPr id="3" name="图片 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46443" y="4909751"/>
            <a:ext cx="564378" cy="564378"/>
          </a:xfrm>
          <a:prstGeom prst="rect">
            <a:avLst/>
          </a:prstGeom>
        </p:spPr>
      </p:pic>
    </p:spTree>
    <p:extLst>
      <p:ext uri="{BB962C8B-B14F-4D97-AF65-F5344CB8AC3E}">
        <p14:creationId xmlns:p14="http://schemas.microsoft.com/office/powerpoint/2010/main" val="5523900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5" name="矩形 1024"/>
          <p:cNvSpPr/>
          <p:nvPr/>
        </p:nvSpPr>
        <p:spPr>
          <a:xfrm>
            <a:off x="0" y="2422472"/>
            <a:ext cx="11491913" cy="303133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2074264" y="614780"/>
            <a:ext cx="3443309" cy="369332"/>
          </a:xfrm>
          <a:prstGeom prst="rect">
            <a:avLst/>
          </a:prstGeom>
        </p:spPr>
        <p:txBody>
          <a:bodyPr wrap="square">
            <a:spAutoFit/>
          </a:bodyPr>
          <a:lstStyle/>
          <a:p>
            <a:pPr algn="dist"/>
            <a:r>
              <a:rPr lang="zh-CN" altLang="en-US" b="1" dirty="0">
                <a:solidFill>
                  <a:prstClr val="black"/>
                </a:solidFill>
                <a:latin typeface="微软雅黑" panose="020B0503020204020204" pitchFamily="34" charset="-122"/>
                <a:cs typeface="Times New Roman" panose="02020603050405020304" pitchFamily="18" charset="0"/>
              </a:rPr>
              <a:t>场</a:t>
            </a:r>
            <a:r>
              <a:rPr lang="en-US" altLang="zh-CN" b="1" dirty="0">
                <a:solidFill>
                  <a:prstClr val="black"/>
                </a:solidFill>
                <a:latin typeface="微软雅黑" panose="020B0503020204020204" pitchFamily="34" charset="-122"/>
                <a:cs typeface="Times New Roman" panose="02020603050405020304" pitchFamily="18" charset="0"/>
              </a:rPr>
              <a:t>——9.</a:t>
            </a:r>
            <a:r>
              <a:rPr lang="zh-CN" altLang="en-US" b="1" dirty="0">
                <a:solidFill>
                  <a:prstClr val="black"/>
                </a:solidFill>
                <a:latin typeface="微软雅黑" panose="020B0503020204020204" pitchFamily="34" charset="-122"/>
                <a:cs typeface="Times New Roman" panose="02020603050405020304" pitchFamily="18" charset="0"/>
              </a:rPr>
              <a:t>用户触点体系</a:t>
            </a:r>
            <a:endParaRPr lang="zh-CN" altLang="en-US" dirty="0">
              <a:solidFill>
                <a:prstClr val="black"/>
              </a:solidFill>
              <a:latin typeface="微软雅黑" panose="020B0503020204020204" pitchFamily="34" charset="-122"/>
            </a:endParaRPr>
          </a:p>
        </p:txBody>
      </p:sp>
      <p:sp>
        <p:nvSpPr>
          <p:cNvPr id="5" name="矩形 4"/>
          <p:cNvSpPr/>
          <p:nvPr/>
        </p:nvSpPr>
        <p:spPr>
          <a:xfrm>
            <a:off x="40427" y="3425386"/>
            <a:ext cx="1895038" cy="1754326"/>
          </a:xfrm>
          <a:prstGeom prst="rect">
            <a:avLst/>
          </a:prstGeom>
        </p:spPr>
        <p:txBody>
          <a:bodyPr wrap="square">
            <a:spAutoFit/>
          </a:bodyPr>
          <a:lstStyle/>
          <a:p>
            <a:pPr>
              <a:lnSpc>
                <a:spcPct val="200000"/>
              </a:lnSpc>
            </a:pPr>
            <a:r>
              <a:rPr lang="en-US" altLang="zh-CN" sz="900" kern="100" dirty="0">
                <a:solidFill>
                  <a:prstClr val="black"/>
                </a:solidFill>
                <a:latin typeface="+mn-ea"/>
                <a:cs typeface="Times New Roman" panose="02020603050405020304" pitchFamily="18" charset="0"/>
              </a:rPr>
              <a:t>1</a:t>
            </a:r>
            <a:r>
              <a:rPr lang="zh-CN" altLang="zh-CN" sz="900" kern="100" dirty="0">
                <a:solidFill>
                  <a:prstClr val="black"/>
                </a:solidFill>
                <a:latin typeface="+mn-ea"/>
                <a:cs typeface="Times New Roman" panose="02020603050405020304" pitchFamily="18" charset="0"/>
              </a:rPr>
              <a:t>、官网：数字营销渠道枢纽，展示车辆信息、给与购车指导</a:t>
            </a:r>
          </a:p>
          <a:p>
            <a:pPr>
              <a:lnSpc>
                <a:spcPct val="200000"/>
              </a:lnSpc>
            </a:pPr>
            <a:r>
              <a:rPr lang="en-US" altLang="zh-CN" sz="900" kern="100" dirty="0">
                <a:solidFill>
                  <a:prstClr val="black"/>
                </a:solidFill>
                <a:latin typeface="+mn-ea"/>
                <a:cs typeface="Times New Roman" panose="02020603050405020304" pitchFamily="18" charset="0"/>
              </a:rPr>
              <a:t>2</a:t>
            </a:r>
            <a:r>
              <a:rPr lang="zh-CN" altLang="zh-CN" sz="900" kern="100" dirty="0">
                <a:solidFill>
                  <a:prstClr val="black"/>
                </a:solidFill>
                <a:latin typeface="+mn-ea"/>
                <a:cs typeface="Times New Roman" panose="02020603050405020304" pitchFamily="18" charset="0"/>
              </a:rPr>
              <a:t>、服务号：借助微信强大社交身份，辅助</a:t>
            </a:r>
            <a:r>
              <a:rPr lang="en-US" altLang="zh-CN" sz="900" kern="100" dirty="0">
                <a:solidFill>
                  <a:prstClr val="black"/>
                </a:solidFill>
                <a:latin typeface="+mn-ea"/>
                <a:cs typeface="Times New Roman" panose="02020603050405020304" pitchFamily="18" charset="0"/>
              </a:rPr>
              <a:t>APP</a:t>
            </a:r>
            <a:r>
              <a:rPr lang="zh-CN" altLang="zh-CN" sz="900" kern="100" dirty="0">
                <a:solidFill>
                  <a:prstClr val="black"/>
                </a:solidFill>
                <a:latin typeface="+mn-ea"/>
                <a:cs typeface="Times New Roman" panose="02020603050405020304" pitchFamily="18" charset="0"/>
              </a:rPr>
              <a:t>拓广关注人群</a:t>
            </a:r>
          </a:p>
          <a:p>
            <a:pPr>
              <a:lnSpc>
                <a:spcPct val="200000"/>
              </a:lnSpc>
            </a:pPr>
            <a:r>
              <a:rPr lang="en-US" altLang="zh-CN" sz="900" kern="100" dirty="0">
                <a:solidFill>
                  <a:prstClr val="black"/>
                </a:solidFill>
                <a:latin typeface="+mn-ea"/>
                <a:cs typeface="Times New Roman" panose="02020603050405020304" pitchFamily="18" charset="0"/>
              </a:rPr>
              <a:t>3</a:t>
            </a:r>
            <a:r>
              <a:rPr lang="zh-CN" altLang="zh-CN" sz="900" kern="100" dirty="0">
                <a:solidFill>
                  <a:prstClr val="black"/>
                </a:solidFill>
                <a:latin typeface="+mn-ea"/>
                <a:cs typeface="Times New Roman" panose="02020603050405020304" pitchFamily="18" charset="0"/>
              </a:rPr>
              <a:t>、小程序：轻量级版蔚来</a:t>
            </a:r>
            <a:r>
              <a:rPr lang="en-US" altLang="zh-CN" sz="900" kern="100" dirty="0">
                <a:solidFill>
                  <a:prstClr val="black"/>
                </a:solidFill>
                <a:latin typeface="+mn-ea"/>
                <a:cs typeface="Times New Roman" panose="02020603050405020304" pitchFamily="18" charset="0"/>
              </a:rPr>
              <a:t>APP</a:t>
            </a:r>
            <a:r>
              <a:rPr lang="zh-CN" altLang="zh-CN" sz="900" kern="100" dirty="0">
                <a:solidFill>
                  <a:prstClr val="black"/>
                </a:solidFill>
                <a:latin typeface="+mn-ea"/>
                <a:cs typeface="Times New Roman" panose="02020603050405020304" pitchFamily="18" charset="0"/>
              </a:rPr>
              <a:t>，降低用户体验门槛有效获客</a:t>
            </a:r>
          </a:p>
        </p:txBody>
      </p:sp>
      <p:sp>
        <p:nvSpPr>
          <p:cNvPr id="6" name="矩形 5"/>
          <p:cNvSpPr/>
          <p:nvPr/>
        </p:nvSpPr>
        <p:spPr>
          <a:xfrm>
            <a:off x="786505" y="1404389"/>
            <a:ext cx="9833004" cy="369332"/>
          </a:xfrm>
          <a:prstGeom prst="rect">
            <a:avLst/>
          </a:prstGeom>
        </p:spPr>
        <p:txBody>
          <a:bodyPr wrap="square">
            <a:spAutoFit/>
          </a:bodyPr>
          <a:lstStyle/>
          <a:p>
            <a:pPr algn="dist"/>
            <a:r>
              <a:rPr lang="zh-CN" altLang="en-US" b="1" dirty="0">
                <a:latin typeface="微软雅黑" panose="020B0503020204020204" pitchFamily="34" charset="-122"/>
                <a:cs typeface="Times New Roman" panose="02020603050405020304" pitchFamily="18" charset="0"/>
              </a:rPr>
              <a:t>以</a:t>
            </a:r>
            <a:r>
              <a:rPr lang="en-US" altLang="zh-CN" b="1" dirty="0">
                <a:latin typeface="微软雅黑" panose="020B0503020204020204" pitchFamily="34" charset="-122"/>
                <a:cs typeface="Times New Roman" panose="02020603050405020304" pitchFamily="18" charset="0"/>
              </a:rPr>
              <a:t>NIO APP</a:t>
            </a:r>
            <a:r>
              <a:rPr lang="zh-CN" altLang="en-US" b="1" dirty="0">
                <a:latin typeface="微软雅黑" panose="020B0503020204020204" pitchFamily="34" charset="-122"/>
                <a:cs typeface="Times New Roman" panose="02020603050405020304" pitchFamily="18" charset="0"/>
              </a:rPr>
              <a:t>为核心连接器，串联线上、线下，多层级触达用户，构建完整的数字化体</a:t>
            </a:r>
            <a:endParaRPr lang="zh-CN" altLang="en-US" dirty="0"/>
          </a:p>
        </p:txBody>
      </p:sp>
      <p:sp>
        <p:nvSpPr>
          <p:cNvPr id="8" name="平行四边形 7"/>
          <p:cNvSpPr/>
          <p:nvPr/>
        </p:nvSpPr>
        <p:spPr>
          <a:xfrm>
            <a:off x="412432" y="1285347"/>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24" name="组合 1023"/>
          <p:cNvGrpSpPr/>
          <p:nvPr/>
        </p:nvGrpSpPr>
        <p:grpSpPr>
          <a:xfrm>
            <a:off x="2074264" y="2081956"/>
            <a:ext cx="7383812" cy="3784625"/>
            <a:chOff x="1984664" y="2078331"/>
            <a:chExt cx="7383812" cy="3784625"/>
          </a:xfrm>
        </p:grpSpPr>
        <p:grpSp>
          <p:nvGrpSpPr>
            <p:cNvPr id="4" name="组合 3"/>
            <p:cNvGrpSpPr/>
            <p:nvPr/>
          </p:nvGrpSpPr>
          <p:grpSpPr>
            <a:xfrm>
              <a:off x="5368081" y="2078331"/>
              <a:ext cx="574109" cy="574109"/>
              <a:chOff x="5368081" y="2078331"/>
              <a:chExt cx="669851" cy="669851"/>
            </a:xfrm>
          </p:grpSpPr>
          <p:sp>
            <p:nvSpPr>
              <p:cNvPr id="3" name="椭圆 2"/>
              <p:cNvSpPr/>
              <p:nvPr/>
            </p:nvSpPr>
            <p:spPr>
              <a:xfrm>
                <a:off x="5368081" y="2078331"/>
                <a:ext cx="669851" cy="669851"/>
              </a:xfrm>
              <a:prstGeom prst="ellipse">
                <a:avLst/>
              </a:prstGeom>
              <a:solidFill>
                <a:srgbClr val="30CB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Shape 3783"/>
              <p:cNvSpPr/>
              <p:nvPr/>
            </p:nvSpPr>
            <p:spPr>
              <a:xfrm>
                <a:off x="5508742" y="2236530"/>
                <a:ext cx="381699" cy="312334"/>
              </a:xfrm>
              <a:custGeom>
                <a:avLst/>
                <a:gdLst/>
                <a:ahLst/>
                <a:cxnLst/>
                <a:rect l="0" t="0" r="0" b="0"/>
                <a:pathLst>
                  <a:path w="120000" h="120000" extrusionOk="0">
                    <a:moveTo>
                      <a:pt x="24761" y="113333"/>
                    </a:moveTo>
                    <a:cubicBezTo>
                      <a:pt x="26033" y="103950"/>
                      <a:pt x="32761" y="100200"/>
                      <a:pt x="39633" y="97183"/>
                    </a:cubicBezTo>
                    <a:lnTo>
                      <a:pt x="39850" y="97094"/>
                    </a:lnTo>
                    <a:cubicBezTo>
                      <a:pt x="44750" y="95500"/>
                      <a:pt x="53477" y="89105"/>
                      <a:pt x="53477" y="75383"/>
                    </a:cubicBezTo>
                    <a:cubicBezTo>
                      <a:pt x="53477" y="63744"/>
                      <a:pt x="49622" y="58066"/>
                      <a:pt x="47544" y="55011"/>
                    </a:cubicBezTo>
                    <a:cubicBezTo>
                      <a:pt x="47133" y="54394"/>
                      <a:pt x="46633" y="53605"/>
                      <a:pt x="46744" y="53777"/>
                    </a:cubicBezTo>
                    <a:cubicBezTo>
                      <a:pt x="46577" y="53327"/>
                      <a:pt x="45761" y="50716"/>
                      <a:pt x="46938" y="44638"/>
                    </a:cubicBezTo>
                    <a:cubicBezTo>
                      <a:pt x="47494" y="41788"/>
                      <a:pt x="46555" y="40227"/>
                      <a:pt x="46555" y="40227"/>
                    </a:cubicBezTo>
                    <a:cubicBezTo>
                      <a:pt x="45066" y="36138"/>
                      <a:pt x="42300" y="28516"/>
                      <a:pt x="44377" y="22361"/>
                    </a:cubicBezTo>
                    <a:cubicBezTo>
                      <a:pt x="47166" y="13844"/>
                      <a:pt x="49638" y="12166"/>
                      <a:pt x="54116" y="9705"/>
                    </a:cubicBezTo>
                    <a:cubicBezTo>
                      <a:pt x="54377" y="9561"/>
                      <a:pt x="54633" y="9394"/>
                      <a:pt x="54872" y="9205"/>
                    </a:cubicBezTo>
                    <a:cubicBezTo>
                      <a:pt x="55716" y="8527"/>
                      <a:pt x="59300" y="6666"/>
                      <a:pt x="63350" y="6666"/>
                    </a:cubicBezTo>
                    <a:cubicBezTo>
                      <a:pt x="65377" y="6666"/>
                      <a:pt x="67083" y="7138"/>
                      <a:pt x="68433" y="8077"/>
                    </a:cubicBezTo>
                    <a:cubicBezTo>
                      <a:pt x="70055" y="9194"/>
                      <a:pt x="71611" y="11327"/>
                      <a:pt x="73961" y="18172"/>
                    </a:cubicBezTo>
                    <a:cubicBezTo>
                      <a:pt x="78338" y="30383"/>
                      <a:pt x="75566" y="37211"/>
                      <a:pt x="74166" y="39577"/>
                    </a:cubicBezTo>
                    <a:cubicBezTo>
                      <a:pt x="73238" y="41150"/>
                      <a:pt x="72922" y="43133"/>
                      <a:pt x="73283" y="45011"/>
                    </a:cubicBezTo>
                    <a:cubicBezTo>
                      <a:pt x="74366" y="50605"/>
                      <a:pt x="73666" y="52966"/>
                      <a:pt x="73483" y="53438"/>
                    </a:cubicBezTo>
                    <a:cubicBezTo>
                      <a:pt x="73438" y="53505"/>
                      <a:pt x="72783" y="54522"/>
                      <a:pt x="72450" y="55011"/>
                    </a:cubicBezTo>
                    <a:cubicBezTo>
                      <a:pt x="70377" y="58066"/>
                      <a:pt x="66516" y="63744"/>
                      <a:pt x="66516" y="75383"/>
                    </a:cubicBezTo>
                    <a:cubicBezTo>
                      <a:pt x="66516" y="89105"/>
                      <a:pt x="75250" y="95500"/>
                      <a:pt x="80150" y="97094"/>
                    </a:cubicBezTo>
                    <a:lnTo>
                      <a:pt x="80366" y="97183"/>
                    </a:lnTo>
                    <a:cubicBezTo>
                      <a:pt x="87238" y="100200"/>
                      <a:pt x="93966" y="103950"/>
                      <a:pt x="95238" y="113333"/>
                    </a:cubicBezTo>
                    <a:cubicBezTo>
                      <a:pt x="95238" y="113333"/>
                      <a:pt x="24761" y="113333"/>
                      <a:pt x="24761" y="113333"/>
                    </a:cubicBezTo>
                    <a:close/>
                    <a:moveTo>
                      <a:pt x="81750" y="90711"/>
                    </a:moveTo>
                    <a:cubicBezTo>
                      <a:pt x="81750" y="90711"/>
                      <a:pt x="71972" y="87861"/>
                      <a:pt x="71972" y="75383"/>
                    </a:cubicBezTo>
                    <a:cubicBezTo>
                      <a:pt x="71972" y="64422"/>
                      <a:pt x="75988" y="60561"/>
                      <a:pt x="77538" y="57894"/>
                    </a:cubicBezTo>
                    <a:cubicBezTo>
                      <a:pt x="77538" y="57894"/>
                      <a:pt x="80727" y="54483"/>
                      <a:pt x="78588" y="43477"/>
                    </a:cubicBezTo>
                    <a:cubicBezTo>
                      <a:pt x="82150" y="37444"/>
                      <a:pt x="83305" y="27622"/>
                      <a:pt x="78950" y="15494"/>
                    </a:cubicBezTo>
                    <a:cubicBezTo>
                      <a:pt x="76522" y="8411"/>
                      <a:pt x="74383" y="4527"/>
                      <a:pt x="71116" y="2272"/>
                    </a:cubicBezTo>
                    <a:cubicBezTo>
                      <a:pt x="68722" y="611"/>
                      <a:pt x="66000" y="0"/>
                      <a:pt x="63350" y="0"/>
                    </a:cubicBezTo>
                    <a:cubicBezTo>
                      <a:pt x="58422" y="0"/>
                      <a:pt x="53750" y="2133"/>
                      <a:pt x="51883" y="3627"/>
                    </a:cubicBezTo>
                    <a:cubicBezTo>
                      <a:pt x="46427" y="6622"/>
                      <a:pt x="42761" y="9377"/>
                      <a:pt x="39316" y="19883"/>
                    </a:cubicBezTo>
                    <a:cubicBezTo>
                      <a:pt x="36333" y="28711"/>
                      <a:pt x="39883" y="38288"/>
                      <a:pt x="41633" y="43100"/>
                    </a:cubicBezTo>
                    <a:cubicBezTo>
                      <a:pt x="39500" y="54111"/>
                      <a:pt x="42455" y="57894"/>
                      <a:pt x="42455" y="57894"/>
                    </a:cubicBezTo>
                    <a:cubicBezTo>
                      <a:pt x="44011" y="60561"/>
                      <a:pt x="48022" y="64422"/>
                      <a:pt x="48022" y="75383"/>
                    </a:cubicBezTo>
                    <a:cubicBezTo>
                      <a:pt x="48022" y="87861"/>
                      <a:pt x="38250" y="90711"/>
                      <a:pt x="38250" y="90711"/>
                    </a:cubicBezTo>
                    <a:cubicBezTo>
                      <a:pt x="32044" y="93438"/>
                      <a:pt x="19088" y="98666"/>
                      <a:pt x="19088" y="116666"/>
                    </a:cubicBezTo>
                    <a:cubicBezTo>
                      <a:pt x="19088" y="116666"/>
                      <a:pt x="19088" y="120000"/>
                      <a:pt x="21816" y="120000"/>
                    </a:cubicBezTo>
                    <a:lnTo>
                      <a:pt x="98183" y="120000"/>
                    </a:lnTo>
                    <a:cubicBezTo>
                      <a:pt x="100911" y="120000"/>
                      <a:pt x="100911" y="116666"/>
                      <a:pt x="100911" y="116666"/>
                    </a:cubicBezTo>
                    <a:cubicBezTo>
                      <a:pt x="100911" y="98666"/>
                      <a:pt x="87955" y="93438"/>
                      <a:pt x="81750" y="90711"/>
                    </a:cubicBezTo>
                    <a:moveTo>
                      <a:pt x="108422" y="83366"/>
                    </a:moveTo>
                    <a:cubicBezTo>
                      <a:pt x="108422" y="83366"/>
                      <a:pt x="102311" y="81672"/>
                      <a:pt x="102311" y="71966"/>
                    </a:cubicBezTo>
                    <a:cubicBezTo>
                      <a:pt x="102311" y="63438"/>
                      <a:pt x="104411" y="60438"/>
                      <a:pt x="105650" y="58366"/>
                    </a:cubicBezTo>
                    <a:cubicBezTo>
                      <a:pt x="105650" y="58366"/>
                      <a:pt x="108016" y="55416"/>
                      <a:pt x="106311" y="46861"/>
                    </a:cubicBezTo>
                    <a:cubicBezTo>
                      <a:pt x="107711" y="43111"/>
                      <a:pt x="110555" y="35661"/>
                      <a:pt x="108166" y="28800"/>
                    </a:cubicBezTo>
                    <a:cubicBezTo>
                      <a:pt x="105411" y="20633"/>
                      <a:pt x="103583" y="18483"/>
                      <a:pt x="99222" y="16155"/>
                    </a:cubicBezTo>
                    <a:cubicBezTo>
                      <a:pt x="97727" y="14994"/>
                      <a:pt x="93988" y="13333"/>
                      <a:pt x="90044" y="13333"/>
                    </a:cubicBezTo>
                    <a:cubicBezTo>
                      <a:pt x="88183" y="13333"/>
                      <a:pt x="86283" y="13738"/>
                      <a:pt x="84544" y="14705"/>
                    </a:cubicBezTo>
                    <a:cubicBezTo>
                      <a:pt x="85238" y="16861"/>
                      <a:pt x="85827" y="19000"/>
                      <a:pt x="86250" y="21105"/>
                    </a:cubicBezTo>
                    <a:cubicBezTo>
                      <a:pt x="86316" y="21055"/>
                      <a:pt x="86388" y="20994"/>
                      <a:pt x="86461" y="20944"/>
                    </a:cubicBezTo>
                    <a:cubicBezTo>
                      <a:pt x="87388" y="20316"/>
                      <a:pt x="88600" y="20000"/>
                      <a:pt x="90044" y="20000"/>
                    </a:cubicBezTo>
                    <a:cubicBezTo>
                      <a:pt x="92866" y="20000"/>
                      <a:pt x="95616" y="21250"/>
                      <a:pt x="96288" y="21772"/>
                    </a:cubicBezTo>
                    <a:cubicBezTo>
                      <a:pt x="96527" y="21961"/>
                      <a:pt x="96783" y="22127"/>
                      <a:pt x="97038" y="22266"/>
                    </a:cubicBezTo>
                    <a:cubicBezTo>
                      <a:pt x="99722" y="23694"/>
                      <a:pt x="100727" y="24233"/>
                      <a:pt x="103122" y="31338"/>
                    </a:cubicBezTo>
                    <a:cubicBezTo>
                      <a:pt x="104566" y="35483"/>
                      <a:pt x="102511" y="40988"/>
                      <a:pt x="101405" y="43950"/>
                    </a:cubicBezTo>
                    <a:cubicBezTo>
                      <a:pt x="100894" y="45311"/>
                      <a:pt x="100722" y="46983"/>
                      <a:pt x="101011" y="48433"/>
                    </a:cubicBezTo>
                    <a:cubicBezTo>
                      <a:pt x="101755" y="52177"/>
                      <a:pt x="101411" y="53922"/>
                      <a:pt x="101288" y="54355"/>
                    </a:cubicBezTo>
                    <a:cubicBezTo>
                      <a:pt x="101277" y="54377"/>
                      <a:pt x="101261" y="54405"/>
                      <a:pt x="101244" y="54433"/>
                    </a:cubicBezTo>
                    <a:lnTo>
                      <a:pt x="101061" y="54738"/>
                    </a:lnTo>
                    <a:cubicBezTo>
                      <a:pt x="99588" y="57166"/>
                      <a:pt x="96855" y="61700"/>
                      <a:pt x="96855" y="71966"/>
                    </a:cubicBezTo>
                    <a:cubicBezTo>
                      <a:pt x="96855" y="83438"/>
                      <a:pt x="103166" y="88516"/>
                      <a:pt x="106827" y="89750"/>
                    </a:cubicBezTo>
                    <a:cubicBezTo>
                      <a:pt x="110311" y="91272"/>
                      <a:pt x="113527" y="93661"/>
                      <a:pt x="114344" y="99994"/>
                    </a:cubicBezTo>
                    <a:lnTo>
                      <a:pt x="102550" y="100000"/>
                    </a:lnTo>
                    <a:cubicBezTo>
                      <a:pt x="103594" y="101961"/>
                      <a:pt x="104455" y="104194"/>
                      <a:pt x="105111" y="106666"/>
                    </a:cubicBezTo>
                    <a:lnTo>
                      <a:pt x="117272" y="106661"/>
                    </a:lnTo>
                    <a:cubicBezTo>
                      <a:pt x="120000" y="106661"/>
                      <a:pt x="120000" y="103327"/>
                      <a:pt x="120000" y="103327"/>
                    </a:cubicBezTo>
                    <a:cubicBezTo>
                      <a:pt x="120000" y="89994"/>
                      <a:pt x="113388" y="85488"/>
                      <a:pt x="108422" y="83366"/>
                    </a:cubicBezTo>
                    <a:moveTo>
                      <a:pt x="13172" y="89750"/>
                    </a:moveTo>
                    <a:cubicBezTo>
                      <a:pt x="16833" y="88516"/>
                      <a:pt x="23144" y="83438"/>
                      <a:pt x="23144" y="71966"/>
                    </a:cubicBezTo>
                    <a:cubicBezTo>
                      <a:pt x="23144" y="61700"/>
                      <a:pt x="20405" y="57166"/>
                      <a:pt x="18938" y="54738"/>
                    </a:cubicBezTo>
                    <a:lnTo>
                      <a:pt x="18755" y="54433"/>
                    </a:lnTo>
                    <a:cubicBezTo>
                      <a:pt x="18738" y="54405"/>
                      <a:pt x="18722" y="54377"/>
                      <a:pt x="18705" y="54355"/>
                    </a:cubicBezTo>
                    <a:cubicBezTo>
                      <a:pt x="18588" y="53922"/>
                      <a:pt x="18238" y="52177"/>
                      <a:pt x="18988" y="48433"/>
                    </a:cubicBezTo>
                    <a:cubicBezTo>
                      <a:pt x="19277" y="46983"/>
                      <a:pt x="19105" y="45311"/>
                      <a:pt x="18594" y="43950"/>
                    </a:cubicBezTo>
                    <a:cubicBezTo>
                      <a:pt x="17488" y="40988"/>
                      <a:pt x="15433" y="35483"/>
                      <a:pt x="16877" y="31338"/>
                    </a:cubicBezTo>
                    <a:cubicBezTo>
                      <a:pt x="19272" y="24233"/>
                      <a:pt x="20272" y="23694"/>
                      <a:pt x="22961" y="22266"/>
                    </a:cubicBezTo>
                    <a:cubicBezTo>
                      <a:pt x="23222" y="22127"/>
                      <a:pt x="23472" y="21961"/>
                      <a:pt x="23711" y="21772"/>
                    </a:cubicBezTo>
                    <a:cubicBezTo>
                      <a:pt x="24383" y="21250"/>
                      <a:pt x="27133" y="20000"/>
                      <a:pt x="29955" y="20000"/>
                    </a:cubicBezTo>
                    <a:cubicBezTo>
                      <a:pt x="31311" y="20000"/>
                      <a:pt x="32438" y="20305"/>
                      <a:pt x="33344" y="20861"/>
                    </a:cubicBezTo>
                    <a:cubicBezTo>
                      <a:pt x="33583" y="19711"/>
                      <a:pt x="33866" y="18561"/>
                      <a:pt x="34250" y="17411"/>
                    </a:cubicBezTo>
                    <a:cubicBezTo>
                      <a:pt x="34583" y="16388"/>
                      <a:pt x="34938" y="15516"/>
                      <a:pt x="35283" y="14611"/>
                    </a:cubicBezTo>
                    <a:cubicBezTo>
                      <a:pt x="33588" y="13711"/>
                      <a:pt x="31755" y="13333"/>
                      <a:pt x="29955" y="13333"/>
                    </a:cubicBezTo>
                    <a:cubicBezTo>
                      <a:pt x="26011" y="13333"/>
                      <a:pt x="22272" y="14994"/>
                      <a:pt x="20777" y="16155"/>
                    </a:cubicBezTo>
                    <a:cubicBezTo>
                      <a:pt x="16416" y="18483"/>
                      <a:pt x="14583" y="20633"/>
                      <a:pt x="11833" y="28800"/>
                    </a:cubicBezTo>
                    <a:cubicBezTo>
                      <a:pt x="9444" y="35661"/>
                      <a:pt x="12288" y="43111"/>
                      <a:pt x="13688" y="46861"/>
                    </a:cubicBezTo>
                    <a:cubicBezTo>
                      <a:pt x="11977" y="55416"/>
                      <a:pt x="14350" y="58366"/>
                      <a:pt x="14350" y="58366"/>
                    </a:cubicBezTo>
                    <a:cubicBezTo>
                      <a:pt x="15588" y="60438"/>
                      <a:pt x="17694" y="63438"/>
                      <a:pt x="17694" y="71966"/>
                    </a:cubicBezTo>
                    <a:cubicBezTo>
                      <a:pt x="17694" y="81672"/>
                      <a:pt x="11577" y="83366"/>
                      <a:pt x="11577" y="83366"/>
                    </a:cubicBezTo>
                    <a:cubicBezTo>
                      <a:pt x="6616" y="85488"/>
                      <a:pt x="0" y="89994"/>
                      <a:pt x="0" y="103327"/>
                    </a:cubicBezTo>
                    <a:cubicBezTo>
                      <a:pt x="0" y="103327"/>
                      <a:pt x="0" y="106661"/>
                      <a:pt x="2727" y="106661"/>
                    </a:cubicBezTo>
                    <a:lnTo>
                      <a:pt x="14888" y="106666"/>
                    </a:lnTo>
                    <a:cubicBezTo>
                      <a:pt x="15544" y="104194"/>
                      <a:pt x="16400" y="101961"/>
                      <a:pt x="17450" y="100000"/>
                    </a:cubicBezTo>
                    <a:lnTo>
                      <a:pt x="5655" y="99994"/>
                    </a:lnTo>
                    <a:cubicBezTo>
                      <a:pt x="6472" y="93661"/>
                      <a:pt x="9688" y="91272"/>
                      <a:pt x="13172" y="89750"/>
                    </a:cubicBezTo>
                  </a:path>
                </a:pathLst>
              </a:custGeom>
              <a:solidFill>
                <a:schemeClr val="bg1"/>
              </a:solidFill>
              <a:ln>
                <a:solidFill>
                  <a:schemeClr val="bg1"/>
                </a:solidFill>
              </a:ln>
            </p:spPr>
            <p:txBody>
              <a:bodyPr lIns="38075" tIns="38075" rIns="38075" bIns="38075" anchor="ctr" anchorCtr="0">
                <a:noAutofit/>
              </a:bodyPr>
              <a:lstStyle/>
              <a:p>
                <a:pPr marL="0" marR="0" lvl="0" indent="0" algn="l" rtl="0">
                  <a:spcBef>
                    <a:spcPts val="0"/>
                  </a:spcBef>
                  <a:buNone/>
                </a:pPr>
                <a:endParaRPr sz="3000">
                  <a:solidFill>
                    <a:schemeClr val="dk1"/>
                  </a:solidFill>
                  <a:latin typeface="Lato" panose="020F0502020204030203"/>
                  <a:ea typeface="Lato" panose="020F0502020204030203"/>
                  <a:cs typeface="Lato" panose="020F0502020204030203"/>
                  <a:sym typeface="Lato" panose="020F0502020204030203"/>
                </a:endParaRPr>
              </a:p>
            </p:txBody>
          </p:sp>
        </p:grpSp>
        <p:pic>
          <p:nvPicPr>
            <p:cNvPr id="1026" name="Picture 2" descr="https://gimg2.baidu.com/image_search/src=http%3A%2F%2Fpic1.zhimg.com%2Fv2-4a0eb906f57b67a3ace208e63ef252c3_1440w.jpg%3Fsource%3D172ae18b&amp;refer=http%3A%2F%2Fpic1.zhimg.com&amp;app=2002&amp;size=f9999,10000&amp;q=a80&amp;n=0&amp;g=0n&amp;fmt=jpeg?sec=1637314055&amp;t=a9cc719350b43931c8b27bc12a623beb"/>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7531" t="10450" r="77164" b="64954"/>
            <a:stretch/>
          </p:blipFill>
          <p:spPr bwMode="auto">
            <a:xfrm>
              <a:off x="5369983" y="5092994"/>
              <a:ext cx="572207" cy="572207"/>
            </a:xfrm>
            <a:prstGeom prst="rect">
              <a:avLst/>
            </a:prstGeom>
            <a:noFill/>
            <a:extLst>
              <a:ext uri="{909E8E84-426E-40DD-AFC4-6F175D3DCCD1}">
                <a14:hiddenFill xmlns:a14="http://schemas.microsoft.com/office/drawing/2010/main">
                  <a:solidFill>
                    <a:srgbClr val="FFFFFF"/>
                  </a:solidFill>
                </a14:hiddenFill>
              </a:ext>
            </a:extLst>
          </p:spPr>
        </p:pic>
        <p:grpSp>
          <p:nvGrpSpPr>
            <p:cNvPr id="57" name="组合 56"/>
            <p:cNvGrpSpPr/>
            <p:nvPr/>
          </p:nvGrpSpPr>
          <p:grpSpPr>
            <a:xfrm>
              <a:off x="6171405" y="3067794"/>
              <a:ext cx="3107677" cy="1808260"/>
              <a:chOff x="6171405" y="3067794"/>
              <a:chExt cx="3971533" cy="1808260"/>
            </a:xfrm>
          </p:grpSpPr>
          <p:pic>
            <p:nvPicPr>
              <p:cNvPr id="1028" name="Picture 4" descr="https://gimg2.baidu.com/image_search/src=http%3A%2F%2Fdesignerinchina.com%2Fwp-content%2Fuploads%2FNIO-House.jpg&amp;refer=http%3A%2F%2Fdesignerinchina.com&amp;app=2002&amp;size=f9999,10000&amp;q=a80&amp;n=0&amp;g=0n&amp;fmt=jpeg?sec=1637314229&amp;t=ea68cf0af4d722022fceac8fb4d7cdc5"/>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7052" r="17052"/>
              <a:stretch/>
            </p:blipFill>
            <p:spPr bwMode="auto">
              <a:xfrm>
                <a:off x="6171405" y="3067795"/>
                <a:ext cx="1191574" cy="18082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蔚来充电车-NIO Power-NIO蔚来官网"/>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55787" r="4699"/>
              <a:stretch/>
            </p:blipFill>
            <p:spPr bwMode="auto">
              <a:xfrm>
                <a:off x="8952092" y="3067794"/>
                <a:ext cx="1190846" cy="180825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服务网点-NIO service-NIO蔚来官网"/>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40422" r="13548"/>
              <a:stretch/>
            </p:blipFill>
            <p:spPr bwMode="auto">
              <a:xfrm>
                <a:off x="7537962" y="3067794"/>
                <a:ext cx="1190846" cy="18082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3" name="组合 12"/>
            <p:cNvGrpSpPr/>
            <p:nvPr/>
          </p:nvGrpSpPr>
          <p:grpSpPr>
            <a:xfrm>
              <a:off x="1984664" y="3067795"/>
              <a:ext cx="3086086" cy="1808258"/>
              <a:chOff x="896948" y="3067794"/>
              <a:chExt cx="3928146" cy="2337617"/>
            </a:xfrm>
          </p:grpSpPr>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6948" y="3067795"/>
                <a:ext cx="1078900" cy="2337616"/>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21571" y="3067794"/>
                <a:ext cx="1078900" cy="2337617"/>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46194" y="3067794"/>
                <a:ext cx="1078900" cy="2337617"/>
              </a:xfrm>
              <a:prstGeom prst="rect">
                <a:avLst/>
              </a:prstGeom>
            </p:spPr>
          </p:pic>
        </p:grpSp>
        <p:cxnSp>
          <p:nvCxnSpPr>
            <p:cNvPr id="15" name="直接连接符 14"/>
            <p:cNvCxnSpPr/>
            <p:nvPr/>
          </p:nvCxnSpPr>
          <p:spPr>
            <a:xfrm>
              <a:off x="5652208" y="2684339"/>
              <a:ext cx="0" cy="2355495"/>
            </a:xfrm>
            <a:prstGeom prst="line">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435985" y="2721172"/>
              <a:ext cx="6406345" cy="0"/>
            </a:xfrm>
            <a:prstGeom prst="line">
              <a:avLst/>
            </a:prstGeom>
            <a:ln>
              <a:solidFill>
                <a:srgbClr val="30CBCD"/>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2435985" y="2721172"/>
              <a:ext cx="0" cy="346622"/>
            </a:xfrm>
            <a:prstGeom prst="line">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3518719" y="2721172"/>
              <a:ext cx="0" cy="346622"/>
            </a:xfrm>
            <a:prstGeom prst="line">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4561504" y="2721172"/>
              <a:ext cx="0" cy="346622"/>
            </a:xfrm>
            <a:prstGeom prst="line">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602334" y="2721172"/>
              <a:ext cx="0" cy="346622"/>
            </a:xfrm>
            <a:prstGeom prst="line">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7742779" y="2721172"/>
              <a:ext cx="0" cy="346622"/>
            </a:xfrm>
            <a:prstGeom prst="line">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8842330" y="2721172"/>
              <a:ext cx="0" cy="346622"/>
            </a:xfrm>
            <a:prstGeom prst="line">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346052" y="5379097"/>
              <a:ext cx="2903199" cy="0"/>
            </a:xfrm>
            <a:prstGeom prst="line">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6060558" y="5379097"/>
              <a:ext cx="2781772" cy="0"/>
            </a:xfrm>
            <a:prstGeom prst="line">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flipV="1">
              <a:off x="2346052" y="4995347"/>
              <a:ext cx="0" cy="383750"/>
            </a:xfrm>
            <a:prstGeom prst="straightConnector1">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3518719" y="4995347"/>
              <a:ext cx="0" cy="383750"/>
            </a:xfrm>
            <a:prstGeom prst="straightConnector1">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4584608" y="4995347"/>
              <a:ext cx="0" cy="383750"/>
            </a:xfrm>
            <a:prstGeom prst="straightConnector1">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6603490" y="4995347"/>
              <a:ext cx="0" cy="383750"/>
            </a:xfrm>
            <a:prstGeom prst="straightConnector1">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flipV="1">
              <a:off x="7742779" y="4995347"/>
              <a:ext cx="0" cy="383750"/>
            </a:xfrm>
            <a:prstGeom prst="straightConnector1">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flipV="1">
              <a:off x="8833203" y="4995347"/>
              <a:ext cx="0" cy="383750"/>
            </a:xfrm>
            <a:prstGeom prst="straightConnector1">
              <a:avLst/>
            </a:prstGeom>
            <a:ln>
              <a:solidFill>
                <a:srgbClr val="30CBCD"/>
              </a:solidFill>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410823" y="2513510"/>
              <a:ext cx="501142" cy="261610"/>
            </a:xfrm>
            <a:prstGeom prst="rect">
              <a:avLst/>
            </a:prstGeom>
            <a:noFill/>
          </p:spPr>
          <p:txBody>
            <a:bodyPr wrap="square" rtlCol="0">
              <a:spAutoFit/>
            </a:bodyPr>
            <a:lstStyle/>
            <a:p>
              <a:pPr algn="dist"/>
              <a:r>
                <a:rPr lang="zh-CN" altLang="en-US" sz="1100" dirty="0"/>
                <a:t>用户</a:t>
              </a:r>
            </a:p>
          </p:txBody>
        </p:sp>
        <p:sp>
          <p:nvSpPr>
            <p:cNvPr id="46" name="文本框 45"/>
            <p:cNvSpPr txBox="1"/>
            <p:nvPr/>
          </p:nvSpPr>
          <p:spPr>
            <a:xfrm>
              <a:off x="6141192" y="4871969"/>
              <a:ext cx="1009486" cy="261610"/>
            </a:xfrm>
            <a:prstGeom prst="rect">
              <a:avLst/>
            </a:prstGeom>
            <a:noFill/>
          </p:spPr>
          <p:txBody>
            <a:bodyPr wrap="square" rtlCol="0">
              <a:spAutoFit/>
            </a:bodyPr>
            <a:lstStyle/>
            <a:p>
              <a:pPr algn="dist"/>
              <a:r>
                <a:rPr lang="en-US" altLang="zh-CN" sz="1100" dirty="0"/>
                <a:t>NIO House</a:t>
              </a:r>
              <a:endParaRPr lang="zh-CN" altLang="en-US" sz="1100" dirty="0"/>
            </a:p>
          </p:txBody>
        </p:sp>
        <p:sp>
          <p:nvSpPr>
            <p:cNvPr id="47" name="文本框 46"/>
            <p:cNvSpPr txBox="1"/>
            <p:nvPr/>
          </p:nvSpPr>
          <p:spPr>
            <a:xfrm>
              <a:off x="7180730" y="4871969"/>
              <a:ext cx="1102753" cy="261610"/>
            </a:xfrm>
            <a:prstGeom prst="rect">
              <a:avLst/>
            </a:prstGeom>
            <a:noFill/>
          </p:spPr>
          <p:txBody>
            <a:bodyPr wrap="square" rtlCol="0">
              <a:spAutoFit/>
            </a:bodyPr>
            <a:lstStyle/>
            <a:p>
              <a:pPr algn="dist"/>
              <a:r>
                <a:rPr lang="en-US" altLang="zh-CN" sz="1100" dirty="0"/>
                <a:t>NIO Service</a:t>
              </a:r>
              <a:endParaRPr lang="zh-CN" altLang="en-US" sz="1100" dirty="0"/>
            </a:p>
          </p:txBody>
        </p:sp>
        <p:sp>
          <p:nvSpPr>
            <p:cNvPr id="48" name="文本框 47"/>
            <p:cNvSpPr txBox="1"/>
            <p:nvPr/>
          </p:nvSpPr>
          <p:spPr>
            <a:xfrm>
              <a:off x="8358990" y="4871969"/>
              <a:ext cx="1009486" cy="261610"/>
            </a:xfrm>
            <a:prstGeom prst="rect">
              <a:avLst/>
            </a:prstGeom>
            <a:noFill/>
          </p:spPr>
          <p:txBody>
            <a:bodyPr wrap="square" rtlCol="0">
              <a:spAutoFit/>
            </a:bodyPr>
            <a:lstStyle/>
            <a:p>
              <a:pPr algn="dist"/>
              <a:r>
                <a:rPr lang="en-US" altLang="zh-CN" sz="1100" dirty="0"/>
                <a:t>NIO Power</a:t>
              </a:r>
              <a:endParaRPr lang="zh-CN" altLang="en-US" sz="1100" dirty="0"/>
            </a:p>
          </p:txBody>
        </p:sp>
        <p:sp>
          <p:nvSpPr>
            <p:cNvPr id="49" name="文本框 48"/>
            <p:cNvSpPr txBox="1"/>
            <p:nvPr/>
          </p:nvSpPr>
          <p:spPr>
            <a:xfrm>
              <a:off x="2059027" y="4871969"/>
              <a:ext cx="573384" cy="261610"/>
            </a:xfrm>
            <a:prstGeom prst="rect">
              <a:avLst/>
            </a:prstGeom>
            <a:noFill/>
          </p:spPr>
          <p:txBody>
            <a:bodyPr wrap="square" rtlCol="0">
              <a:spAutoFit/>
            </a:bodyPr>
            <a:lstStyle/>
            <a:p>
              <a:pPr algn="dist"/>
              <a:r>
                <a:rPr lang="zh-CN" altLang="en-US" sz="1100" dirty="0"/>
                <a:t>官网</a:t>
              </a:r>
            </a:p>
          </p:txBody>
        </p:sp>
        <p:sp>
          <p:nvSpPr>
            <p:cNvPr id="50" name="文本框 49"/>
            <p:cNvSpPr txBox="1"/>
            <p:nvPr/>
          </p:nvSpPr>
          <p:spPr>
            <a:xfrm>
              <a:off x="3119228" y="4871969"/>
              <a:ext cx="776382" cy="261610"/>
            </a:xfrm>
            <a:prstGeom prst="rect">
              <a:avLst/>
            </a:prstGeom>
            <a:noFill/>
          </p:spPr>
          <p:txBody>
            <a:bodyPr wrap="square" rtlCol="0">
              <a:spAutoFit/>
            </a:bodyPr>
            <a:lstStyle/>
            <a:p>
              <a:pPr algn="dist"/>
              <a:r>
                <a:rPr lang="zh-CN" altLang="en-US" sz="1100" dirty="0"/>
                <a:t>服务号</a:t>
              </a:r>
            </a:p>
          </p:txBody>
        </p:sp>
        <p:sp>
          <p:nvSpPr>
            <p:cNvPr id="51" name="文本框 50"/>
            <p:cNvSpPr txBox="1"/>
            <p:nvPr/>
          </p:nvSpPr>
          <p:spPr>
            <a:xfrm>
              <a:off x="4233104" y="4871969"/>
              <a:ext cx="776382" cy="261610"/>
            </a:xfrm>
            <a:prstGeom prst="rect">
              <a:avLst/>
            </a:prstGeom>
            <a:noFill/>
          </p:spPr>
          <p:txBody>
            <a:bodyPr wrap="square" rtlCol="0">
              <a:spAutoFit/>
            </a:bodyPr>
            <a:lstStyle/>
            <a:p>
              <a:pPr algn="dist"/>
              <a:r>
                <a:rPr lang="zh-CN" altLang="en-US" sz="1100" dirty="0"/>
                <a:t>小程序</a:t>
              </a:r>
            </a:p>
          </p:txBody>
        </p:sp>
        <p:sp>
          <p:nvSpPr>
            <p:cNvPr id="52" name="文本框 51"/>
            <p:cNvSpPr txBox="1"/>
            <p:nvPr/>
          </p:nvSpPr>
          <p:spPr>
            <a:xfrm>
              <a:off x="5289746" y="5601346"/>
              <a:ext cx="776382" cy="261610"/>
            </a:xfrm>
            <a:prstGeom prst="rect">
              <a:avLst/>
            </a:prstGeom>
            <a:noFill/>
          </p:spPr>
          <p:txBody>
            <a:bodyPr wrap="square" rtlCol="0">
              <a:spAutoFit/>
            </a:bodyPr>
            <a:lstStyle/>
            <a:p>
              <a:pPr algn="dist"/>
              <a:r>
                <a:rPr lang="zh-CN" altLang="en-US" sz="1100" dirty="0"/>
                <a:t>核心</a:t>
              </a:r>
              <a:r>
                <a:rPr lang="en-US" altLang="zh-CN" sz="1100" dirty="0"/>
                <a:t>APP</a:t>
              </a:r>
              <a:endParaRPr lang="zh-CN" altLang="en-US" sz="1100" dirty="0"/>
            </a:p>
          </p:txBody>
        </p:sp>
        <p:sp>
          <p:nvSpPr>
            <p:cNvPr id="37" name="文本框 36"/>
            <p:cNvSpPr txBox="1"/>
            <p:nvPr/>
          </p:nvSpPr>
          <p:spPr>
            <a:xfrm>
              <a:off x="5273070" y="3051309"/>
              <a:ext cx="346249" cy="1778847"/>
            </a:xfrm>
            <a:prstGeom prst="rect">
              <a:avLst/>
            </a:prstGeom>
            <a:noFill/>
          </p:spPr>
          <p:txBody>
            <a:bodyPr vert="eaVert" wrap="square" rtlCol="0">
              <a:spAutoFit/>
            </a:bodyPr>
            <a:lstStyle/>
            <a:p>
              <a:pPr algn="dist"/>
              <a:r>
                <a:rPr lang="zh-CN" altLang="en-US" sz="1050" dirty="0"/>
                <a:t>线上线下流量汇入</a:t>
              </a:r>
            </a:p>
          </p:txBody>
        </p:sp>
        <p:sp>
          <p:nvSpPr>
            <p:cNvPr id="54" name="文本框 53"/>
            <p:cNvSpPr txBox="1"/>
            <p:nvPr/>
          </p:nvSpPr>
          <p:spPr>
            <a:xfrm>
              <a:off x="5685481" y="3051309"/>
              <a:ext cx="346249" cy="1778847"/>
            </a:xfrm>
            <a:prstGeom prst="rect">
              <a:avLst/>
            </a:prstGeom>
            <a:noFill/>
          </p:spPr>
          <p:txBody>
            <a:bodyPr vert="eaVert" wrap="square" rtlCol="0">
              <a:spAutoFit/>
            </a:bodyPr>
            <a:lstStyle/>
            <a:p>
              <a:pPr algn="dist"/>
              <a:r>
                <a:rPr lang="zh-CN" altLang="en-US" sz="1050" dirty="0"/>
                <a:t>串联所有服务节点</a:t>
              </a:r>
            </a:p>
          </p:txBody>
        </p:sp>
      </p:grpSp>
      <p:sp>
        <p:nvSpPr>
          <p:cNvPr id="55" name="矩形 54"/>
          <p:cNvSpPr/>
          <p:nvPr/>
        </p:nvSpPr>
        <p:spPr>
          <a:xfrm>
            <a:off x="9479277" y="3425386"/>
            <a:ext cx="2012636" cy="1754326"/>
          </a:xfrm>
          <a:prstGeom prst="rect">
            <a:avLst/>
          </a:prstGeom>
        </p:spPr>
        <p:txBody>
          <a:bodyPr wrap="square">
            <a:spAutoFit/>
          </a:bodyPr>
          <a:lstStyle/>
          <a:p>
            <a:pPr>
              <a:lnSpc>
                <a:spcPct val="200000"/>
              </a:lnSpc>
            </a:pPr>
            <a:r>
              <a:rPr lang="en-US" altLang="zh-CN" sz="900" kern="100" dirty="0">
                <a:solidFill>
                  <a:prstClr val="black"/>
                </a:solidFill>
                <a:latin typeface="+mn-ea"/>
                <a:cs typeface="Times New Roman" panose="02020603050405020304" pitchFamily="18" charset="0"/>
              </a:rPr>
              <a:t>1</a:t>
            </a:r>
            <a:r>
              <a:rPr lang="zh-CN" altLang="zh-CN" sz="900" kern="100" dirty="0">
                <a:solidFill>
                  <a:prstClr val="black"/>
                </a:solidFill>
                <a:latin typeface="+mn-ea"/>
                <a:cs typeface="Times New Roman" panose="02020603050405020304" pitchFamily="18" charset="0"/>
              </a:rPr>
              <a:t>、</a:t>
            </a:r>
            <a:r>
              <a:rPr lang="en-US" altLang="zh-CN" sz="900" kern="100" dirty="0">
                <a:solidFill>
                  <a:prstClr val="black"/>
                </a:solidFill>
                <a:latin typeface="+mn-ea"/>
                <a:cs typeface="Times New Roman" panose="02020603050405020304" pitchFamily="18" charset="0"/>
              </a:rPr>
              <a:t>NIO House</a:t>
            </a:r>
            <a:r>
              <a:rPr lang="zh-CN" altLang="zh-CN" sz="900" kern="100" dirty="0">
                <a:solidFill>
                  <a:prstClr val="black"/>
                </a:solidFill>
                <a:latin typeface="+mn-ea"/>
                <a:cs typeface="Times New Roman" panose="02020603050405020304" pitchFamily="18" charset="0"/>
              </a:rPr>
              <a:t>：生活方式社区，多功能体验，让品牌价值向线下延申</a:t>
            </a:r>
          </a:p>
          <a:p>
            <a:pPr>
              <a:lnSpc>
                <a:spcPct val="200000"/>
              </a:lnSpc>
            </a:pPr>
            <a:r>
              <a:rPr lang="en-US" altLang="zh-CN" sz="900" kern="100" dirty="0">
                <a:solidFill>
                  <a:prstClr val="black"/>
                </a:solidFill>
                <a:latin typeface="+mn-ea"/>
                <a:cs typeface="Times New Roman" panose="02020603050405020304" pitchFamily="18" charset="0"/>
              </a:rPr>
              <a:t>2</a:t>
            </a:r>
            <a:r>
              <a:rPr lang="zh-CN" altLang="zh-CN" sz="900" kern="100" dirty="0">
                <a:solidFill>
                  <a:prstClr val="black"/>
                </a:solidFill>
                <a:latin typeface="+mn-ea"/>
                <a:cs typeface="Times New Roman" panose="02020603050405020304" pitchFamily="18" charset="0"/>
              </a:rPr>
              <a:t>、</a:t>
            </a:r>
            <a:r>
              <a:rPr lang="en-US" altLang="zh-CN" sz="900" kern="100" dirty="0">
                <a:solidFill>
                  <a:prstClr val="black"/>
                </a:solidFill>
                <a:latin typeface="+mn-ea"/>
                <a:cs typeface="Times New Roman" panose="02020603050405020304" pitchFamily="18" charset="0"/>
              </a:rPr>
              <a:t>NIO Service</a:t>
            </a:r>
            <a:r>
              <a:rPr lang="zh-CN" altLang="zh-CN" sz="900" kern="100" dirty="0">
                <a:solidFill>
                  <a:prstClr val="black"/>
                </a:solidFill>
                <a:latin typeface="+mn-ea"/>
                <a:cs typeface="Times New Roman" panose="02020603050405020304" pitchFamily="18" charset="0"/>
              </a:rPr>
              <a:t>：移动服务保障，全方位售后，让用车体验超乎预期</a:t>
            </a:r>
          </a:p>
          <a:p>
            <a:pPr>
              <a:lnSpc>
                <a:spcPct val="200000"/>
              </a:lnSpc>
            </a:pPr>
            <a:r>
              <a:rPr lang="en-US" altLang="zh-CN" sz="900" kern="100" dirty="0">
                <a:solidFill>
                  <a:prstClr val="black"/>
                </a:solidFill>
                <a:latin typeface="+mn-ea"/>
                <a:cs typeface="Times New Roman" panose="02020603050405020304" pitchFamily="18" charset="0"/>
              </a:rPr>
              <a:t>3</a:t>
            </a:r>
            <a:r>
              <a:rPr lang="zh-CN" altLang="zh-CN" sz="900" kern="100" dirty="0">
                <a:solidFill>
                  <a:prstClr val="black"/>
                </a:solidFill>
                <a:latin typeface="+mn-ea"/>
                <a:cs typeface="Times New Roman" panose="02020603050405020304" pitchFamily="18" charset="0"/>
              </a:rPr>
              <a:t>、</a:t>
            </a:r>
            <a:r>
              <a:rPr lang="en-US" altLang="zh-CN" sz="900" kern="100" dirty="0">
                <a:solidFill>
                  <a:prstClr val="black"/>
                </a:solidFill>
                <a:latin typeface="+mn-ea"/>
                <a:cs typeface="Times New Roman" panose="02020603050405020304" pitchFamily="18" charset="0"/>
              </a:rPr>
              <a:t>NIO Power</a:t>
            </a:r>
            <a:r>
              <a:rPr lang="zh-CN" altLang="zh-CN" sz="900" kern="100" dirty="0">
                <a:solidFill>
                  <a:prstClr val="black"/>
                </a:solidFill>
                <a:latin typeface="+mn-ea"/>
                <a:cs typeface="Times New Roman" panose="02020603050405020304" pitchFamily="18" charset="0"/>
              </a:rPr>
              <a:t>：能源服务体系，全场景加电，让用户出行灵活无忧</a:t>
            </a:r>
          </a:p>
        </p:txBody>
      </p:sp>
      <p:cxnSp>
        <p:nvCxnSpPr>
          <p:cNvPr id="1031" name="直接连接符 1030"/>
          <p:cNvCxnSpPr/>
          <p:nvPr/>
        </p:nvCxnSpPr>
        <p:spPr>
          <a:xfrm>
            <a:off x="10860894" y="5299006"/>
            <a:ext cx="631019" cy="0"/>
          </a:xfrm>
          <a:prstGeom prst="line">
            <a:avLst/>
          </a:prstGeom>
          <a:ln w="38100">
            <a:solidFill>
              <a:srgbClr val="0A457F"/>
            </a:solidFill>
          </a:ln>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a:off x="0" y="5299006"/>
            <a:ext cx="631019" cy="0"/>
          </a:xfrm>
          <a:prstGeom prst="line">
            <a:avLst/>
          </a:prstGeom>
          <a:ln w="38100">
            <a:solidFill>
              <a:srgbClr val="0A457F"/>
            </a:solidFill>
          </a:ln>
        </p:spPr>
        <p:style>
          <a:lnRef idx="1">
            <a:schemeClr val="accent1"/>
          </a:lnRef>
          <a:fillRef idx="0">
            <a:schemeClr val="accent1"/>
          </a:fillRef>
          <a:effectRef idx="0">
            <a:schemeClr val="accent1"/>
          </a:effectRef>
          <a:fontRef idx="minor">
            <a:schemeClr val="tx1"/>
          </a:fontRef>
        </p:style>
      </p:cxnSp>
      <p:sp>
        <p:nvSpPr>
          <p:cNvPr id="1033" name="矩形 1032"/>
          <p:cNvSpPr/>
          <p:nvPr/>
        </p:nvSpPr>
        <p:spPr>
          <a:xfrm>
            <a:off x="-13443" y="2581055"/>
            <a:ext cx="1976765" cy="604467"/>
          </a:xfrm>
          <a:prstGeom prst="rect">
            <a:avLst/>
          </a:prstGeom>
          <a:solidFill>
            <a:srgbClr val="0A45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2443" y="2578981"/>
            <a:ext cx="1957423" cy="577081"/>
          </a:xfrm>
          <a:prstGeom prst="rect">
            <a:avLst/>
          </a:prstGeom>
        </p:spPr>
        <p:txBody>
          <a:bodyPr wrap="square">
            <a:spAutoFit/>
          </a:bodyPr>
          <a:lstStyle/>
          <a:p>
            <a:pPr>
              <a:lnSpc>
                <a:spcPct val="150000"/>
              </a:lnSpc>
            </a:pPr>
            <a:r>
              <a:rPr lang="zh-CN" altLang="zh-CN" sz="105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线上：以</a:t>
            </a:r>
            <a:r>
              <a:rPr lang="en-US" altLang="zh-CN" sz="105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NIO APP</a:t>
            </a:r>
            <a:r>
              <a:rPr lang="zh-CN" altLang="zh-CN" sz="105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为核心，链接用户的触发集合阵地</a:t>
            </a:r>
            <a:endParaRPr lang="zh-CN" altLang="zh-CN" sz="1050" b="1" kern="100"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5" name="矩形 74"/>
          <p:cNvSpPr/>
          <p:nvPr/>
        </p:nvSpPr>
        <p:spPr>
          <a:xfrm>
            <a:off x="9502534" y="2581055"/>
            <a:ext cx="1976765" cy="604467"/>
          </a:xfrm>
          <a:prstGeom prst="rect">
            <a:avLst/>
          </a:prstGeom>
          <a:solidFill>
            <a:srgbClr val="0A457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9513534" y="2578981"/>
            <a:ext cx="1957423" cy="577081"/>
          </a:xfrm>
          <a:prstGeom prst="rect">
            <a:avLst/>
          </a:prstGeom>
        </p:spPr>
        <p:txBody>
          <a:bodyPr wrap="square">
            <a:spAutoFit/>
          </a:bodyPr>
          <a:lstStyle/>
          <a:p>
            <a:pPr>
              <a:lnSpc>
                <a:spcPct val="150000"/>
              </a:lnSpc>
            </a:pPr>
            <a:r>
              <a:rPr lang="zh-CN" altLang="en-US" sz="105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线下：定义全新用车体验，构建车以外的生活方式</a:t>
            </a:r>
          </a:p>
        </p:txBody>
      </p:sp>
    </p:spTree>
    <p:extLst>
      <p:ext uri="{BB962C8B-B14F-4D97-AF65-F5344CB8AC3E}">
        <p14:creationId xmlns:p14="http://schemas.microsoft.com/office/powerpoint/2010/main" val="6616331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6006FD5-DB73-4886-95C7-43BF65EE37AC}"/>
              </a:ext>
            </a:extLst>
          </p:cNvPr>
          <p:cNvSpPr txBox="1"/>
          <p:nvPr/>
        </p:nvSpPr>
        <p:spPr>
          <a:xfrm>
            <a:off x="4310751" y="469369"/>
            <a:ext cx="2221950" cy="255776"/>
          </a:xfrm>
          <a:prstGeom prst="rect">
            <a:avLst/>
          </a:prstGeom>
        </p:spPr>
        <p:txBody>
          <a:bodyPr vert="horz" wrap="square" lIns="0" tIns="0" rIns="0" bIns="0" rtlCol="0">
            <a:spAutoFit/>
          </a:bodyPr>
          <a:lstStyle>
            <a:lvl1pPr marL="12700">
              <a:lnSpc>
                <a:spcPct val="100000"/>
              </a:lnSpc>
              <a:defRPr sz="1400" b="1" i="0">
                <a:latin typeface="微软雅黑" panose="020B0503020204020204" pitchFamily="34" charset="-122"/>
                <a:ea typeface="微软雅黑" panose="020B0503020204020204" pitchFamily="34" charset="-122"/>
                <a:cs typeface="微软雅黑"/>
              </a:defRPr>
            </a:lvl1pPr>
          </a:lstStyle>
          <a:p>
            <a:pPr algn="ctr"/>
            <a:r>
              <a:rPr lang="zh-CN" altLang="en-US" sz="1662" dirty="0"/>
              <a:t>行业报告资源群</a:t>
            </a:r>
          </a:p>
        </p:txBody>
      </p:sp>
      <p:pic>
        <p:nvPicPr>
          <p:cNvPr id="6" name="图片 5">
            <a:extLst>
              <a:ext uri="{FF2B5EF4-FFF2-40B4-BE49-F238E27FC236}">
                <a16:creationId xmlns:a16="http://schemas.microsoft.com/office/drawing/2014/main" id="{6793E173-5825-4841-B00B-A6601E085B2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9831" y="855610"/>
            <a:ext cx="1664113" cy="1664113"/>
          </a:xfrm>
          <a:prstGeom prst="rect">
            <a:avLst/>
          </a:prstGeom>
        </p:spPr>
      </p:pic>
      <p:sp>
        <p:nvSpPr>
          <p:cNvPr id="7" name="object 8">
            <a:extLst>
              <a:ext uri="{FF2B5EF4-FFF2-40B4-BE49-F238E27FC236}">
                <a16:creationId xmlns:a16="http://schemas.microsoft.com/office/drawing/2014/main" id="{C2393EC2-B16E-41B7-B10A-7534D9782E4B}"/>
              </a:ext>
            </a:extLst>
          </p:cNvPr>
          <p:cNvSpPr txBox="1"/>
          <p:nvPr/>
        </p:nvSpPr>
        <p:spPr>
          <a:xfrm>
            <a:off x="6900577" y="799411"/>
            <a:ext cx="3890762" cy="1519647"/>
          </a:xfrm>
          <a:prstGeom prst="rect">
            <a:avLst/>
          </a:prstGeom>
        </p:spPr>
        <p:txBody>
          <a:bodyPr vert="horz" wrap="square" lIns="0" tIns="0" rIns="0" bIns="0" rtlCol="0">
            <a:spAutoFit/>
          </a:bodyPr>
          <a:lstStyle/>
          <a:p>
            <a:pPr marL="332542" lvl="1" indent="-332542">
              <a:spcBef>
                <a:spcPts val="1470"/>
              </a:spcBef>
              <a:buFont typeface="+mj-lt"/>
              <a:buAutoNum type="arabicPeriod"/>
            </a:pPr>
            <a:r>
              <a:rPr lang="zh-CN" altLang="en-US" sz="1225" spc="-6" dirty="0">
                <a:latin typeface="+mn-ea"/>
              </a:rPr>
              <a:t>进群福利：进群即领万份行业研究、管理方案及其他学习资源，直接打包下载</a:t>
            </a:r>
          </a:p>
          <a:p>
            <a:pPr marL="332542" lvl="1" indent="-332542">
              <a:spcBef>
                <a:spcPts val="1470"/>
              </a:spcBef>
              <a:buFont typeface="+mj-lt"/>
              <a:buAutoNum type="arabicPeriod"/>
            </a:pPr>
            <a:r>
              <a:rPr lang="zh-CN" altLang="en-US" sz="1225" spc="-6" dirty="0">
                <a:latin typeface="+mn-ea"/>
              </a:rPr>
              <a:t>每日分享：</a:t>
            </a:r>
            <a:r>
              <a:rPr lang="en-US" altLang="zh-CN" sz="1225" spc="-6" dirty="0">
                <a:latin typeface="+mn-ea"/>
              </a:rPr>
              <a:t>6+</a:t>
            </a:r>
            <a:r>
              <a:rPr lang="zh-CN" altLang="en-US" sz="1225" spc="-6" dirty="0">
                <a:latin typeface="+mn-ea"/>
              </a:rPr>
              <a:t>份行业精选、</a:t>
            </a:r>
            <a:r>
              <a:rPr lang="en-US" altLang="zh-CN" sz="1225" spc="-6" dirty="0">
                <a:latin typeface="+mn-ea"/>
              </a:rPr>
              <a:t>3</a:t>
            </a:r>
            <a:r>
              <a:rPr lang="zh-CN" altLang="en-US" sz="1225" spc="-6" dirty="0">
                <a:latin typeface="+mn-ea"/>
              </a:rPr>
              <a:t>个行业主题</a:t>
            </a:r>
          </a:p>
          <a:p>
            <a:pPr marL="332542" lvl="1" indent="-332542">
              <a:spcBef>
                <a:spcPts val="1470"/>
              </a:spcBef>
              <a:buFont typeface="+mj-lt"/>
              <a:buAutoNum type="arabicPeriod"/>
            </a:pPr>
            <a:r>
              <a:rPr lang="zh-CN" altLang="en-US" sz="1225" spc="-6" dirty="0">
                <a:latin typeface="+mn-ea"/>
              </a:rPr>
              <a:t>报告查询：群里直接咨询，免费协助查找</a:t>
            </a:r>
          </a:p>
          <a:p>
            <a:pPr marL="332542" lvl="1" indent="-332542">
              <a:spcBef>
                <a:spcPts val="1470"/>
              </a:spcBef>
              <a:buFont typeface="+mj-lt"/>
              <a:buAutoNum type="arabicPeriod"/>
            </a:pPr>
            <a:r>
              <a:rPr lang="zh-CN" altLang="en-US" sz="1225" spc="-6" dirty="0">
                <a:latin typeface="+mn-ea"/>
              </a:rPr>
              <a:t>严禁广告：仅限行业报告交流，禁止一切无关信息</a:t>
            </a:r>
            <a:endParaRPr lang="en-US" altLang="zh-CN" sz="1225" spc="-6" dirty="0">
              <a:latin typeface="+mn-ea"/>
            </a:endParaRPr>
          </a:p>
        </p:txBody>
      </p:sp>
      <p:sp>
        <p:nvSpPr>
          <p:cNvPr id="8" name="object 4">
            <a:extLst>
              <a:ext uri="{FF2B5EF4-FFF2-40B4-BE49-F238E27FC236}">
                <a16:creationId xmlns:a16="http://schemas.microsoft.com/office/drawing/2014/main" id="{028E0713-FCEE-44A0-9264-4AA27B665F59}"/>
              </a:ext>
            </a:extLst>
          </p:cNvPr>
          <p:cNvSpPr txBox="1"/>
          <p:nvPr/>
        </p:nvSpPr>
        <p:spPr>
          <a:xfrm>
            <a:off x="4388714" y="2519723"/>
            <a:ext cx="2066025" cy="164532"/>
          </a:xfrm>
          <a:prstGeom prst="rect">
            <a:avLst/>
          </a:prstGeom>
        </p:spPr>
        <p:txBody>
          <a:bodyPr vert="horz" wrap="square" lIns="0" tIns="0" rIns="0" bIns="0" rtlCol="0">
            <a:spAutoFit/>
          </a:bodyPr>
          <a:lstStyle/>
          <a:p>
            <a:pPr marL="15079" algn="ctr"/>
            <a:r>
              <a:rPr sz="1069" b="1" dirty="0" err="1">
                <a:solidFill>
                  <a:srgbClr val="FF4B41"/>
                </a:solidFill>
                <a:latin typeface="微软雅黑"/>
              </a:rPr>
              <a:t>微信扫码</a:t>
            </a:r>
            <a:r>
              <a:rPr lang="en-US" sz="1069" b="1" dirty="0">
                <a:solidFill>
                  <a:srgbClr val="FF4B41"/>
                </a:solidFill>
                <a:latin typeface="微软雅黑"/>
              </a:rPr>
              <a:t> </a:t>
            </a:r>
            <a:r>
              <a:rPr lang="zh-CN" altLang="en-US" sz="1069" b="1" dirty="0">
                <a:solidFill>
                  <a:srgbClr val="FF4B41"/>
                </a:solidFill>
                <a:latin typeface="微软雅黑"/>
              </a:rPr>
              <a:t>长期有效</a:t>
            </a:r>
            <a:endParaRPr sz="1069" b="1" dirty="0">
              <a:solidFill>
                <a:srgbClr val="FF4B41"/>
              </a:solidFill>
              <a:latin typeface="微软雅黑"/>
            </a:endParaRPr>
          </a:p>
        </p:txBody>
      </p:sp>
      <p:pic>
        <p:nvPicPr>
          <p:cNvPr id="10" name="图片 9">
            <a:extLst>
              <a:ext uri="{FF2B5EF4-FFF2-40B4-BE49-F238E27FC236}">
                <a16:creationId xmlns:a16="http://schemas.microsoft.com/office/drawing/2014/main" id="{0BFD848F-C4BE-49F7-AD26-1EE75D6B56A0}"/>
              </a:ext>
            </a:extLst>
          </p:cNvPr>
          <p:cNvPicPr>
            <a:picLocks noChangeAspect="1"/>
          </p:cNvPicPr>
          <p:nvPr/>
        </p:nvPicPr>
        <p:blipFill>
          <a:blip r:embed="rId4"/>
          <a:stretch>
            <a:fillRect/>
          </a:stretch>
        </p:blipFill>
        <p:spPr>
          <a:xfrm>
            <a:off x="4656407" y="3638675"/>
            <a:ext cx="1659138" cy="1610458"/>
          </a:xfrm>
          <a:prstGeom prst="rect">
            <a:avLst/>
          </a:prstGeom>
        </p:spPr>
      </p:pic>
      <p:sp>
        <p:nvSpPr>
          <p:cNvPr id="12" name="object 3">
            <a:extLst>
              <a:ext uri="{FF2B5EF4-FFF2-40B4-BE49-F238E27FC236}">
                <a16:creationId xmlns:a16="http://schemas.microsoft.com/office/drawing/2014/main" id="{B3A0B248-818C-4FDF-BEF2-26E329404C8A}"/>
              </a:ext>
            </a:extLst>
          </p:cNvPr>
          <p:cNvSpPr txBox="1"/>
          <p:nvPr/>
        </p:nvSpPr>
        <p:spPr>
          <a:xfrm>
            <a:off x="6930593" y="3898309"/>
            <a:ext cx="4055866" cy="970587"/>
          </a:xfrm>
          <a:prstGeom prst="rect">
            <a:avLst/>
          </a:prstGeom>
        </p:spPr>
        <p:txBody>
          <a:bodyPr vert="horz" wrap="square" lIns="0" tIns="0" rIns="0" bIns="0" rtlCol="0">
            <a:spAutoFit/>
          </a:bodyPr>
          <a:lstStyle/>
          <a:p>
            <a:pPr marR="6032">
              <a:lnSpc>
                <a:spcPct val="132000"/>
              </a:lnSpc>
              <a:spcBef>
                <a:spcPts val="1425"/>
              </a:spcBef>
            </a:pPr>
            <a:r>
              <a:rPr lang="zh-CN" altLang="en-US" sz="1225" spc="-6" dirty="0">
                <a:latin typeface="+mn-ea"/>
              </a:rPr>
              <a:t>专业知识社群：每月分享</a:t>
            </a:r>
            <a:r>
              <a:rPr lang="en-US" altLang="zh-CN" sz="1225" spc="-6" dirty="0">
                <a:latin typeface="+mn-ea"/>
              </a:rPr>
              <a:t>8000+</a:t>
            </a:r>
            <a:r>
              <a:rPr lang="zh-CN" altLang="en-US" sz="1225" spc="-6" dirty="0">
                <a:latin typeface="+mn-ea"/>
              </a:rPr>
              <a:t>份行业研究报告、商业计划、市场研究、企业运营及咨询管理方案等，涵盖科技、金融、教育、互联网、房地产、生物制药、医疗健康等；已成为投资、产业研究、企业运营、价值传播等工作助手。</a:t>
            </a:r>
          </a:p>
        </p:txBody>
      </p:sp>
      <p:sp>
        <p:nvSpPr>
          <p:cNvPr id="11" name="object 2">
            <a:extLst>
              <a:ext uri="{FF2B5EF4-FFF2-40B4-BE49-F238E27FC236}">
                <a16:creationId xmlns:a16="http://schemas.microsoft.com/office/drawing/2014/main" id="{6263412E-8CBD-48B1-AE33-4655BBC4612F}"/>
              </a:ext>
            </a:extLst>
          </p:cNvPr>
          <p:cNvSpPr txBox="1">
            <a:spLocks noGrp="1"/>
          </p:cNvSpPr>
          <p:nvPr>
            <p:ph type="title"/>
          </p:nvPr>
        </p:nvSpPr>
        <p:spPr>
          <a:xfrm>
            <a:off x="4399467" y="3248661"/>
            <a:ext cx="2533520" cy="230191"/>
          </a:xfrm>
          <a:prstGeom prst="rect">
            <a:avLst/>
          </a:prstGeom>
          <a:solidFill>
            <a:schemeClr val="bg1"/>
          </a:solidFill>
        </p:spPr>
        <p:txBody>
          <a:bodyPr vert="horz" wrap="square" lIns="0" tIns="0" rIns="0" bIns="0" rtlCol="0" anchor="ctr" anchorCtr="0">
            <a:spAutoFit/>
          </a:bodyPr>
          <a:lstStyle/>
          <a:p>
            <a:pPr marL="15079" algn="ctr"/>
            <a:r>
              <a:rPr sz="1662" dirty="0" err="1">
                <a:latin typeface="微软雅黑" panose="020B0503020204020204" pitchFamily="34" charset="-122"/>
                <a:ea typeface="微软雅黑" panose="020B0503020204020204" pitchFamily="34" charset="-122"/>
              </a:rPr>
              <a:t>知识星球</a:t>
            </a:r>
            <a:r>
              <a:rPr sz="1662" dirty="0">
                <a:latin typeface="微软雅黑" panose="020B0503020204020204" pitchFamily="34" charset="-122"/>
                <a:ea typeface="微软雅黑" panose="020B0503020204020204" pitchFamily="34" charset="-122"/>
              </a:rPr>
              <a:t> </a:t>
            </a:r>
            <a:r>
              <a:rPr sz="1662" dirty="0" err="1">
                <a:latin typeface="微软雅黑" panose="020B0503020204020204" pitchFamily="34" charset="-122"/>
                <a:ea typeface="微软雅黑" panose="020B0503020204020204" pitchFamily="34" charset="-122"/>
              </a:rPr>
              <a:t>行业与管理资源</a:t>
            </a:r>
            <a:endParaRPr sz="1662" dirty="0">
              <a:latin typeface="微软雅黑" panose="020B0503020204020204" pitchFamily="34" charset="-122"/>
              <a:ea typeface="微软雅黑" panose="020B0503020204020204" pitchFamily="34" charset="-122"/>
            </a:endParaRPr>
          </a:p>
        </p:txBody>
      </p:sp>
      <p:sp>
        <p:nvSpPr>
          <p:cNvPr id="16" name="object 4">
            <a:extLst>
              <a:ext uri="{FF2B5EF4-FFF2-40B4-BE49-F238E27FC236}">
                <a16:creationId xmlns:a16="http://schemas.microsoft.com/office/drawing/2014/main" id="{4ED4F79C-3066-4F74-A367-64947463B5BC}"/>
              </a:ext>
            </a:extLst>
          </p:cNvPr>
          <p:cNvSpPr txBox="1"/>
          <p:nvPr/>
        </p:nvSpPr>
        <p:spPr>
          <a:xfrm>
            <a:off x="4399467" y="5334589"/>
            <a:ext cx="2066025" cy="164532"/>
          </a:xfrm>
          <a:prstGeom prst="rect">
            <a:avLst/>
          </a:prstGeom>
        </p:spPr>
        <p:txBody>
          <a:bodyPr vert="horz" wrap="square" lIns="0" tIns="0" rIns="0" bIns="0" rtlCol="0">
            <a:spAutoFit/>
          </a:bodyPr>
          <a:lstStyle/>
          <a:p>
            <a:pPr marL="15079" algn="ctr"/>
            <a:r>
              <a:rPr sz="1069" b="1" dirty="0" err="1">
                <a:solidFill>
                  <a:srgbClr val="FF4B41"/>
                </a:solidFill>
                <a:latin typeface="微软雅黑"/>
              </a:rPr>
              <a:t>微信扫码</a:t>
            </a:r>
            <a:r>
              <a:rPr lang="en-US" sz="1069" b="1" dirty="0">
                <a:solidFill>
                  <a:srgbClr val="FF4B41"/>
                </a:solidFill>
                <a:latin typeface="微软雅黑"/>
              </a:rPr>
              <a:t> </a:t>
            </a:r>
            <a:r>
              <a:rPr lang="zh-CN" altLang="en-US" sz="1069" b="1" dirty="0">
                <a:solidFill>
                  <a:srgbClr val="FF4B41"/>
                </a:solidFill>
                <a:latin typeface="微软雅黑"/>
              </a:rPr>
              <a:t>行研无忧</a:t>
            </a:r>
            <a:endParaRPr sz="1069" b="1" dirty="0">
              <a:solidFill>
                <a:srgbClr val="FF4B41"/>
              </a:solidFill>
              <a:latin typeface="微软雅黑"/>
            </a:endParaRPr>
          </a:p>
        </p:txBody>
      </p:sp>
      <p:sp>
        <p:nvSpPr>
          <p:cNvPr id="2" name="矩形 1">
            <a:extLst>
              <a:ext uri="{FF2B5EF4-FFF2-40B4-BE49-F238E27FC236}">
                <a16:creationId xmlns:a16="http://schemas.microsoft.com/office/drawing/2014/main" id="{A08E496C-AF3C-619B-EFF9-37AABCAED8EF}"/>
              </a:ext>
            </a:extLst>
          </p:cNvPr>
          <p:cNvSpPr/>
          <p:nvPr/>
        </p:nvSpPr>
        <p:spPr>
          <a:xfrm>
            <a:off x="172961" y="0"/>
            <a:ext cx="3589873" cy="6464300"/>
          </a:xfrm>
          <a:prstGeom prst="rect">
            <a:avLst/>
          </a:prstGeom>
          <a:solidFill>
            <a:schemeClr val="bg1">
              <a:lumMod val="95000"/>
            </a:schemeClr>
          </a:solidFill>
          <a:ln>
            <a:solidFill>
              <a:schemeClr val="bg1"/>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2136" dirty="0">
              <a:solidFill>
                <a:schemeClr val="bg1">
                  <a:lumMod val="95000"/>
                </a:schemeClr>
              </a:solidFill>
              <a:highlight>
                <a:srgbClr val="C0C0C0"/>
              </a:highlight>
              <a:latin typeface="+mn-ea"/>
            </a:endParaRPr>
          </a:p>
        </p:txBody>
      </p:sp>
      <p:pic>
        <p:nvPicPr>
          <p:cNvPr id="3" name="图片 2">
            <a:extLst>
              <a:ext uri="{FF2B5EF4-FFF2-40B4-BE49-F238E27FC236}">
                <a16:creationId xmlns:a16="http://schemas.microsoft.com/office/drawing/2014/main" id="{0CC7E813-08B1-4EFA-7C04-022BE87B8C4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46317" y="2387154"/>
            <a:ext cx="1031548" cy="1031548"/>
          </a:xfrm>
          <a:prstGeom prst="rect">
            <a:avLst/>
          </a:prstGeom>
        </p:spPr>
      </p:pic>
      <p:sp>
        <p:nvSpPr>
          <p:cNvPr id="9" name="文本框 8">
            <a:extLst>
              <a:ext uri="{FF2B5EF4-FFF2-40B4-BE49-F238E27FC236}">
                <a16:creationId xmlns:a16="http://schemas.microsoft.com/office/drawing/2014/main" id="{0DF7D004-7A73-B818-AF99-AC31C197581A}"/>
              </a:ext>
            </a:extLst>
          </p:cNvPr>
          <p:cNvSpPr txBox="1"/>
          <p:nvPr/>
        </p:nvSpPr>
        <p:spPr>
          <a:xfrm>
            <a:off x="550943" y="312601"/>
            <a:ext cx="2390045" cy="1712585"/>
          </a:xfrm>
          <a:prstGeom prst="rect">
            <a:avLst/>
          </a:prstGeom>
          <a:noFill/>
          <a:ln>
            <a:solidFill>
              <a:schemeClr val="accent1"/>
            </a:solidFill>
            <a:prstDash val="sysDot"/>
          </a:ln>
        </p:spPr>
        <p:txBody>
          <a:bodyPr wrap="square" rtlCol="0">
            <a:spAutoFit/>
          </a:bodyPr>
          <a:lstStyle/>
          <a:p>
            <a:r>
              <a:rPr lang="zh-CN" altLang="en-US" sz="951" dirty="0">
                <a:latin typeface="+mn-ea"/>
              </a:rPr>
              <a:t>免责申明：</a:t>
            </a:r>
            <a:br>
              <a:rPr lang="en-US" altLang="zh-CN" sz="951" dirty="0">
                <a:latin typeface="+mn-ea"/>
              </a:rPr>
            </a:br>
            <a:endParaRPr lang="en-US" altLang="zh-CN" sz="1188" dirty="0">
              <a:latin typeface="+mn-ea"/>
            </a:endParaRPr>
          </a:p>
          <a:p>
            <a:pPr marL="271422" indent="-271422">
              <a:lnSpc>
                <a:spcPct val="150000"/>
              </a:lnSpc>
              <a:buFont typeface="+mj-lt"/>
              <a:buAutoNum type="arabicPeriod"/>
            </a:pPr>
            <a:r>
              <a:rPr lang="zh-CN" altLang="en-US" sz="951" dirty="0">
                <a:latin typeface="+mn-ea"/>
              </a:rPr>
              <a:t>本内容非原报告内容</a:t>
            </a:r>
            <a:r>
              <a:rPr lang="en-US" altLang="zh-CN" sz="951" dirty="0">
                <a:latin typeface="+mn-ea"/>
              </a:rPr>
              <a:t>;</a:t>
            </a:r>
          </a:p>
          <a:p>
            <a:pPr marL="271422" indent="-271422">
              <a:lnSpc>
                <a:spcPct val="150000"/>
              </a:lnSpc>
              <a:buFont typeface="+mj-lt"/>
              <a:buAutoNum type="arabicPeriod"/>
            </a:pPr>
            <a:r>
              <a:rPr lang="zh-CN" altLang="en-US" sz="951" dirty="0">
                <a:latin typeface="+mn-ea"/>
              </a:rPr>
              <a:t>原报告来源互联网公开数据；如侵权请联系客服微信，第一时间清理；</a:t>
            </a:r>
          </a:p>
          <a:p>
            <a:pPr marL="271422" indent="-271422">
              <a:lnSpc>
                <a:spcPct val="150000"/>
              </a:lnSpc>
              <a:buFont typeface="+mj-lt"/>
              <a:buAutoNum type="arabicPeriod"/>
            </a:pPr>
            <a:r>
              <a:rPr lang="zh-CN" altLang="en-US" sz="951" dirty="0">
                <a:latin typeface="+mn-ea"/>
              </a:rPr>
              <a:t>原报告仅限社群个人学习，如需它用请联系版权方；</a:t>
            </a:r>
          </a:p>
          <a:p>
            <a:pPr marL="271422" indent="-271422">
              <a:lnSpc>
                <a:spcPct val="150000"/>
              </a:lnSpc>
              <a:buFont typeface="+mj-lt"/>
              <a:buAutoNum type="arabicPeriod"/>
            </a:pPr>
            <a:r>
              <a:rPr lang="zh-CN" altLang="en-US" sz="951" dirty="0">
                <a:latin typeface="+mn-ea"/>
              </a:rPr>
              <a:t>如有其他疑问请联系微信。</a:t>
            </a:r>
          </a:p>
        </p:txBody>
      </p:sp>
    </p:spTree>
    <p:extLst>
      <p:ext uri="{BB962C8B-B14F-4D97-AF65-F5344CB8AC3E}">
        <p14:creationId xmlns:p14="http://schemas.microsoft.com/office/powerpoint/2010/main" val="30613760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0"/>
            <a:ext cx="11491913" cy="13508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877410" y="968131"/>
            <a:ext cx="3737092" cy="276999"/>
          </a:xfrm>
          <a:prstGeom prst="rect">
            <a:avLst/>
          </a:prstGeom>
        </p:spPr>
        <p:txBody>
          <a:bodyPr wrap="square">
            <a:spAutoFit/>
          </a:bodyPr>
          <a:lstStyle/>
          <a:p>
            <a:pPr algn="dist"/>
            <a:r>
              <a:rPr lang="zh-CN" altLang="zh-CN" sz="1200" b="1" dirty="0">
                <a:cs typeface="Times New Roman" panose="02020603050405020304" pitchFamily="18" charset="0"/>
              </a:rPr>
              <a:t>解密蔚来用户运营数字密码</a:t>
            </a:r>
            <a:endParaRPr lang="zh-CN" altLang="en-US" sz="1200" dirty="0"/>
          </a:p>
        </p:txBody>
      </p:sp>
      <p:cxnSp>
        <p:nvCxnSpPr>
          <p:cNvPr id="10" name="直接连接符 9"/>
          <p:cNvCxnSpPr>
            <a:stCxn id="7" idx="0"/>
          </p:cNvCxnSpPr>
          <p:nvPr/>
        </p:nvCxnSpPr>
        <p:spPr>
          <a:xfrm flipH="1">
            <a:off x="5745956" y="0"/>
            <a:ext cx="1" cy="862445"/>
          </a:xfrm>
          <a:prstGeom prst="line">
            <a:avLst/>
          </a:prstGeom>
          <a:ln>
            <a:solidFill>
              <a:srgbClr val="0B457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465618" y="862445"/>
            <a:ext cx="571500" cy="0"/>
          </a:xfrm>
          <a:prstGeom prst="line">
            <a:avLst/>
          </a:prstGeom>
          <a:ln>
            <a:solidFill>
              <a:srgbClr val="0B457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5465618" y="1350818"/>
            <a:ext cx="571500" cy="0"/>
          </a:xfrm>
          <a:prstGeom prst="line">
            <a:avLst/>
          </a:prstGeom>
          <a:ln>
            <a:solidFill>
              <a:srgbClr val="0B457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782291" y="968131"/>
            <a:ext cx="0" cy="276999"/>
          </a:xfrm>
          <a:prstGeom prst="line">
            <a:avLst/>
          </a:prstGeom>
          <a:ln>
            <a:solidFill>
              <a:srgbClr val="0B457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7699664" y="968131"/>
            <a:ext cx="0" cy="276999"/>
          </a:xfrm>
          <a:prstGeom prst="line">
            <a:avLst/>
          </a:prstGeom>
          <a:ln>
            <a:solidFill>
              <a:srgbClr val="0B457F"/>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940377" y="2410690"/>
            <a:ext cx="1891146" cy="2982191"/>
          </a:xfrm>
          <a:prstGeom prst="rect">
            <a:avLst/>
          </a:prstGeom>
          <a:solidFill>
            <a:srgbClr val="0B457F">
              <a:alpha val="4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3508663" y="2410690"/>
            <a:ext cx="1891146" cy="2982191"/>
          </a:xfrm>
          <a:prstGeom prst="rect">
            <a:avLst/>
          </a:prstGeom>
          <a:solidFill>
            <a:srgbClr val="0B457F">
              <a:alpha val="4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076949" y="2410690"/>
            <a:ext cx="1891146" cy="2982191"/>
          </a:xfrm>
          <a:prstGeom prst="rect">
            <a:avLst/>
          </a:prstGeom>
          <a:solidFill>
            <a:srgbClr val="0B457F">
              <a:alpha val="4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645236" y="2410690"/>
            <a:ext cx="1891146" cy="2982191"/>
          </a:xfrm>
          <a:prstGeom prst="rect">
            <a:avLst/>
          </a:prstGeom>
          <a:solidFill>
            <a:srgbClr val="0B457F">
              <a:alpha val="40000"/>
            </a:srgb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407968" y="2838494"/>
            <a:ext cx="955964" cy="2215991"/>
          </a:xfrm>
          <a:prstGeom prst="rect">
            <a:avLst/>
          </a:prstGeom>
          <a:noFill/>
        </p:spPr>
        <p:txBody>
          <a:bodyPr wrap="square" rtlCol="0">
            <a:spAutoFit/>
          </a:bodyPr>
          <a:lstStyle/>
          <a:p>
            <a:pPr algn="ctr"/>
            <a:r>
              <a:rPr lang="en-US" altLang="zh-CN" sz="13800" b="1" u="sng" dirty="0">
                <a:solidFill>
                  <a:schemeClr val="bg1"/>
                </a:solidFill>
                <a:effectLst>
                  <a:outerShdw blurRad="38100" dist="38100" dir="2700000" algn="tl">
                    <a:srgbClr val="000000">
                      <a:alpha val="43137"/>
                    </a:srgbClr>
                  </a:outerShdw>
                </a:effectLst>
                <a:latin typeface="+mn-ea"/>
              </a:rPr>
              <a:t>3</a:t>
            </a:r>
            <a:endParaRPr lang="zh-CN" altLang="en-US" sz="13800" b="1" u="sng" dirty="0">
              <a:solidFill>
                <a:schemeClr val="bg1"/>
              </a:solidFill>
              <a:effectLst>
                <a:outerShdw blurRad="38100" dist="38100" dir="2700000" algn="tl">
                  <a:srgbClr val="000000">
                    <a:alpha val="43137"/>
                  </a:srgbClr>
                </a:outerShdw>
              </a:effectLst>
              <a:latin typeface="+mn-ea"/>
            </a:endParaRPr>
          </a:p>
        </p:txBody>
      </p:sp>
      <p:sp>
        <p:nvSpPr>
          <p:cNvPr id="4" name="文本框 3"/>
          <p:cNvSpPr txBox="1"/>
          <p:nvPr/>
        </p:nvSpPr>
        <p:spPr>
          <a:xfrm>
            <a:off x="3976254" y="2838494"/>
            <a:ext cx="955964" cy="2215991"/>
          </a:xfrm>
          <a:prstGeom prst="rect">
            <a:avLst/>
          </a:prstGeom>
          <a:noFill/>
        </p:spPr>
        <p:txBody>
          <a:bodyPr wrap="square" rtlCol="0">
            <a:spAutoFit/>
          </a:bodyPr>
          <a:lstStyle>
            <a:defPPr>
              <a:defRPr lang="zh-CN"/>
            </a:defPPr>
            <a:lvl1pPr>
              <a:defRPr sz="13800" b="1">
                <a:solidFill>
                  <a:schemeClr val="bg1"/>
                </a:solidFill>
                <a:effectLst>
                  <a:outerShdw blurRad="38100" dist="38100" dir="2700000" algn="tl">
                    <a:srgbClr val="000000">
                      <a:alpha val="43137"/>
                    </a:srgbClr>
                  </a:outerShdw>
                </a:effectLst>
                <a:latin typeface="+mn-ea"/>
              </a:defRPr>
            </a:lvl1pPr>
          </a:lstStyle>
          <a:p>
            <a:pPr algn="ctr"/>
            <a:r>
              <a:rPr lang="zh-CN" altLang="en-US" u="sng" dirty="0"/>
              <a:t>∞</a:t>
            </a:r>
          </a:p>
        </p:txBody>
      </p:sp>
      <p:sp>
        <p:nvSpPr>
          <p:cNvPr id="5" name="文本框 4"/>
          <p:cNvSpPr txBox="1"/>
          <p:nvPr/>
        </p:nvSpPr>
        <p:spPr>
          <a:xfrm>
            <a:off x="6546273" y="2838494"/>
            <a:ext cx="955964" cy="2215991"/>
          </a:xfrm>
          <a:prstGeom prst="rect">
            <a:avLst/>
          </a:prstGeom>
          <a:noFill/>
        </p:spPr>
        <p:txBody>
          <a:bodyPr wrap="square" rtlCol="0">
            <a:spAutoFit/>
          </a:bodyPr>
          <a:lstStyle>
            <a:defPPr>
              <a:defRPr lang="zh-CN"/>
            </a:defPPr>
            <a:lvl1pPr>
              <a:defRPr sz="13800" b="1">
                <a:solidFill>
                  <a:schemeClr val="bg1"/>
                </a:solidFill>
                <a:effectLst>
                  <a:outerShdw blurRad="38100" dist="38100" dir="2700000" algn="tl">
                    <a:srgbClr val="000000">
                      <a:alpha val="43137"/>
                    </a:srgbClr>
                  </a:outerShdw>
                </a:effectLst>
                <a:latin typeface="+mn-ea"/>
              </a:defRPr>
            </a:lvl1pPr>
          </a:lstStyle>
          <a:p>
            <a:pPr algn="ctr"/>
            <a:r>
              <a:rPr lang="en-US" altLang="zh-CN" u="sng" dirty="0"/>
              <a:t>3</a:t>
            </a:r>
            <a:endParaRPr lang="zh-CN" altLang="en-US" u="sng" dirty="0"/>
          </a:p>
        </p:txBody>
      </p:sp>
      <p:sp>
        <p:nvSpPr>
          <p:cNvPr id="6" name="文本框 5"/>
          <p:cNvSpPr txBox="1"/>
          <p:nvPr/>
        </p:nvSpPr>
        <p:spPr>
          <a:xfrm>
            <a:off x="9112827" y="2838494"/>
            <a:ext cx="955964" cy="2215991"/>
          </a:xfrm>
          <a:prstGeom prst="rect">
            <a:avLst/>
          </a:prstGeom>
          <a:noFill/>
        </p:spPr>
        <p:txBody>
          <a:bodyPr wrap="square" rtlCol="0">
            <a:spAutoFit/>
          </a:bodyPr>
          <a:lstStyle>
            <a:defPPr>
              <a:defRPr lang="zh-CN"/>
            </a:defPPr>
            <a:lvl1pPr>
              <a:defRPr sz="13800" b="1">
                <a:solidFill>
                  <a:schemeClr val="bg1"/>
                </a:solidFill>
                <a:effectLst>
                  <a:outerShdw blurRad="38100" dist="38100" dir="2700000" algn="tl">
                    <a:srgbClr val="000000">
                      <a:alpha val="43137"/>
                    </a:srgbClr>
                  </a:outerShdw>
                </a:effectLst>
                <a:latin typeface="+mn-ea"/>
              </a:defRPr>
            </a:lvl1pPr>
          </a:lstStyle>
          <a:p>
            <a:pPr algn="ctr"/>
            <a:r>
              <a:rPr lang="en-US" altLang="zh-CN" u="sng" dirty="0"/>
              <a:t>9</a:t>
            </a:r>
            <a:endParaRPr lang="zh-CN" altLang="en-US" u="sng" dirty="0"/>
          </a:p>
        </p:txBody>
      </p:sp>
      <p:sp>
        <p:nvSpPr>
          <p:cNvPr id="21" name="矩形 20"/>
          <p:cNvSpPr/>
          <p:nvPr/>
        </p:nvSpPr>
        <p:spPr>
          <a:xfrm>
            <a:off x="940377" y="5392881"/>
            <a:ext cx="1891146" cy="72736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940377" y="5618063"/>
            <a:ext cx="1891146" cy="276999"/>
          </a:xfrm>
          <a:prstGeom prst="rect">
            <a:avLst/>
          </a:prstGeom>
        </p:spPr>
        <p:txBody>
          <a:bodyPr wrap="square">
            <a:spAutoFit/>
          </a:bodyPr>
          <a:lstStyle/>
          <a:p>
            <a:pPr algn="ctr"/>
            <a:r>
              <a:rPr lang="en-US" altLang="zh-CN" sz="1200" b="1" dirty="0">
                <a:latin typeface="+mn-ea"/>
                <a:cs typeface="Times New Roman" panose="02020603050405020304" pitchFamily="18" charset="0"/>
              </a:rPr>
              <a:t>3</a:t>
            </a:r>
            <a:r>
              <a:rPr lang="zh-CN" altLang="zh-CN" sz="1200" b="1" dirty="0">
                <a:latin typeface="+mn-ea"/>
                <a:cs typeface="Times New Roman" panose="02020603050405020304" pitchFamily="18" charset="0"/>
              </a:rPr>
              <a:t>个商业逻辑的变化</a:t>
            </a:r>
            <a:endParaRPr lang="zh-CN" altLang="en-US" sz="1200" b="1" dirty="0">
              <a:latin typeface="+mn-ea"/>
            </a:endParaRPr>
          </a:p>
        </p:txBody>
      </p:sp>
      <p:sp>
        <p:nvSpPr>
          <p:cNvPr id="23" name="矩形 22"/>
          <p:cNvSpPr/>
          <p:nvPr/>
        </p:nvSpPr>
        <p:spPr>
          <a:xfrm>
            <a:off x="3508663" y="5392881"/>
            <a:ext cx="1891146" cy="72736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508663" y="5618063"/>
            <a:ext cx="1891146" cy="276999"/>
          </a:xfrm>
          <a:prstGeom prst="rect">
            <a:avLst/>
          </a:prstGeom>
        </p:spPr>
        <p:txBody>
          <a:bodyPr wrap="square">
            <a:spAutoFit/>
          </a:bodyPr>
          <a:lstStyle/>
          <a:p>
            <a:pPr algn="ctr"/>
            <a:r>
              <a:rPr lang="zh-CN" altLang="en-US" sz="1200" b="1" dirty="0">
                <a:latin typeface="+mn-ea"/>
                <a:cs typeface="Times New Roman" panose="02020603050405020304" pitchFamily="18" charset="0"/>
              </a:rPr>
              <a:t>无限</a:t>
            </a:r>
            <a:r>
              <a:rPr lang="en-US" altLang="zh-CN" sz="1200" b="1" dirty="0">
                <a:latin typeface="+mn-ea"/>
                <a:cs typeface="Times New Roman" panose="02020603050405020304" pitchFamily="18" charset="0"/>
              </a:rPr>
              <a:t>ALL IN</a:t>
            </a:r>
            <a:r>
              <a:rPr lang="zh-CN" altLang="en-US" sz="1200" b="1" dirty="0">
                <a:latin typeface="+mn-ea"/>
                <a:cs typeface="Times New Roman" panose="02020603050405020304" pitchFamily="18" charset="0"/>
              </a:rPr>
              <a:t>的组织架构</a:t>
            </a:r>
            <a:endParaRPr lang="zh-CN" altLang="en-US" sz="1200" b="1" dirty="0">
              <a:latin typeface="+mn-ea"/>
            </a:endParaRPr>
          </a:p>
        </p:txBody>
      </p:sp>
      <p:sp>
        <p:nvSpPr>
          <p:cNvPr id="25" name="矩形 24"/>
          <p:cNvSpPr/>
          <p:nvPr/>
        </p:nvSpPr>
        <p:spPr>
          <a:xfrm>
            <a:off x="6076949" y="5392881"/>
            <a:ext cx="1891146" cy="72736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6076949" y="5618063"/>
            <a:ext cx="1891146" cy="276999"/>
          </a:xfrm>
          <a:prstGeom prst="rect">
            <a:avLst/>
          </a:prstGeom>
        </p:spPr>
        <p:txBody>
          <a:bodyPr wrap="square">
            <a:spAutoFit/>
          </a:bodyPr>
          <a:lstStyle/>
          <a:p>
            <a:pPr algn="ctr"/>
            <a:r>
              <a:rPr lang="en-US" altLang="zh-CN" sz="1200" b="1" dirty="0">
                <a:latin typeface="+mn-ea"/>
                <a:cs typeface="Times New Roman" panose="02020603050405020304" pitchFamily="18" charset="0"/>
              </a:rPr>
              <a:t>3</a:t>
            </a:r>
            <a:r>
              <a:rPr lang="zh-CN" altLang="en-US" sz="1200" b="1" dirty="0">
                <a:latin typeface="+mn-ea"/>
                <a:cs typeface="Times New Roman" panose="02020603050405020304" pitchFamily="18" charset="0"/>
              </a:rPr>
              <a:t>大顶层设计</a:t>
            </a:r>
            <a:endParaRPr lang="zh-CN" altLang="en-US" sz="1200" b="1" dirty="0">
              <a:latin typeface="+mn-ea"/>
            </a:endParaRPr>
          </a:p>
        </p:txBody>
      </p:sp>
      <p:sp>
        <p:nvSpPr>
          <p:cNvPr id="27" name="矩形 26"/>
          <p:cNvSpPr/>
          <p:nvPr/>
        </p:nvSpPr>
        <p:spPr>
          <a:xfrm>
            <a:off x="8645235" y="5392881"/>
            <a:ext cx="1891146" cy="727364"/>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645235" y="5618063"/>
            <a:ext cx="1891146" cy="276999"/>
          </a:xfrm>
          <a:prstGeom prst="rect">
            <a:avLst/>
          </a:prstGeom>
        </p:spPr>
        <p:txBody>
          <a:bodyPr wrap="square">
            <a:spAutoFit/>
          </a:bodyPr>
          <a:lstStyle/>
          <a:p>
            <a:pPr algn="ctr"/>
            <a:r>
              <a:rPr lang="en-US" altLang="zh-CN" sz="1200" b="1" dirty="0">
                <a:latin typeface="+mn-ea"/>
                <a:cs typeface="Times New Roman" panose="02020603050405020304" pitchFamily="18" charset="0"/>
              </a:rPr>
              <a:t>9</a:t>
            </a:r>
            <a:r>
              <a:rPr lang="zh-CN" altLang="en-US" sz="1200" b="1" dirty="0">
                <a:latin typeface="+mn-ea"/>
                <a:cs typeface="Times New Roman" panose="02020603050405020304" pitchFamily="18" charset="0"/>
              </a:rPr>
              <a:t>大业务体系布局</a:t>
            </a:r>
            <a:endParaRPr lang="zh-CN" altLang="en-US" sz="1200" b="1" dirty="0">
              <a:latin typeface="+mn-ea"/>
            </a:endParaRPr>
          </a:p>
        </p:txBody>
      </p:sp>
      <p:pic>
        <p:nvPicPr>
          <p:cNvPr id="5122" name="Picture 2" descr="https://gimg2.baidu.com/image_search/src=http%3A%2F%2Fpic1.zhimg.com%2Fv2-1fb9742def07c57060c79ba316888534_b.jpg&amp;refer=http%3A%2F%2Fpic1.zhimg.com&amp;app=2002&amp;size=f9999,10000&amp;q=a80&amp;n=0&amp;g=0n&amp;fmt=jpeg?sec=1637294012&amp;t=1c9877310fc68c8bfff9d67c1c043b7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5962" t="13974" r="59593" b="13974"/>
          <a:stretch/>
        </p:blipFill>
        <p:spPr bwMode="auto">
          <a:xfrm>
            <a:off x="3389884" y="966440"/>
            <a:ext cx="297289" cy="27869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940377" y="1776845"/>
            <a:ext cx="9596004" cy="369332"/>
          </a:xfrm>
          <a:prstGeom prst="rect">
            <a:avLst/>
          </a:prstGeom>
          <a:noFill/>
        </p:spPr>
        <p:txBody>
          <a:bodyPr wrap="square" rtlCol="0">
            <a:spAutoFit/>
          </a:bodyPr>
          <a:lstStyle/>
          <a:p>
            <a:pPr algn="ctr"/>
            <a:r>
              <a:rPr lang="zh-CN" altLang="en-US" b="1" dirty="0"/>
              <a:t>我们将从商业逻辑、运营架构、运营逻辑、业务体系四大维度，解开蔚来用户运营的密码</a:t>
            </a:r>
          </a:p>
        </p:txBody>
      </p:sp>
    </p:spTree>
    <p:extLst>
      <p:ext uri="{BB962C8B-B14F-4D97-AF65-F5344CB8AC3E}">
        <p14:creationId xmlns:p14="http://schemas.microsoft.com/office/powerpoint/2010/main" val="1132613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gimg2.baidu.com/image_search/src=http%3A%2F%2Fdl.ppt123.net%2Fpptbj%2F51%2F20181115%2Fm2g0aos1bai.jpg&amp;refer=http%3A%2F%2Fdl.ppt123.net&amp;app=2002&amp;size=f9999,10000&amp;q=a80&amp;n=0&amp;g=0n&amp;fmt=jpeg?sec=1637293569&amp;t=41b63524e491bac4e0df3ffac92eb1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491913" cy="6464300"/>
          </a:xfrm>
          <a:prstGeom prst="rect">
            <a:avLst/>
          </a:prstGeom>
          <a:noFill/>
          <a:extLst>
            <a:ext uri="{909E8E84-426E-40DD-AFC4-6F175D3DCCD1}">
              <a14:hiddenFill xmlns:a14="http://schemas.microsoft.com/office/drawing/2010/main">
                <a:solidFill>
                  <a:srgbClr val="FFFFFF"/>
                </a:solidFill>
              </a14:hiddenFill>
            </a:ext>
          </a:extLst>
        </p:spPr>
      </p:pic>
      <p:sp>
        <p:nvSpPr>
          <p:cNvPr id="3" name="平行四边形 2"/>
          <p:cNvSpPr/>
          <p:nvPr/>
        </p:nvSpPr>
        <p:spPr>
          <a:xfrm>
            <a:off x="436418" y="446808"/>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0491" y="565850"/>
            <a:ext cx="4339650" cy="369332"/>
          </a:xfrm>
          <a:prstGeom prst="rect">
            <a:avLst/>
          </a:prstGeom>
        </p:spPr>
        <p:txBody>
          <a:bodyPr wrap="none">
            <a:spAutoFit/>
          </a:bodyPr>
          <a:lstStyle/>
          <a:p>
            <a:r>
              <a:rPr lang="zh-CN" altLang="zh-CN" b="1">
                <a:solidFill>
                  <a:schemeClr val="bg1"/>
                </a:solidFill>
                <a:effectLst>
                  <a:outerShdw blurRad="38100" dist="38100" dir="2700000" algn="tl">
                    <a:srgbClr val="000000">
                      <a:alpha val="43137"/>
                    </a:srgbClr>
                  </a:outerShdw>
                </a:effectLst>
                <a:cs typeface="Times New Roman" panose="02020603050405020304" pitchFamily="18" charset="0"/>
              </a:rPr>
              <a:t>对于用户运营的商业逻辑，蔚来如是说：</a:t>
            </a:r>
            <a:endParaRPr lang="zh-CN" altLang="en-US" dirty="0">
              <a:solidFill>
                <a:schemeClr val="bg1"/>
              </a:solidFill>
              <a:effectLst>
                <a:outerShdw blurRad="38100" dist="38100" dir="2700000" algn="tl">
                  <a:srgbClr val="000000">
                    <a:alpha val="43137"/>
                  </a:srgbClr>
                </a:outerShdw>
              </a:effectLst>
            </a:endParaRPr>
          </a:p>
        </p:txBody>
      </p:sp>
      <p:sp>
        <p:nvSpPr>
          <p:cNvPr id="5" name="矩形 4"/>
          <p:cNvSpPr/>
          <p:nvPr/>
        </p:nvSpPr>
        <p:spPr>
          <a:xfrm>
            <a:off x="1454727" y="2077988"/>
            <a:ext cx="9268691" cy="2308324"/>
          </a:xfrm>
          <a:prstGeom prst="rect">
            <a:avLst/>
          </a:prstGeom>
        </p:spPr>
        <p:txBody>
          <a:bodyPr wrap="square">
            <a:spAutoFit/>
          </a:bodyPr>
          <a:lstStyle/>
          <a:p>
            <a:pPr>
              <a:lnSpc>
                <a:spcPct val="200000"/>
              </a:lnSpc>
            </a:pPr>
            <a:r>
              <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“我认为将来的经营模式都会过渡到用户经营模式，整个汽车行业下一步真正要转就转成用户经营，蔚来在这方面就做了一个非常有意思的尝试。”</a:t>
            </a:r>
            <a:endPar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6846702" y="5159786"/>
            <a:ext cx="4392549" cy="369332"/>
          </a:xfrm>
          <a:prstGeom prst="rect">
            <a:avLst/>
          </a:prstGeom>
        </p:spPr>
        <p:txBody>
          <a:bodyPr wrap="none">
            <a:spAutoFit/>
          </a:bodyPr>
          <a:lstStyle/>
          <a:p>
            <a:r>
              <a:rPr lang="zh-CN" altLang="zh-CN" b="1" kern="100"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——李斌（蔚来创始人、董事长、</a:t>
            </a:r>
            <a:r>
              <a:rPr lang="en-US" altLang="zh-CN" b="1" kern="100"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CEO</a:t>
            </a:r>
            <a:r>
              <a:rPr lang="zh-CN" altLang="zh-CN" b="1" kern="100"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a:t>
            </a:r>
          </a:p>
        </p:txBody>
      </p:sp>
      <p:cxnSp>
        <p:nvCxnSpPr>
          <p:cNvPr id="9" name="直接连接符 8"/>
          <p:cNvCxnSpPr/>
          <p:nvPr/>
        </p:nvCxnSpPr>
        <p:spPr>
          <a:xfrm>
            <a:off x="1007918" y="2077988"/>
            <a:ext cx="6442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84564" y="1808018"/>
            <a:ext cx="0" cy="1943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72400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 y="0"/>
            <a:ext cx="11491031" cy="6464300"/>
          </a:xfrm>
          <a:prstGeom prst="rect">
            <a:avLst/>
          </a:prstGeom>
        </p:spPr>
      </p:pic>
    </p:spTree>
    <p:extLst>
      <p:ext uri="{BB962C8B-B14F-4D97-AF65-F5344CB8AC3E}">
        <p14:creationId xmlns:p14="http://schemas.microsoft.com/office/powerpoint/2010/main" val="325927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gimg2.baidu.com/image_search/src=http%3A%2F%2Fdl.ppt123.net%2Fpptbj%2F51%2F20181115%2Fm2g0aos1bai.jpg&amp;refer=http%3A%2F%2Fdl.ppt123.net&amp;app=2002&amp;size=f9999,10000&amp;q=a80&amp;n=0&amp;g=0n&amp;fmt=jpeg?sec=1637293569&amp;t=41b63524e491bac4e0df3ffac92eb1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491913" cy="6464300"/>
          </a:xfrm>
          <a:prstGeom prst="rect">
            <a:avLst/>
          </a:prstGeom>
          <a:noFill/>
          <a:extLst>
            <a:ext uri="{909E8E84-426E-40DD-AFC4-6F175D3DCCD1}">
              <a14:hiddenFill xmlns:a14="http://schemas.microsoft.com/office/drawing/2010/main">
                <a:solidFill>
                  <a:srgbClr val="FFFFFF"/>
                </a:solidFill>
              </a14:hiddenFill>
            </a:ext>
          </a:extLst>
        </p:spPr>
      </p:pic>
      <p:sp>
        <p:nvSpPr>
          <p:cNvPr id="3" name="平行四边形 2"/>
          <p:cNvSpPr/>
          <p:nvPr/>
        </p:nvSpPr>
        <p:spPr>
          <a:xfrm>
            <a:off x="436418" y="446808"/>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0491" y="565850"/>
            <a:ext cx="4339650" cy="369332"/>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cs typeface="Times New Roman" panose="02020603050405020304" pitchFamily="18" charset="0"/>
              </a:rPr>
              <a:t>对于用户运营的运营架构，蔚来如是说</a:t>
            </a:r>
            <a:r>
              <a:rPr lang="zh-CN" altLang="zh-CN" b="1" dirty="0">
                <a:solidFill>
                  <a:schemeClr val="bg1"/>
                </a:solidFill>
                <a:effectLst>
                  <a:outerShdw blurRad="38100" dist="38100" dir="2700000" algn="tl">
                    <a:srgbClr val="000000">
                      <a:alpha val="43137"/>
                    </a:srgbClr>
                  </a:outerShdw>
                </a:effectLst>
                <a:cs typeface="Times New Roman" panose="02020603050405020304" pitchFamily="18" charset="0"/>
              </a:rPr>
              <a:t>：</a:t>
            </a:r>
            <a:endParaRPr lang="zh-CN" altLang="en-US" dirty="0">
              <a:solidFill>
                <a:schemeClr val="bg1"/>
              </a:solidFill>
              <a:effectLst>
                <a:outerShdw blurRad="38100" dist="38100" dir="2700000" algn="tl">
                  <a:srgbClr val="000000">
                    <a:alpha val="43137"/>
                  </a:srgbClr>
                </a:outerShdw>
              </a:effectLst>
            </a:endParaRPr>
          </a:p>
        </p:txBody>
      </p:sp>
      <p:sp>
        <p:nvSpPr>
          <p:cNvPr id="5" name="矩形 4"/>
          <p:cNvSpPr/>
          <p:nvPr/>
        </p:nvSpPr>
        <p:spPr>
          <a:xfrm>
            <a:off x="2223222" y="2453245"/>
            <a:ext cx="7097423" cy="726609"/>
          </a:xfrm>
          <a:prstGeom prst="rect">
            <a:avLst/>
          </a:prstGeom>
        </p:spPr>
        <p:txBody>
          <a:bodyPr wrap="square">
            <a:spAutoFit/>
          </a:bodyPr>
          <a:lstStyle/>
          <a:p>
            <a:pPr algn="dist">
              <a:lnSpc>
                <a:spcPct val="200000"/>
              </a:lnSpc>
            </a:pPr>
            <a:r>
              <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t>
            </a:r>
            <a:r>
              <a:rPr lang="zh-CN" altLang="en-US"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李斌和秦力洪每天都在</a:t>
            </a:r>
            <a:r>
              <a:rPr lang="en-US"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App</a:t>
            </a:r>
            <a:r>
              <a:rPr lang="zh-CN" altLang="en-US"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里面和用户互动</a:t>
            </a:r>
            <a:r>
              <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t>
            </a:r>
            <a:endPar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6223247" y="3871313"/>
            <a:ext cx="4839786" cy="369332"/>
          </a:xfrm>
          <a:prstGeom prst="rect">
            <a:avLst/>
          </a:prstGeom>
        </p:spPr>
        <p:txBody>
          <a:bodyPr wrap="none">
            <a:spAutoFit/>
          </a:bodyPr>
          <a:lstStyle/>
          <a:p>
            <a:r>
              <a:rPr lang="zh-CN" altLang="zh-CN" b="1" kern="100"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a:t>
            </a:r>
            <a:r>
              <a:rPr lang="zh-CN" altLang="en-US" b="1" kern="100"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张羿迪（蔚来用户数字产品部高级总监）</a:t>
            </a:r>
            <a:endParaRPr lang="zh-CN" altLang="zh-CN" b="1" kern="100" dirty="0">
              <a:solidFill>
                <a:schemeClr val="bg1"/>
              </a:solidFill>
              <a:effectLst>
                <a:outerShdw blurRad="38100" dist="38100" dir="2700000" algn="tl">
                  <a:srgbClr val="000000">
                    <a:alpha val="43137"/>
                  </a:srgbClr>
                </a:outerShdw>
              </a:effectLst>
              <a:latin typeface="+mn-ea"/>
              <a:cs typeface="Times New Roman" panose="02020603050405020304" pitchFamily="18" charset="0"/>
            </a:endParaRPr>
          </a:p>
        </p:txBody>
      </p:sp>
      <p:cxnSp>
        <p:nvCxnSpPr>
          <p:cNvPr id="9" name="直接连接符 8"/>
          <p:cNvCxnSpPr/>
          <p:nvPr/>
        </p:nvCxnSpPr>
        <p:spPr>
          <a:xfrm>
            <a:off x="1007918" y="2077988"/>
            <a:ext cx="6442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84564" y="1808018"/>
            <a:ext cx="0" cy="1943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98467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矩形 165"/>
          <p:cNvSpPr/>
          <p:nvPr/>
        </p:nvSpPr>
        <p:spPr>
          <a:xfrm>
            <a:off x="5808518" y="2155980"/>
            <a:ext cx="5486399" cy="454858"/>
          </a:xfrm>
          <a:prstGeom prst="rect">
            <a:avLst/>
          </a:prstGeom>
          <a:solidFill>
            <a:srgbClr val="0A457F">
              <a:alpha val="70000"/>
            </a:srgb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矩形 164"/>
          <p:cNvSpPr/>
          <p:nvPr/>
        </p:nvSpPr>
        <p:spPr>
          <a:xfrm>
            <a:off x="238991" y="2155980"/>
            <a:ext cx="5486399" cy="454858"/>
          </a:xfrm>
          <a:prstGeom prst="rect">
            <a:avLst/>
          </a:prstGeom>
          <a:solidFill>
            <a:srgbClr val="0A457F">
              <a:alpha val="70000"/>
            </a:srgbClr>
          </a:solidFill>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786505" y="1404389"/>
            <a:ext cx="10524035" cy="369332"/>
          </a:xfrm>
          <a:prstGeom prst="rect">
            <a:avLst/>
          </a:prstGeom>
        </p:spPr>
        <p:txBody>
          <a:bodyPr wrap="none">
            <a:spAutoFit/>
          </a:bodyPr>
          <a:lstStyle/>
          <a:p>
            <a:r>
              <a:rPr lang="zh-CN" altLang="zh-CN" b="1" dirty="0"/>
              <a:t>在蔚来体系内，用户运营拥有无限</a:t>
            </a:r>
            <a:r>
              <a:rPr lang="en-US" altLang="zh-CN" b="1" dirty="0"/>
              <a:t>ALL IN</a:t>
            </a:r>
            <a:r>
              <a:rPr lang="zh-CN" altLang="zh-CN" b="1" dirty="0"/>
              <a:t>的组织架构，最高的战略层级，从而实现车主圈的“直营”</a:t>
            </a:r>
            <a:endParaRPr lang="zh-CN" altLang="en-US" dirty="0"/>
          </a:p>
        </p:txBody>
      </p:sp>
      <p:pic>
        <p:nvPicPr>
          <p:cNvPr id="118" name="图片 117"/>
          <p:cNvPicPr>
            <a:picLocks noChangeAspect="1"/>
          </p:cNvPicPr>
          <p:nvPr/>
        </p:nvPicPr>
        <p:blipFill>
          <a:blip r:embed="rId2"/>
          <a:stretch>
            <a:fillRect/>
          </a:stretch>
        </p:blipFill>
        <p:spPr>
          <a:xfrm>
            <a:off x="497161" y="3695036"/>
            <a:ext cx="4970059" cy="2167254"/>
          </a:xfrm>
          <a:prstGeom prst="rect">
            <a:avLst/>
          </a:prstGeom>
        </p:spPr>
      </p:pic>
      <p:sp>
        <p:nvSpPr>
          <p:cNvPr id="158" name="矩形 157"/>
          <p:cNvSpPr/>
          <p:nvPr/>
        </p:nvSpPr>
        <p:spPr>
          <a:xfrm>
            <a:off x="340546" y="2721438"/>
            <a:ext cx="5249763" cy="784830"/>
          </a:xfrm>
          <a:prstGeom prst="rect">
            <a:avLst/>
          </a:prstGeom>
        </p:spPr>
        <p:txBody>
          <a:bodyPr wrap="square">
            <a:spAutoFit/>
          </a:bodyPr>
          <a:lstStyle/>
          <a:p>
            <a:pPr marL="342900" lvl="0" indent="-342900">
              <a:lnSpc>
                <a:spcPct val="150000"/>
              </a:lnSpc>
              <a:buFont typeface="Wingdings" panose="05000000000000000000" pitchFamily="2" charset="2"/>
              <a:buChar char="ü"/>
            </a:pPr>
            <a:r>
              <a:rPr lang="zh-CN" altLang="zh-CN" sz="1000" kern="100" dirty="0">
                <a:latin typeface="等线" panose="02010600030101010101" pitchFamily="2" charset="-122"/>
                <a:cs typeface="Times New Roman" panose="02020603050405020304" pitchFamily="18" charset="0"/>
              </a:rPr>
              <a:t>蔚来对“用户运营”并不是定义为低层级的执行部门，而是包含整个销售、售后和区域体系</a:t>
            </a:r>
            <a:endParaRPr lang="zh-CN" altLang="zh-CN" sz="1000" kern="100" dirty="0">
              <a:latin typeface="等线" panose="02010600030101010101" pitchFamily="2" charset="-122"/>
              <a:ea typeface="等线" panose="02010600030101010101" pitchFamily="2" charset="-122"/>
              <a:cs typeface="Times New Roman" panose="02020603050405020304" pitchFamily="18" charset="0"/>
            </a:endParaRPr>
          </a:p>
          <a:p>
            <a:pPr marL="342900" lvl="0" indent="-342900">
              <a:lnSpc>
                <a:spcPct val="150000"/>
              </a:lnSpc>
              <a:buFont typeface="Wingdings" panose="05000000000000000000" pitchFamily="2" charset="2"/>
              <a:buChar char="ü"/>
            </a:pPr>
            <a:r>
              <a:rPr lang="zh-CN" altLang="zh-CN" sz="1000" kern="100" dirty="0">
                <a:latin typeface="等线" panose="02010600030101010101" pitchFamily="2" charset="-122"/>
                <a:cs typeface="Times New Roman" panose="02020603050405020304" pitchFamily="18" charset="0"/>
              </a:rPr>
              <a:t>用户运营也并不是单一的部门管理，用户思维融入整个前中后台</a:t>
            </a:r>
            <a:endParaRPr lang="zh-CN" altLang="zh-CN" sz="1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59" name="矩形 158"/>
          <p:cNvSpPr/>
          <p:nvPr/>
        </p:nvSpPr>
        <p:spPr>
          <a:xfrm>
            <a:off x="238991" y="2155980"/>
            <a:ext cx="5486399" cy="381515"/>
          </a:xfrm>
          <a:prstGeom prst="rect">
            <a:avLst/>
          </a:prstGeom>
        </p:spPr>
        <p:txBody>
          <a:bodyPr wrap="square">
            <a:spAutoFit/>
          </a:bodyPr>
          <a:lstStyle/>
          <a:p>
            <a:pPr lvl="0" algn="ctr">
              <a:lnSpc>
                <a:spcPct val="150000"/>
              </a:lnSpc>
            </a:pPr>
            <a:r>
              <a:rPr lang="zh-CN" altLang="zh-CN"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蔚来组织架构洞察：原生用户企业架构，让用户运营处于最高层级</a:t>
            </a:r>
            <a:endParaRPr lang="zh-CN" altLang="zh-CN" sz="1400" b="1" kern="100"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0" name="平行四边形 159"/>
          <p:cNvSpPr/>
          <p:nvPr/>
        </p:nvSpPr>
        <p:spPr>
          <a:xfrm>
            <a:off x="412432" y="1285347"/>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矩形 160"/>
          <p:cNvSpPr/>
          <p:nvPr/>
        </p:nvSpPr>
        <p:spPr>
          <a:xfrm>
            <a:off x="238991" y="2610838"/>
            <a:ext cx="5486400" cy="3387374"/>
          </a:xfrm>
          <a:prstGeom prst="rect">
            <a:avLst/>
          </a:prstGeom>
          <a:noFill/>
          <a:ln w="3175">
            <a:solidFill>
              <a:srgbClr val="0A45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矩形 161"/>
          <p:cNvSpPr/>
          <p:nvPr/>
        </p:nvSpPr>
        <p:spPr>
          <a:xfrm>
            <a:off x="5808517" y="2610838"/>
            <a:ext cx="5486400" cy="3387374"/>
          </a:xfrm>
          <a:prstGeom prst="rect">
            <a:avLst/>
          </a:prstGeom>
          <a:noFill/>
          <a:ln w="3175">
            <a:solidFill>
              <a:srgbClr val="0A457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矩形 162"/>
          <p:cNvSpPr/>
          <p:nvPr/>
        </p:nvSpPr>
        <p:spPr>
          <a:xfrm>
            <a:off x="5926835" y="2721438"/>
            <a:ext cx="5249763" cy="784830"/>
          </a:xfrm>
          <a:prstGeom prst="rect">
            <a:avLst/>
          </a:prstGeom>
        </p:spPr>
        <p:txBody>
          <a:bodyPr wrap="square">
            <a:spAutoFit/>
          </a:bodyPr>
          <a:lstStyle/>
          <a:p>
            <a:pPr marL="342900" lvl="0" indent="-342900">
              <a:lnSpc>
                <a:spcPct val="150000"/>
              </a:lnSpc>
              <a:buFont typeface="Wingdings" panose="05000000000000000000" pitchFamily="2" charset="2"/>
              <a:buChar char="ü"/>
            </a:pPr>
            <a:r>
              <a:rPr lang="zh-CN" altLang="en-US" sz="1000" kern="100" dirty="0">
                <a:latin typeface="等线" panose="02010600030101010101" pitchFamily="2" charset="-122"/>
                <a:cs typeface="Times New Roman" panose="02020603050405020304" pitchFamily="18" charset="0"/>
              </a:rPr>
              <a:t>以蔚来</a:t>
            </a:r>
            <a:r>
              <a:rPr lang="en-US" altLang="zh-CN" sz="1000" kern="100" dirty="0">
                <a:latin typeface="等线" panose="02010600030101010101" pitchFamily="2" charset="-122"/>
                <a:cs typeface="Times New Roman" panose="02020603050405020304" pitchFamily="18" charset="0"/>
              </a:rPr>
              <a:t>APP</a:t>
            </a:r>
            <a:r>
              <a:rPr lang="zh-CN" altLang="en-US" sz="1000" kern="100" dirty="0">
                <a:latin typeface="等线" panose="02010600030101010101" pitchFamily="2" charset="-122"/>
                <a:cs typeface="Times New Roman" panose="02020603050405020304" pitchFamily="18" charset="0"/>
              </a:rPr>
              <a:t>为核心链接器，联动市场、销售、售后、能源、产品、数字部门，做整合型用户运营</a:t>
            </a:r>
          </a:p>
          <a:p>
            <a:pPr marL="342900" lvl="0" indent="-342900">
              <a:lnSpc>
                <a:spcPct val="150000"/>
              </a:lnSpc>
              <a:buFont typeface="Wingdings" panose="05000000000000000000" pitchFamily="2" charset="2"/>
              <a:buChar char="ü"/>
            </a:pPr>
            <a:r>
              <a:rPr lang="en-US" altLang="zh-CN" sz="1000" kern="100" dirty="0">
                <a:latin typeface="等线" panose="02010600030101010101" pitchFamily="2" charset="-122"/>
                <a:cs typeface="Times New Roman" panose="02020603050405020304" pitchFamily="18" charset="0"/>
              </a:rPr>
              <a:t>APP</a:t>
            </a:r>
            <a:r>
              <a:rPr lang="zh-CN" altLang="en-US" sz="1000" kern="100" dirty="0">
                <a:latin typeface="等线" panose="02010600030101010101" pitchFamily="2" charset="-122"/>
                <a:cs typeface="Times New Roman" panose="02020603050405020304" pitchFamily="18" charset="0"/>
              </a:rPr>
              <a:t>运营举全司之力，各司其职，而非单一部门承担</a:t>
            </a:r>
          </a:p>
        </p:txBody>
      </p:sp>
      <p:sp>
        <p:nvSpPr>
          <p:cNvPr id="164" name="矩形 163"/>
          <p:cNvSpPr/>
          <p:nvPr/>
        </p:nvSpPr>
        <p:spPr>
          <a:xfrm>
            <a:off x="6417958" y="2155980"/>
            <a:ext cx="4267515" cy="381515"/>
          </a:xfrm>
          <a:prstGeom prst="rect">
            <a:avLst/>
          </a:prstGeom>
        </p:spPr>
        <p:txBody>
          <a:bodyPr wrap="square">
            <a:spAutoFit/>
          </a:bodyPr>
          <a:lstStyle/>
          <a:p>
            <a:pPr algn="ctr">
              <a:lnSpc>
                <a:spcPct val="150000"/>
              </a:lnSpc>
            </a:pPr>
            <a:r>
              <a:rPr lang="zh-CN" altLang="zh-CN"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蔚来</a:t>
            </a:r>
            <a:r>
              <a:rPr lang="en-US" altLang="zh-CN"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APP</a:t>
            </a:r>
            <a:r>
              <a:rPr lang="zh-CN" altLang="zh-CN"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运营组织架构：一个部门开发，全公司运营</a:t>
            </a:r>
            <a:endParaRPr lang="zh-CN" altLang="en-US" sz="1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endParaRPr>
          </a:p>
        </p:txBody>
      </p:sp>
      <p:pic>
        <p:nvPicPr>
          <p:cNvPr id="14" name="图片 13"/>
          <p:cNvPicPr/>
          <p:nvPr/>
        </p:nvPicPr>
        <p:blipFill>
          <a:blip r:embed="rId3"/>
          <a:stretch>
            <a:fillRect/>
          </a:stretch>
        </p:blipFill>
        <p:spPr>
          <a:xfrm>
            <a:off x="5983560" y="3657674"/>
            <a:ext cx="5103539" cy="2122640"/>
          </a:xfrm>
          <a:prstGeom prst="rect">
            <a:avLst/>
          </a:prstGeom>
        </p:spPr>
      </p:pic>
    </p:spTree>
    <p:extLst>
      <p:ext uri="{BB962C8B-B14F-4D97-AF65-F5344CB8AC3E}">
        <p14:creationId xmlns:p14="http://schemas.microsoft.com/office/powerpoint/2010/main" val="2954047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s://gimg2.baidu.com/image_search/src=http%3A%2F%2Fdl.ppt123.net%2Fpptbj%2F51%2F20181115%2Fm2g0aos1bai.jpg&amp;refer=http%3A%2F%2Fdl.ppt123.net&amp;app=2002&amp;size=f9999,10000&amp;q=a80&amp;n=0&amp;g=0n&amp;fmt=jpeg?sec=1637293569&amp;t=41b63524e491bac4e0df3ffac92eb1e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1491913" cy="6464300"/>
          </a:xfrm>
          <a:prstGeom prst="rect">
            <a:avLst/>
          </a:prstGeom>
          <a:noFill/>
          <a:extLst>
            <a:ext uri="{909E8E84-426E-40DD-AFC4-6F175D3DCCD1}">
              <a14:hiddenFill xmlns:a14="http://schemas.microsoft.com/office/drawing/2010/main">
                <a:solidFill>
                  <a:srgbClr val="FFFFFF"/>
                </a:solidFill>
              </a14:hiddenFill>
            </a:ext>
          </a:extLst>
        </p:spPr>
      </p:pic>
      <p:sp>
        <p:nvSpPr>
          <p:cNvPr id="3" name="平行四边形 2"/>
          <p:cNvSpPr/>
          <p:nvPr/>
        </p:nvSpPr>
        <p:spPr>
          <a:xfrm>
            <a:off x="436418" y="446808"/>
            <a:ext cx="374073" cy="488374"/>
          </a:xfrm>
          <a:prstGeom prst="parallelogram">
            <a:avLst>
              <a:gd name="adj" fmla="val 73978"/>
            </a:avLst>
          </a:prstGeom>
          <a:solidFill>
            <a:srgbClr val="0B45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810491" y="565850"/>
            <a:ext cx="4339650" cy="369332"/>
          </a:xfrm>
          <a:prstGeom prst="rect">
            <a:avLst/>
          </a:prstGeom>
        </p:spPr>
        <p:txBody>
          <a:bodyPr wrap="none">
            <a:spAutoFit/>
          </a:bodyPr>
          <a:lstStyle/>
          <a:p>
            <a:r>
              <a:rPr lang="zh-CN" altLang="en-US" b="1" dirty="0">
                <a:solidFill>
                  <a:schemeClr val="bg1"/>
                </a:solidFill>
                <a:effectLst>
                  <a:outerShdw blurRad="38100" dist="38100" dir="2700000" algn="tl">
                    <a:srgbClr val="000000">
                      <a:alpha val="43137"/>
                    </a:srgbClr>
                  </a:outerShdw>
                </a:effectLst>
                <a:cs typeface="Times New Roman" panose="02020603050405020304" pitchFamily="18" charset="0"/>
              </a:rPr>
              <a:t>对于用户运营的运营逻辑，蔚来如是说：</a:t>
            </a:r>
            <a:endParaRPr lang="zh-CN" altLang="en-US" dirty="0">
              <a:solidFill>
                <a:schemeClr val="bg1"/>
              </a:solidFill>
              <a:effectLst>
                <a:outerShdw blurRad="38100" dist="38100" dir="2700000" algn="tl">
                  <a:srgbClr val="000000">
                    <a:alpha val="43137"/>
                  </a:srgbClr>
                </a:outerShdw>
              </a:effectLst>
            </a:endParaRPr>
          </a:p>
        </p:txBody>
      </p:sp>
      <p:sp>
        <p:nvSpPr>
          <p:cNvPr id="5" name="矩形 4"/>
          <p:cNvSpPr/>
          <p:nvPr/>
        </p:nvSpPr>
        <p:spPr>
          <a:xfrm>
            <a:off x="2223222" y="1994738"/>
            <a:ext cx="7097423" cy="1569660"/>
          </a:xfrm>
          <a:prstGeom prst="rect">
            <a:avLst/>
          </a:prstGeom>
        </p:spPr>
        <p:txBody>
          <a:bodyPr wrap="square">
            <a:spAutoFit/>
          </a:bodyPr>
          <a:lstStyle/>
          <a:p>
            <a:pPr algn="dist">
              <a:lnSpc>
                <a:spcPct val="200000"/>
              </a:lnSpc>
            </a:pPr>
            <a:r>
              <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t>
            </a:r>
            <a:r>
              <a:rPr lang="zh-CN" altLang="en-US"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连接：除了包括连接车本身外，更主要的核心是连接人、连接信息、连接生活方式、连接服务</a:t>
            </a:r>
            <a:r>
              <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cs typeface="Times New Roman" panose="02020603050405020304" pitchFamily="18" charset="0"/>
              </a:rPr>
              <a:t>”</a:t>
            </a:r>
            <a:endParaRPr lang="zh-CN" altLang="zh-CN" sz="2400" b="1" kern="100" dirty="0">
              <a:solidFill>
                <a:schemeClr val="bg1"/>
              </a:solidFill>
              <a:effectLst>
                <a:outerShdw blurRad="38100" dist="38100" dir="2700000" algn="tl">
                  <a:srgbClr val="000000">
                    <a:alpha val="43137"/>
                  </a:srgbClr>
                </a:outerShdw>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矩形 5"/>
          <p:cNvSpPr/>
          <p:nvPr/>
        </p:nvSpPr>
        <p:spPr>
          <a:xfrm>
            <a:off x="6223247" y="4623954"/>
            <a:ext cx="4839786" cy="369332"/>
          </a:xfrm>
          <a:prstGeom prst="rect">
            <a:avLst/>
          </a:prstGeom>
        </p:spPr>
        <p:txBody>
          <a:bodyPr wrap="none">
            <a:spAutoFit/>
          </a:bodyPr>
          <a:lstStyle/>
          <a:p>
            <a:r>
              <a:rPr lang="zh-CN" altLang="zh-CN" b="1" kern="100"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a:t>
            </a:r>
            <a:r>
              <a:rPr lang="zh-CN" altLang="en-US" b="1" kern="100" dirty="0">
                <a:solidFill>
                  <a:schemeClr val="bg1"/>
                </a:solidFill>
                <a:effectLst>
                  <a:outerShdw blurRad="38100" dist="38100" dir="2700000" algn="tl">
                    <a:srgbClr val="000000">
                      <a:alpha val="43137"/>
                    </a:srgbClr>
                  </a:outerShdw>
                </a:effectLst>
                <a:latin typeface="+mn-ea"/>
                <a:cs typeface="Times New Roman" panose="02020603050405020304" pitchFamily="18" charset="0"/>
              </a:rPr>
              <a:t>张羿迪（蔚来用户数字产品部高级总监）</a:t>
            </a:r>
            <a:endParaRPr lang="zh-CN" altLang="zh-CN" b="1" kern="100" dirty="0">
              <a:solidFill>
                <a:schemeClr val="bg1"/>
              </a:solidFill>
              <a:effectLst>
                <a:outerShdw blurRad="38100" dist="38100" dir="2700000" algn="tl">
                  <a:srgbClr val="000000">
                    <a:alpha val="43137"/>
                  </a:srgbClr>
                </a:outerShdw>
              </a:effectLst>
              <a:latin typeface="+mn-ea"/>
              <a:cs typeface="Times New Roman" panose="02020603050405020304" pitchFamily="18" charset="0"/>
            </a:endParaRPr>
          </a:p>
        </p:txBody>
      </p:sp>
      <p:cxnSp>
        <p:nvCxnSpPr>
          <p:cNvPr id="9" name="直接连接符 8"/>
          <p:cNvCxnSpPr/>
          <p:nvPr/>
        </p:nvCxnSpPr>
        <p:spPr>
          <a:xfrm>
            <a:off x="1007918" y="2077988"/>
            <a:ext cx="6442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184564" y="1808018"/>
            <a:ext cx="0" cy="19431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5600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987136" y="1475509"/>
            <a:ext cx="2556164" cy="4369955"/>
          </a:xfrm>
          <a:prstGeom prst="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61837D44-65E3-504A-BADA-0BC4020ADAD5}"/>
              </a:ext>
            </a:extLst>
          </p:cNvPr>
          <p:cNvPicPr>
            <a:picLocks noChangeAspect="1"/>
          </p:cNvPicPr>
          <p:nvPr/>
        </p:nvPicPr>
        <p:blipFill rotWithShape="1">
          <a:blip r:embed="rId2"/>
          <a:srcRect l="18524" r="6137"/>
          <a:stretch/>
        </p:blipFill>
        <p:spPr>
          <a:xfrm>
            <a:off x="4061124" y="1049482"/>
            <a:ext cx="7296141" cy="5414818"/>
          </a:xfrm>
          <a:prstGeom prst="rect">
            <a:avLst/>
          </a:prstGeom>
        </p:spPr>
      </p:pic>
      <p:sp>
        <p:nvSpPr>
          <p:cNvPr id="3" name="矩形 2"/>
          <p:cNvSpPr/>
          <p:nvPr/>
        </p:nvSpPr>
        <p:spPr>
          <a:xfrm>
            <a:off x="1153391" y="2124767"/>
            <a:ext cx="2223654" cy="2985433"/>
          </a:xfrm>
          <a:prstGeom prst="rect">
            <a:avLst/>
          </a:prstGeom>
        </p:spPr>
        <p:txBody>
          <a:bodyPr wrap="square">
            <a:spAutoFit/>
          </a:bodyPr>
          <a:lstStyle/>
          <a:p>
            <a:pPr>
              <a:lnSpc>
                <a:spcPct val="200000"/>
              </a:lnSpc>
            </a:pPr>
            <a:r>
              <a:rPr lang="zh-CN" altLang="zh-CN" sz="1400" dirty="0">
                <a:cs typeface="Times New Roman" panose="02020603050405020304" pitchFamily="18" charset="0"/>
              </a:rPr>
              <a:t>以</a:t>
            </a:r>
            <a:r>
              <a:rPr lang="en-US" altLang="zh-CN" sz="1400" dirty="0">
                <a:cs typeface="Times New Roman" panose="02020603050405020304" pitchFamily="18" charset="0"/>
              </a:rPr>
              <a:t>NIO App</a:t>
            </a:r>
            <a:r>
              <a:rPr lang="zh-CN" altLang="zh-CN" sz="1400" dirty="0">
                <a:cs typeface="Times New Roman" panose="02020603050405020304" pitchFamily="18" charset="0"/>
              </a:rPr>
              <a:t>为核心，通过“连接”的方式，把蔚来的高层、员工、车主、粉丝连接在一起，形成用户社区，即蔚来的</a:t>
            </a:r>
            <a:endParaRPr lang="en-US" altLang="zh-CN" sz="1400" dirty="0">
              <a:cs typeface="Times New Roman" panose="02020603050405020304" pitchFamily="18" charset="0"/>
            </a:endParaRPr>
          </a:p>
          <a:p>
            <a:pPr>
              <a:lnSpc>
                <a:spcPct val="200000"/>
              </a:lnSpc>
            </a:pPr>
            <a:r>
              <a:rPr lang="zh-CN" altLang="zh-CN" sz="2400" b="1" i="1" u="sng" dirty="0">
                <a:solidFill>
                  <a:srgbClr val="30CBCD"/>
                </a:solidFill>
                <a:effectLst>
                  <a:outerShdw blurRad="38100" dist="38100" dir="2700000" algn="tl">
                    <a:srgbClr val="000000">
                      <a:alpha val="43137"/>
                    </a:srgbClr>
                  </a:outerShdw>
                </a:effectLst>
                <a:cs typeface="Times New Roman" panose="02020603050405020304" pitchFamily="18" charset="0"/>
              </a:rPr>
              <a:t>用户运营思维</a:t>
            </a:r>
            <a:endParaRPr lang="zh-CN" altLang="en-US" sz="2400" i="1" u="sng" dirty="0">
              <a:solidFill>
                <a:srgbClr val="30CBCD"/>
              </a:solidFill>
              <a:effectLst>
                <a:outerShdw blurRad="38100" dist="38100" dir="2700000" algn="tl">
                  <a:srgbClr val="000000">
                    <a:alpha val="43137"/>
                  </a:srgbClr>
                </a:outerShdw>
              </a:effectLst>
            </a:endParaRPr>
          </a:p>
        </p:txBody>
      </p:sp>
      <p:pic>
        <p:nvPicPr>
          <p:cNvPr id="1026" name="Picture 2" descr="https://www.changan.com.cn/uploads/car_model_photo/81141f84409ced3da09c7d3459887f6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28600" y="5434218"/>
            <a:ext cx="1766456" cy="73352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t="28921" b="28921"/>
          <a:stretch/>
        </p:blipFill>
        <p:spPr>
          <a:xfrm>
            <a:off x="987136" y="1569860"/>
            <a:ext cx="1091046" cy="258697"/>
          </a:xfrm>
          <a:prstGeom prst="rect">
            <a:avLst/>
          </a:prstGeom>
        </p:spPr>
      </p:pic>
    </p:spTree>
    <p:extLst>
      <p:ext uri="{BB962C8B-B14F-4D97-AF65-F5344CB8AC3E}">
        <p14:creationId xmlns:p14="http://schemas.microsoft.com/office/powerpoint/2010/main" val="791130671"/>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onsolas-Verdana">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12143</TotalTime>
  <Words>3041</Words>
  <Application>Microsoft Office PowerPoint</Application>
  <PresentationFormat>自定义</PresentationFormat>
  <Paragraphs>210</Paragraphs>
  <Slides>25</Slides>
  <Notes>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25</vt:i4>
      </vt:variant>
    </vt:vector>
  </HeadingPairs>
  <TitlesOfParts>
    <vt:vector size="35" baseType="lpstr">
      <vt:lpstr>Arial</vt:lpstr>
      <vt:lpstr>Calibri</vt:lpstr>
      <vt:lpstr>Consolas</vt:lpstr>
      <vt:lpstr>Lato</vt:lpstr>
      <vt:lpstr>Open Sans Light</vt:lpstr>
      <vt:lpstr>Verdana</vt:lpstr>
      <vt:lpstr>Wingdings</vt:lpstr>
      <vt:lpstr>等线</vt:lpstr>
      <vt:lpstr>微软雅黑</vt:lpstr>
      <vt:lpstr>Office 主题</vt:lpstr>
      <vt:lpstr>PowerPoint 演示文稿</vt:lpstr>
      <vt:lpstr>知识星球 行业与管理资源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知识星球 行业与管理资源</vt:lpstr>
    </vt:vector>
  </TitlesOfParts>
  <Manager>公众号：营销星球 微信：qiuzhang09 小程序：方案快查</Manager>
  <Company>公众号：营销星球 微信：qiuzhang09 小程序：方案快查</Company>
  <LinksUpToDate>false</LinksUpToDate>
  <SharedDoc>false</SharedDoc>
  <HyperlinkBase>www.91kuaicha.com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公众号：营销星球 微信：qiuzhang09 小程序：方案快查</dc:title>
  <dc:subject>公众号：营销星球 微信：qiuzhang09 小程序：方案快查</dc:subject>
  <dc:creator>公众号：营销星球 微信：qiuzhang09 小程序：方案快查</dc:creator>
  <dc:description>公众号：营销星球 微信：qiuzhang09 小程序：方案快查;</dc:description>
  <cp:lastModifiedBy>14016</cp:lastModifiedBy>
  <cp:revision>1866</cp:revision>
  <dcterms:created xsi:type="dcterms:W3CDTF">2021-07-15T06:28:00Z</dcterms:created>
  <dcterms:modified xsi:type="dcterms:W3CDTF">2023-08-14T11:37:00Z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2052-11.1.0.10700</vt:lpwstr>
  </property>
  <property fmtid="{D5CDD505-2E9C-101B-9397-08002B2CF9AE}" pid="3" name="ICV">
    <vt:lpwstr>E2BA307BB36B4E968CD9ED50E4AC56B5</vt:lpwstr>
  </property>
</Properties>
</file>